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9" r:id="rId1"/>
    <p:sldMasterId id="2147483722" r:id="rId2"/>
    <p:sldMasterId id="2147483728" r:id="rId3"/>
    <p:sldMasterId id="2147483734" r:id="rId4"/>
  </p:sldMasterIdLst>
  <p:notesMasterIdLst>
    <p:notesMasterId r:id="rId31"/>
  </p:notesMasterIdLst>
  <p:handoutMasterIdLst>
    <p:handoutMasterId r:id="rId32"/>
  </p:handoutMasterIdLst>
  <p:sldIdLst>
    <p:sldId id="10353" r:id="rId5"/>
    <p:sldId id="257" r:id="rId6"/>
    <p:sldId id="2139118591" r:id="rId7"/>
    <p:sldId id="10301" r:id="rId8"/>
    <p:sldId id="10360" r:id="rId9"/>
    <p:sldId id="10187" r:id="rId10"/>
    <p:sldId id="10358" r:id="rId11"/>
    <p:sldId id="10324" r:id="rId12"/>
    <p:sldId id="274" r:id="rId13"/>
    <p:sldId id="268" r:id="rId14"/>
    <p:sldId id="10356" r:id="rId15"/>
    <p:sldId id="2139118598" r:id="rId16"/>
    <p:sldId id="2139118599" r:id="rId17"/>
    <p:sldId id="10312" r:id="rId18"/>
    <p:sldId id="10364" r:id="rId19"/>
    <p:sldId id="2139118593" r:id="rId20"/>
    <p:sldId id="2139118595" r:id="rId21"/>
    <p:sldId id="2139118594" r:id="rId22"/>
    <p:sldId id="10369" r:id="rId23"/>
    <p:sldId id="10290" r:id="rId24"/>
    <p:sldId id="2139118596" r:id="rId25"/>
    <p:sldId id="2139118586" r:id="rId26"/>
    <p:sldId id="10367" r:id="rId27"/>
    <p:sldId id="2644" r:id="rId28"/>
    <p:sldId id="10373" r:id="rId29"/>
    <p:sldId id="2139118597" r:id="rId30"/>
  </p:sldIdLst>
  <p:sldSz cx="12192000" cy="6858000"/>
  <p:notesSz cx="7104063" cy="10234613"/>
  <p:embeddedFontLst>
    <p:embeddedFont>
      <p:font typeface="Arial Black" panose="020B0A04020102020204" pitchFamily="34" charset="0"/>
      <p:bold r:id="rId33"/>
    </p:embeddedFont>
    <p:embeddedFont>
      <p:font typeface="Arial Nova" panose="020B0504020202020204" pitchFamily="34" charset="0"/>
      <p:regular r:id="rId34"/>
      <p:bold r:id="rId35"/>
      <p:italic r:id="rId36"/>
      <p:boldItalic r:id="rId37"/>
    </p:embeddedFont>
    <p:embeddedFont>
      <p:font typeface="Arial Nova Light" panose="020B0304020202020204" pitchFamily="34" charset="0"/>
      <p:regular r:id="rId38"/>
      <p:italic r:id="rId39"/>
    </p:embeddedFont>
    <p:embeddedFont>
      <p:font typeface="Calibri" panose="020F0502020204030204" pitchFamily="34" charset="0"/>
      <p:regular r:id="rId40"/>
      <p:bold r:id="rId41"/>
      <p:italic r:id="rId42"/>
      <p:boldItalic r:id="rId43"/>
    </p:embeddedFont>
    <p:embeddedFont>
      <p:font typeface="Helvetica" panose="020B0604020202020204" pitchFamily="34" charset="0"/>
      <p:regular r:id="rId44"/>
      <p:bold r:id="rId45"/>
      <p:italic r:id="rId46"/>
      <p:boldItalic r:id="rId47"/>
    </p:embeddedFont>
    <p:embeddedFont>
      <p:font typeface="Helvetica Neue" panose="020B0604020202020204" charset="0"/>
      <p:regular r:id="rId48"/>
      <p:bold r:id="rId49"/>
      <p:italic r:id="rId50"/>
      <p:boldItalic r:id="rId51"/>
    </p:embeddedFont>
    <p:embeddedFont>
      <p:font typeface="Lato" panose="020F0502020204030203" pitchFamily="34" charset="0"/>
      <p:regular r:id="rId52"/>
      <p:bold r:id="rId53"/>
      <p:italic r:id="rId54"/>
      <p:boldItalic r:id="rId55"/>
    </p:embeddedFont>
    <p:embeddedFont>
      <p:font typeface="Open Sans" panose="020B0606030504020204" pitchFamily="34" charset="0"/>
      <p:regular r:id="rId56"/>
      <p:bold r:id="rId57"/>
      <p:italic r:id="rId58"/>
      <p:boldItalic r:id="rId59"/>
    </p:embeddedFont>
    <p:embeddedFont>
      <p:font typeface="Raleway" pitchFamily="2" charset="0"/>
      <p:regular r:id="rId60"/>
      <p:bold r:id="rId61"/>
      <p:italic r:id="rId62"/>
      <p:boldItalic r:id="rId63"/>
    </p:embeddedFont>
    <p:embeddedFont>
      <p:font typeface="Raleway Thin" pitchFamily="2" charset="0"/>
      <p:regular r:id="rId64"/>
      <p:bold r:id="rId65"/>
      <p:italic r:id="rId66"/>
      <p:boldItalic r:id="rId67"/>
    </p:embeddedFont>
    <p:embeddedFont>
      <p:font typeface="Roboto" panose="02000000000000000000" pitchFamily="2"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zerkak" initials="k" lastIdx="2" clrIdx="0">
    <p:extLst>
      <p:ext uri="{19B8F6BF-5375-455C-9EA6-DF929625EA0E}">
        <p15:presenceInfo xmlns:p15="http://schemas.microsoft.com/office/powerpoint/2012/main" userId="kzerk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77185" autoAdjust="0"/>
  </p:normalViewPr>
  <p:slideViewPr>
    <p:cSldViewPr snapToGrid="0">
      <p:cViewPr varScale="1">
        <p:scale>
          <a:sx n="70" d="100"/>
          <a:sy n="70" d="100"/>
        </p:scale>
        <p:origin x="900" y="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25" d="100"/>
          <a:sy n="125" d="100"/>
        </p:scale>
        <p:origin x="1530" y="1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font" Target="fonts/font31.fntdata"/><Relationship Id="rId68" Type="http://schemas.openxmlformats.org/officeDocument/2006/relationships/font" Target="fonts/font36.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39.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font" Target="fonts/font34.fntdata"/><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61" Type="http://schemas.openxmlformats.org/officeDocument/2006/relationships/font" Target="fonts/font2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font" Target="fonts/font33.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69" Type="http://schemas.openxmlformats.org/officeDocument/2006/relationships/font" Target="fonts/font37.fntdata"/><Relationship Id="rId8" Type="http://schemas.openxmlformats.org/officeDocument/2006/relationships/slide" Target="slides/slide4.xml"/><Relationship Id="rId51" Type="http://schemas.openxmlformats.org/officeDocument/2006/relationships/font" Target="fonts/font19.fntdata"/><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font" Target="fonts/font35.fntdata"/><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70" Type="http://schemas.openxmlformats.org/officeDocument/2006/relationships/font" Target="fonts/font38.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7EE77AF-6DC7-4A2B-839B-188174865894}"/>
              </a:ext>
            </a:extLst>
          </p:cNvPr>
          <p:cNvSpPr>
            <a:spLocks noGrp="1"/>
          </p:cNvSpPr>
          <p:nvPr>
            <p:ph type="hdr" sz="quarter"/>
          </p:nvPr>
        </p:nvSpPr>
        <p:spPr>
          <a:xfrm>
            <a:off x="1" y="0"/>
            <a:ext cx="3078427" cy="513508"/>
          </a:xfrm>
          <a:prstGeom prst="rect">
            <a:avLst/>
          </a:prstGeom>
        </p:spPr>
        <p:txBody>
          <a:bodyPr vert="horz" lIns="94796" tIns="47398" rIns="94796" bIns="47398"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9D9E025-F538-4F9E-81A8-943A01B071AD}"/>
              </a:ext>
            </a:extLst>
          </p:cNvPr>
          <p:cNvSpPr>
            <a:spLocks noGrp="1"/>
          </p:cNvSpPr>
          <p:nvPr>
            <p:ph type="dt" sz="quarter" idx="1"/>
          </p:nvPr>
        </p:nvSpPr>
        <p:spPr>
          <a:xfrm>
            <a:off x="4023993" y="0"/>
            <a:ext cx="3078427" cy="513508"/>
          </a:xfrm>
          <a:prstGeom prst="rect">
            <a:avLst/>
          </a:prstGeom>
        </p:spPr>
        <p:txBody>
          <a:bodyPr vert="horz" lIns="94796" tIns="47398" rIns="94796" bIns="47398" rtlCol="0"/>
          <a:lstStyle>
            <a:lvl1pPr algn="r">
              <a:defRPr sz="1200"/>
            </a:lvl1pPr>
          </a:lstStyle>
          <a:p>
            <a:fld id="{64D05C42-823B-433F-A2EF-9A54258F2BFC}" type="datetimeFigureOut">
              <a:rPr lang="fr-FR" smtClean="0"/>
              <a:t>24/09/2021</a:t>
            </a:fld>
            <a:endParaRPr lang="fr-FR"/>
          </a:p>
        </p:txBody>
      </p:sp>
      <p:sp>
        <p:nvSpPr>
          <p:cNvPr id="4" name="Espace réservé du pied de page 3">
            <a:extLst>
              <a:ext uri="{FF2B5EF4-FFF2-40B4-BE49-F238E27FC236}">
                <a16:creationId xmlns:a16="http://schemas.microsoft.com/office/drawing/2014/main" id="{F69A6375-5B77-4478-B711-90118B3DBF30}"/>
              </a:ext>
            </a:extLst>
          </p:cNvPr>
          <p:cNvSpPr>
            <a:spLocks noGrp="1"/>
          </p:cNvSpPr>
          <p:nvPr>
            <p:ph type="ftr" sz="quarter" idx="2"/>
          </p:nvPr>
        </p:nvSpPr>
        <p:spPr>
          <a:xfrm>
            <a:off x="1" y="9721107"/>
            <a:ext cx="3078427" cy="513507"/>
          </a:xfrm>
          <a:prstGeom prst="rect">
            <a:avLst/>
          </a:prstGeom>
        </p:spPr>
        <p:txBody>
          <a:bodyPr vert="horz" lIns="94796" tIns="47398" rIns="94796" bIns="47398"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EF6C9CD-9DE7-42B1-BB1D-EFF67080E495}"/>
              </a:ext>
            </a:extLst>
          </p:cNvPr>
          <p:cNvSpPr>
            <a:spLocks noGrp="1"/>
          </p:cNvSpPr>
          <p:nvPr>
            <p:ph type="sldNum" sz="quarter" idx="3"/>
          </p:nvPr>
        </p:nvSpPr>
        <p:spPr>
          <a:xfrm>
            <a:off x="4023993" y="9721107"/>
            <a:ext cx="3078427" cy="513507"/>
          </a:xfrm>
          <a:prstGeom prst="rect">
            <a:avLst/>
          </a:prstGeom>
        </p:spPr>
        <p:txBody>
          <a:bodyPr vert="horz" lIns="94796" tIns="47398" rIns="94796" bIns="47398" rtlCol="0" anchor="b"/>
          <a:lstStyle>
            <a:lvl1pPr algn="r">
              <a:defRPr sz="1200"/>
            </a:lvl1pPr>
          </a:lstStyle>
          <a:p>
            <a:fld id="{CBCB0725-57F9-46AF-B349-2AF615AF4F3F}" type="slidenum">
              <a:rPr lang="fr-FR" smtClean="0"/>
              <a:t>‹N°›</a:t>
            </a:fld>
            <a:endParaRPr lang="fr-FR"/>
          </a:p>
        </p:txBody>
      </p:sp>
    </p:spTree>
    <p:extLst>
      <p:ext uri="{BB962C8B-B14F-4D97-AF65-F5344CB8AC3E}">
        <p14:creationId xmlns:p14="http://schemas.microsoft.com/office/powerpoint/2010/main" val="2633928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78427" cy="513508"/>
          </a:xfrm>
          <a:prstGeom prst="rect">
            <a:avLst/>
          </a:prstGeom>
          <a:noFill/>
          <a:ln>
            <a:noFill/>
          </a:ln>
        </p:spPr>
        <p:txBody>
          <a:bodyPr spcFirstLastPara="1" wrap="square" lIns="94780" tIns="47377" rIns="94780" bIns="47377"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993" y="0"/>
            <a:ext cx="3078427" cy="513508"/>
          </a:xfrm>
          <a:prstGeom prst="rect">
            <a:avLst/>
          </a:prstGeom>
          <a:noFill/>
          <a:ln>
            <a:noFill/>
          </a:ln>
        </p:spPr>
        <p:txBody>
          <a:bodyPr spcFirstLastPara="1" wrap="square" lIns="94780" tIns="47377" rIns="94780" bIns="47377"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407" y="4925407"/>
            <a:ext cx="5683250" cy="4029879"/>
          </a:xfrm>
          <a:prstGeom prst="rect">
            <a:avLst/>
          </a:prstGeom>
          <a:noFill/>
          <a:ln>
            <a:noFill/>
          </a:ln>
        </p:spPr>
        <p:txBody>
          <a:bodyPr spcFirstLastPara="1" wrap="square" lIns="94780" tIns="47377" rIns="94780" bIns="47377"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721107"/>
            <a:ext cx="3078427" cy="513507"/>
          </a:xfrm>
          <a:prstGeom prst="rect">
            <a:avLst/>
          </a:prstGeom>
          <a:noFill/>
          <a:ln>
            <a:noFill/>
          </a:ln>
        </p:spPr>
        <p:txBody>
          <a:bodyPr spcFirstLastPara="1" wrap="square" lIns="94780" tIns="47377" rIns="94780" bIns="47377"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993" y="9721107"/>
            <a:ext cx="3078427" cy="513507"/>
          </a:xfrm>
          <a:prstGeom prst="rect">
            <a:avLst/>
          </a:prstGeom>
          <a:noFill/>
          <a:ln>
            <a:noFill/>
          </a:ln>
        </p:spPr>
        <p:txBody>
          <a:bodyPr spcFirstLastPara="1" wrap="square" lIns="94780" tIns="47377" rIns="94780" bIns="47377"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‹N°›</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95062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cs.google.com/document/d/1c22JAc-AN0Ih1yh9dpc6CBxCHawMc4zdLuuriDV9D6s/edit"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docs.google.com/document/d/1OpBRVHiir9rI4OlLPqI8jIpgU9y_6DtcXJYfRdrRHIg/edit"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Bonjour à tous,</a:t>
            </a:r>
          </a:p>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Nous allons vous présenter « La construction d’une plate-forme de données Cloud moderne » chez FM </a:t>
            </a:r>
            <a:r>
              <a:rPr lang="fr-FR" sz="1900" dirty="0" err="1">
                <a:latin typeface="Calibri" panose="020F0502020204030204" pitchFamily="34" charset="0"/>
                <a:ea typeface="Calibri" panose="020F0502020204030204" pitchFamily="34" charset="0"/>
                <a:cs typeface="Times New Roman" panose="02020603050405020304" pitchFamily="18" charset="0"/>
              </a:rPr>
              <a:t>Logistic</a:t>
            </a:r>
            <a:r>
              <a:rPr lang="fr-FR" sz="1900" dirty="0">
                <a:latin typeface="Calibri" panose="020F0502020204030204" pitchFamily="34" charset="0"/>
                <a:ea typeface="Calibri" panose="020F0502020204030204" pitchFamily="34" charset="0"/>
                <a:cs typeface="Times New Roman" panose="02020603050405020304" pitchFamily="18" charset="0"/>
              </a:rPr>
              <a:t> avec HVR et Google Big </a:t>
            </a:r>
            <a:r>
              <a:rPr lang="fr-FR" sz="1900" dirty="0" err="1">
                <a:latin typeface="Calibri" panose="020F0502020204030204" pitchFamily="34" charset="0"/>
                <a:ea typeface="Calibri" panose="020F0502020204030204" pitchFamily="34" charset="0"/>
                <a:cs typeface="Times New Roman" panose="02020603050405020304" pitchFamily="18" charset="0"/>
              </a:rPr>
              <a:t>Query</a:t>
            </a:r>
            <a:r>
              <a:rPr lang="fr-FR" sz="19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29"/>
              </a:spcAft>
            </a:pPr>
            <a:endParaRPr lang="fr-FR"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D7CB3BA-7578-F741-957F-B5208E064052}" type="slidenum">
              <a:rPr lang="en-US" smtClean="0"/>
              <a:t>1</a:t>
            </a:fld>
            <a:endParaRPr lang="en-US" dirty="0"/>
          </a:p>
        </p:txBody>
      </p:sp>
    </p:spTree>
    <p:extLst>
      <p:ext uri="{BB962C8B-B14F-4D97-AF65-F5344CB8AC3E}">
        <p14:creationId xmlns:p14="http://schemas.microsoft.com/office/powerpoint/2010/main" val="2981032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HVR c’est aussi un large éventail de sources et de cibles, des plus anciennes au plus modernes. On fait face aux besoins actuels et aux futurs de manière homogène. Toutes les sources et les cibles actuelles sont disponibles et les futurs ont vocation à intégrer le plan de développement du produit. Les données sont décloisonnées.</a:t>
            </a:r>
          </a:p>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On va pouvoir par exemple récupérer des données des bases classiques telles qu’Oracle ou </a:t>
            </a:r>
            <a:r>
              <a:rPr lang="fr-FR" sz="1900" dirty="0" err="1">
                <a:latin typeface="Calibri" panose="020F0502020204030204" pitchFamily="34" charset="0"/>
                <a:ea typeface="Calibri" panose="020F0502020204030204" pitchFamily="34" charset="0"/>
                <a:cs typeface="Times New Roman" panose="02020603050405020304" pitchFamily="18" charset="0"/>
              </a:rPr>
              <a:t>Sql</a:t>
            </a:r>
            <a:r>
              <a:rPr lang="fr-FR" sz="1900" dirty="0">
                <a:latin typeface="Calibri" panose="020F0502020204030204" pitchFamily="34" charset="0"/>
                <a:ea typeface="Calibri" panose="020F0502020204030204" pitchFamily="34" charset="0"/>
                <a:cs typeface="Times New Roman" panose="02020603050405020304" pitchFamily="18" charset="0"/>
              </a:rPr>
              <a:t> Server, ou bien les données de SAP HANA, Salesforce. On peut aussi les exploiter les données des bases de données plus anciennes comme DB2 pour vous permettre de faire de </a:t>
            </a:r>
            <a:r>
              <a:rPr lang="fr-FR" sz="1900" b="1" dirty="0">
                <a:latin typeface="Calibri" panose="020F0502020204030204" pitchFamily="34" charset="0"/>
                <a:ea typeface="Calibri" panose="020F0502020204030204" pitchFamily="34" charset="0"/>
                <a:cs typeface="Times New Roman" panose="02020603050405020304" pitchFamily="18" charset="0"/>
              </a:rPr>
              <a:t>parc applicatif existant </a:t>
            </a:r>
            <a:r>
              <a:rPr lang="fr-FR" sz="1900" dirty="0">
                <a:latin typeface="Calibri" panose="020F0502020204030204" pitchFamily="34" charset="0"/>
                <a:ea typeface="Calibri" panose="020F0502020204030204" pitchFamily="34" charset="0"/>
                <a:cs typeface="Times New Roman" panose="02020603050405020304" pitchFamily="18" charset="0"/>
              </a:rPr>
              <a:t>une source de données pour vos projets </a:t>
            </a:r>
            <a:r>
              <a:rPr lang="fr-FR" sz="1900" b="1" dirty="0">
                <a:latin typeface="Calibri" panose="020F0502020204030204" pitchFamily="34" charset="0"/>
                <a:ea typeface="Calibri" panose="020F0502020204030204" pitchFamily="34" charset="0"/>
                <a:cs typeface="Times New Roman" panose="02020603050405020304" pitchFamily="18" charset="0"/>
              </a:rPr>
              <a:t>d’analyse en temps-réel</a:t>
            </a:r>
            <a:r>
              <a:rPr lang="fr-FR" sz="1900" dirty="0">
                <a:latin typeface="Calibri" panose="020F0502020204030204" pitchFamily="34" charset="0"/>
                <a:ea typeface="Calibri" panose="020F0502020204030204" pitchFamily="34" charset="0"/>
                <a:cs typeface="Times New Roman" panose="02020603050405020304" pitchFamily="18" charset="0"/>
              </a:rPr>
              <a:t>. </a:t>
            </a:r>
          </a:p>
          <a:p>
            <a:endParaRPr lang="fr-FR" dirty="0"/>
          </a:p>
        </p:txBody>
      </p:sp>
      <p:sp>
        <p:nvSpPr>
          <p:cNvPr id="4" name="Espace réservé du numéro de diapositive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9074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Notre proposition de valeur</a:t>
            </a:r>
            <a:r>
              <a:rPr lang="fr-FR" sz="1900" dirty="0">
                <a:latin typeface="Calibri" panose="020F0502020204030204" pitchFamily="34" charset="0"/>
                <a:ea typeface="Calibri" panose="020F0502020204030204" pitchFamily="34" charset="0"/>
                <a:cs typeface="Times New Roman" panose="02020603050405020304" pitchFamily="18" charset="0"/>
              </a:rPr>
              <a:t> comme nous l’avons vu est d’éliminer les barrières à la réalisation du plein potentiel de vos données. </a:t>
            </a:r>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On retiendra </a:t>
            </a:r>
            <a:endParaRPr lang="fr-FR" sz="1900" dirty="0">
              <a:latin typeface="Calibri" panose="020F0502020204030204" pitchFamily="34" charset="0"/>
              <a:ea typeface="Calibri" panose="020F0502020204030204" pitchFamily="34" charset="0"/>
              <a:cs typeface="Times New Roman" panose="02020603050405020304" pitchFamily="18" charset="0"/>
            </a:endParaRP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qu’HVR fournit de l’intégration de données de manière transparente, à destination des utilisateurs finaux qui pourront disposer une information en temps réel et tirer profit pleinement du potentiel des données.</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HVR élimine les problématiques de Silos, à travers une grande variété de sources et de cibles, de manière homogène, centralisée, fiable et sécurisée, les données sont distribuées à l’échelle de toute l’organisation.</a:t>
            </a:r>
          </a:p>
          <a:p>
            <a:pPr marL="355484" indent="-355484">
              <a:lnSpc>
                <a:spcPct val="107000"/>
              </a:lnSpc>
              <a:spcAft>
                <a:spcPts val="829"/>
              </a:spcAft>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Enfin, HVR gère le transfert des données en se basant sur CDC, ce qui nous permet d’être parfaitement serein par rapport à l’accroissement des volumes de données.</a:t>
            </a:r>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Voilà comment HVR permet de réaliser le plein potentiel de vos données.</a:t>
            </a:r>
            <a:endParaRPr lang="fr-FR"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7CB3BA-7578-F741-957F-B5208E064052}" type="slidenum">
              <a:rPr lang="en-US" smtClean="0"/>
              <a:t>11</a:t>
            </a:fld>
            <a:endParaRPr lang="en-US" dirty="0"/>
          </a:p>
        </p:txBody>
      </p:sp>
      <p:sp>
        <p:nvSpPr>
          <p:cNvPr id="5" name="Notes Placeholder 2">
            <a:extLst>
              <a:ext uri="{FF2B5EF4-FFF2-40B4-BE49-F238E27FC236}">
                <a16:creationId xmlns:a16="http://schemas.microsoft.com/office/drawing/2014/main" id="{37C69763-B768-4647-BF64-7B53B7716BAA}"/>
              </a:ext>
            </a:extLst>
          </p:cNvPr>
          <p:cNvSpPr txBox="1">
            <a:spLocks/>
          </p:cNvSpPr>
          <p:nvPr/>
        </p:nvSpPr>
        <p:spPr>
          <a:xfrm>
            <a:off x="868275" y="5095984"/>
            <a:ext cx="5683250" cy="4029879"/>
          </a:xfrm>
          <a:prstGeom prst="rect">
            <a:avLst/>
          </a:prstGeom>
          <a:noFill/>
          <a:ln>
            <a:noFill/>
          </a:ln>
        </p:spPr>
        <p:txBody>
          <a:bodyPr spcFirstLastPara="1" wrap="square" lIns="94780" tIns="47377" rIns="94780" bIns="47377"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r>
              <a:rPr lang="fr-FR" dirty="0"/>
              <a:t>En résumé, HVR vous permet de lever les barrières qui empêche de réaliser pleinement le potentiel de vos données.</a:t>
            </a:r>
          </a:p>
          <a:p>
            <a:r>
              <a:rPr lang="fr-FR" dirty="0"/>
              <a:t>•	Les données seront dorénavant disponibles en temps-réel;</a:t>
            </a:r>
          </a:p>
          <a:p>
            <a:r>
              <a:rPr lang="fr-FR" dirty="0"/>
              <a:t>•	Les limites des données en silos sont vaincues par la connexion à une large variété de sources et de cibles, de manière centralisée, homogène et sécurisé.</a:t>
            </a:r>
          </a:p>
          <a:p>
            <a:r>
              <a:rPr lang="fr-FR" dirty="0"/>
              <a:t>•	Volumes grandissants ne sont plus un problème : seul le delta est répliqué, permettant de laisser s’accroitre les volumes avec une certaine sérénité.</a:t>
            </a:r>
          </a:p>
        </p:txBody>
      </p:sp>
    </p:spTree>
    <p:extLst>
      <p:ext uri="{BB962C8B-B14F-4D97-AF65-F5344CB8AC3E}">
        <p14:creationId xmlns:p14="http://schemas.microsoft.com/office/powerpoint/2010/main" val="2721338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4: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14:notes"/>
          <p:cNvSpPr txBox="1">
            <a:spLocks noGrp="1"/>
          </p:cNvSpPr>
          <p:nvPr>
            <p:ph type="body" idx="1"/>
          </p:nvPr>
        </p:nvSpPr>
        <p:spPr>
          <a:xfrm>
            <a:off x="710407" y="4925407"/>
            <a:ext cx="5683250" cy="4029879"/>
          </a:xfrm>
          <a:prstGeom prst="rect">
            <a:avLst/>
          </a:prstGeom>
          <a:noFill/>
          <a:ln>
            <a:noFill/>
          </a:ln>
        </p:spPr>
        <p:txBody>
          <a:bodyPr spcFirstLastPara="1" wrap="square" lIns="94780" tIns="47377" rIns="94780" bIns="47377" anchor="t" anchorCtr="0">
            <a:noAutofit/>
          </a:bodyPr>
          <a:lstStyle/>
          <a:p>
            <a:pPr>
              <a:lnSpc>
                <a:spcPct val="107000"/>
              </a:lnSpc>
              <a:spcAft>
                <a:spcPts val="829"/>
              </a:spcAft>
            </a:pPr>
            <a:r>
              <a:rPr lang="fr-FR" sz="1100" dirty="0">
                <a:latin typeface="Calibri" panose="020F0502020204030204" pitchFamily="34" charset="0"/>
                <a:ea typeface="Calibri" panose="020F0502020204030204" pitchFamily="34" charset="0"/>
                <a:cs typeface="Times New Roman" panose="02020603050405020304" pitchFamily="18" charset="0"/>
              </a:rPr>
              <a:t>Dans le cas du use-case de FM </a:t>
            </a:r>
            <a:r>
              <a:rPr lang="fr-FR" sz="1100" dirty="0" err="1">
                <a:latin typeface="Calibri" panose="020F0502020204030204" pitchFamily="34" charset="0"/>
                <a:ea typeface="Calibri" panose="020F0502020204030204" pitchFamily="34" charset="0"/>
                <a:cs typeface="Times New Roman" panose="02020603050405020304" pitchFamily="18" charset="0"/>
              </a:rPr>
              <a:t>Logistic</a:t>
            </a:r>
            <a:r>
              <a:rPr lang="fr-FR" sz="1100" dirty="0">
                <a:latin typeface="Calibri" panose="020F0502020204030204" pitchFamily="34" charset="0"/>
                <a:ea typeface="Calibri" panose="020F0502020204030204" pitchFamily="34" charset="0"/>
                <a:cs typeface="Times New Roman" panose="02020603050405020304" pitchFamily="18" charset="0"/>
              </a:rPr>
              <a:t>, Google Big </a:t>
            </a:r>
            <a:r>
              <a:rPr lang="fr-FR" sz="1100" dirty="0" err="1">
                <a:latin typeface="Calibri" panose="020F0502020204030204" pitchFamily="34" charset="0"/>
                <a:ea typeface="Calibri" panose="020F0502020204030204" pitchFamily="34" charset="0"/>
                <a:cs typeface="Times New Roman" panose="02020603050405020304" pitchFamily="18" charset="0"/>
              </a:rPr>
              <a:t>Query</a:t>
            </a:r>
            <a:r>
              <a:rPr lang="fr-FR" sz="1100" dirty="0">
                <a:latin typeface="Calibri" panose="020F0502020204030204" pitchFamily="34" charset="0"/>
                <a:ea typeface="Calibri" panose="020F0502020204030204" pitchFamily="34" charset="0"/>
                <a:cs typeface="Times New Roman" panose="02020603050405020304" pitchFamily="18" charset="0"/>
              </a:rPr>
              <a:t> a été choisie pour être la plateforme de référence et de partage des données tout autour de la planète pour toutes les entités et tous les partenaires de FM </a:t>
            </a:r>
            <a:r>
              <a:rPr lang="fr-FR" sz="1100" dirty="0" err="1">
                <a:latin typeface="Calibri" panose="020F0502020204030204" pitchFamily="34" charset="0"/>
                <a:ea typeface="Calibri" panose="020F0502020204030204" pitchFamily="34" charset="0"/>
                <a:cs typeface="Times New Roman" panose="02020603050405020304" pitchFamily="18" charset="0"/>
              </a:rPr>
              <a:t>Logistic</a:t>
            </a:r>
            <a:r>
              <a:rPr lang="fr-FR"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29"/>
              </a:spcAft>
            </a:pPr>
            <a:r>
              <a:rPr lang="fr-FR" sz="1100" dirty="0">
                <a:latin typeface="Calibri" panose="020F0502020204030204" pitchFamily="34" charset="0"/>
                <a:ea typeface="Calibri" panose="020F0502020204030204" pitchFamily="34" charset="0"/>
                <a:cs typeface="Times New Roman" panose="02020603050405020304" pitchFamily="18" charset="0"/>
              </a:rPr>
              <a:t>HVR est doté de nombreuses fonctionnalités permettant d’alimenter Google Big </a:t>
            </a:r>
            <a:r>
              <a:rPr lang="fr-FR" sz="1100" dirty="0" err="1">
                <a:latin typeface="Calibri" panose="020F0502020204030204" pitchFamily="34" charset="0"/>
                <a:ea typeface="Calibri" panose="020F0502020204030204" pitchFamily="34" charset="0"/>
                <a:cs typeface="Times New Roman" panose="02020603050405020304" pitchFamily="18" charset="0"/>
              </a:rPr>
              <a:t>Query</a:t>
            </a:r>
            <a:r>
              <a:rPr lang="fr-FR" sz="1100" dirty="0">
                <a:latin typeface="Calibri" panose="020F0502020204030204" pitchFamily="34" charset="0"/>
                <a:ea typeface="Calibri" panose="020F0502020204030204" pitchFamily="34" charset="0"/>
                <a:cs typeface="Times New Roman" panose="02020603050405020304" pitchFamily="18" charset="0"/>
              </a:rPr>
              <a:t> qui ont convaincu FM </a:t>
            </a:r>
            <a:r>
              <a:rPr lang="fr-FR" sz="1100" dirty="0" err="1">
                <a:latin typeface="Calibri" panose="020F0502020204030204" pitchFamily="34" charset="0"/>
                <a:ea typeface="Calibri" panose="020F0502020204030204" pitchFamily="34" charset="0"/>
                <a:cs typeface="Times New Roman" panose="02020603050405020304" pitchFamily="18" charset="0"/>
              </a:rPr>
              <a:t>Logistic</a:t>
            </a:r>
            <a:r>
              <a:rPr lang="fr-FR" sz="11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29"/>
              </a:spcAft>
            </a:pPr>
            <a:r>
              <a:rPr lang="fr-FR" sz="1100" dirty="0">
                <a:latin typeface="Calibri" panose="020F0502020204030204" pitchFamily="34" charset="0"/>
                <a:ea typeface="Calibri" panose="020F0502020204030204" pitchFamily="34" charset="0"/>
                <a:cs typeface="Times New Roman" panose="02020603050405020304" pitchFamily="18" charset="0"/>
              </a:rPr>
              <a:t>Parmi ces fonctionnalités qui réduisent les coûts on listera les suivantes :</a:t>
            </a:r>
          </a:p>
          <a:p>
            <a:pPr marL="355484" indent="-355484">
              <a:lnSpc>
                <a:spcPct val="107000"/>
              </a:lnSpc>
              <a:buFont typeface="Symbol" panose="05050102010706020507" pitchFamily="18" charset="2"/>
              <a:buChar char=""/>
            </a:pPr>
            <a:r>
              <a:rPr lang="en-GB" sz="1100" dirty="0">
                <a:latin typeface="Calibri" panose="020F0502020204030204" pitchFamily="34" charset="0"/>
                <a:ea typeface="Calibri" panose="020F0502020204030204" pitchFamily="34" charset="0"/>
                <a:cs typeface="Times New Roman" panose="02020603050405020304" pitchFamily="18" charset="0"/>
              </a:rPr>
              <a:t>Le Streaming vs Micro Batch,</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55484" indent="-355484">
              <a:lnSpc>
                <a:spcPct val="107000"/>
              </a:lnSpc>
              <a:buFont typeface="Symbol" panose="05050102010706020507" pitchFamily="18" charset="2"/>
              <a:buChar char=""/>
            </a:pPr>
            <a:r>
              <a:rPr lang="fr-FR" sz="1100" dirty="0">
                <a:latin typeface="Calibri" panose="020F0502020204030204" pitchFamily="34" charset="0"/>
                <a:ea typeface="Calibri" panose="020F0502020204030204" pitchFamily="34" charset="0"/>
                <a:cs typeface="Times New Roman" panose="02020603050405020304" pitchFamily="18" charset="0"/>
              </a:rPr>
              <a:t>La parallélisation – chargement en parallèle de plusieurs tables,</a:t>
            </a:r>
          </a:p>
          <a:p>
            <a:pPr marL="355484" indent="-355484">
              <a:lnSpc>
                <a:spcPct val="107000"/>
              </a:lnSpc>
              <a:buFont typeface="Symbol" panose="05050102010706020507" pitchFamily="18" charset="2"/>
              <a:buChar char=""/>
            </a:pPr>
            <a:r>
              <a:rPr lang="fr-FR" sz="1100" dirty="0">
                <a:latin typeface="Calibri" panose="020F0502020204030204" pitchFamily="34" charset="0"/>
                <a:ea typeface="Calibri" panose="020F0502020204030204" pitchFamily="34" charset="0"/>
                <a:cs typeface="Times New Roman" panose="02020603050405020304" pitchFamily="18" charset="0"/>
              </a:rPr>
              <a:t>Partitionnement – requêtage sur des sous ensemble de données déterminées</a:t>
            </a:r>
          </a:p>
          <a:p>
            <a:pPr marL="355484" indent="-355484">
              <a:lnSpc>
                <a:spcPct val="107000"/>
              </a:lnSpc>
              <a:buFont typeface="Symbol" panose="05050102010706020507" pitchFamily="18" charset="2"/>
              <a:buChar char=""/>
            </a:pPr>
            <a:r>
              <a:rPr lang="fr-FR" sz="1100" dirty="0">
                <a:latin typeface="Calibri" panose="020F0502020204030204" pitchFamily="34" charset="0"/>
                <a:ea typeface="Calibri" panose="020F0502020204030204" pitchFamily="34" charset="0"/>
                <a:cs typeface="Times New Roman" panose="02020603050405020304" pitchFamily="18" charset="0"/>
              </a:rPr>
              <a:t>Clé de partitionnent permettant le partitionnement (par exemple choisir la date du jour et éviter de scanner les données sur d’autres périodes),</a:t>
            </a:r>
          </a:p>
          <a:p>
            <a:pPr marL="355484" indent="-355484">
              <a:lnSpc>
                <a:spcPct val="107000"/>
              </a:lnSpc>
              <a:spcAft>
                <a:spcPts val="829"/>
              </a:spcAft>
              <a:buFont typeface="Symbol" panose="05050102010706020507" pitchFamily="18" charset="2"/>
              <a:buChar char=""/>
            </a:pPr>
            <a:r>
              <a:rPr lang="fr-FR" sz="1100" dirty="0">
                <a:latin typeface="Calibri" panose="020F0502020204030204" pitchFamily="34" charset="0"/>
                <a:ea typeface="Calibri" panose="020F0502020204030204" pitchFamily="34" charset="0"/>
                <a:cs typeface="Times New Roman" panose="02020603050405020304" pitchFamily="18" charset="0"/>
              </a:rPr>
              <a:t>Le Clustering – pour restructurer les données pour un accès plus rapide.</a:t>
            </a:r>
          </a:p>
          <a:p>
            <a:pPr>
              <a:lnSpc>
                <a:spcPct val="107000"/>
              </a:lnSpc>
              <a:spcAft>
                <a:spcPts val="829"/>
              </a:spcAft>
            </a:pPr>
            <a:r>
              <a:rPr lang="fr-FR" sz="1100" dirty="0">
                <a:latin typeface="Calibri" panose="020F0502020204030204" pitchFamily="34" charset="0"/>
                <a:ea typeface="Calibri" panose="020F0502020204030204" pitchFamily="34" charset="0"/>
                <a:cs typeface="Times New Roman" panose="02020603050405020304" pitchFamily="18" charset="0"/>
              </a:rPr>
              <a:t>Tout ceci fait baisser la facture de Google Big </a:t>
            </a:r>
            <a:r>
              <a:rPr lang="fr-FR" sz="1100" dirty="0" err="1">
                <a:latin typeface="Calibri" panose="020F0502020204030204" pitchFamily="34" charset="0"/>
                <a:ea typeface="Calibri" panose="020F0502020204030204" pitchFamily="34" charset="0"/>
                <a:cs typeface="Times New Roman" panose="02020603050405020304" pitchFamily="18" charset="0"/>
              </a:rPr>
              <a:t>Query</a:t>
            </a:r>
            <a:r>
              <a:rPr lang="fr-FR" sz="11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29"/>
              </a:spcAft>
            </a:pP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0" indent="0"/>
            <a:endParaRPr sz="1100" dirty="0"/>
          </a:p>
        </p:txBody>
      </p:sp>
      <p:sp>
        <p:nvSpPr>
          <p:cNvPr id="599" name="Google Shape;599;p14:notes"/>
          <p:cNvSpPr txBox="1">
            <a:spLocks noGrp="1"/>
          </p:cNvSpPr>
          <p:nvPr>
            <p:ph type="sldNum" idx="12"/>
          </p:nvPr>
        </p:nvSpPr>
        <p:spPr>
          <a:xfrm>
            <a:off x="4023993" y="9721107"/>
            <a:ext cx="3078427" cy="513507"/>
          </a:xfrm>
          <a:prstGeom prst="rect">
            <a:avLst/>
          </a:prstGeom>
          <a:noFill/>
          <a:ln>
            <a:noFill/>
          </a:ln>
        </p:spPr>
        <p:txBody>
          <a:bodyPr spcFirstLastPara="1" wrap="square" lIns="94780" tIns="47377" rIns="94780" bIns="47377"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12</a:t>
            </a:fld>
            <a:endParaRPr sz="1200">
              <a:latin typeface="Calibri"/>
              <a:ea typeface="Calibri"/>
              <a:cs typeface="Calibri"/>
              <a:sym typeface="Calibri"/>
            </a:endParaRPr>
          </a:p>
        </p:txBody>
      </p:sp>
    </p:spTree>
    <p:extLst>
      <p:ext uri="{BB962C8B-B14F-4D97-AF65-F5344CB8AC3E}">
        <p14:creationId xmlns:p14="http://schemas.microsoft.com/office/powerpoint/2010/main" val="2225638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4: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14:notes"/>
          <p:cNvSpPr txBox="1">
            <a:spLocks noGrp="1"/>
          </p:cNvSpPr>
          <p:nvPr>
            <p:ph type="body" idx="1"/>
          </p:nvPr>
        </p:nvSpPr>
        <p:spPr>
          <a:xfrm>
            <a:off x="710407" y="4925407"/>
            <a:ext cx="5683250" cy="4029879"/>
          </a:xfrm>
          <a:prstGeom prst="rect">
            <a:avLst/>
          </a:prstGeom>
          <a:noFill/>
          <a:ln>
            <a:noFill/>
          </a:ln>
        </p:spPr>
        <p:txBody>
          <a:bodyPr spcFirstLastPara="1" wrap="square" lIns="94780" tIns="47377" rIns="94780" bIns="47377" anchor="t" anchorCtr="0">
            <a:noAutofit/>
          </a:bodyPr>
          <a:lstStyle/>
          <a:p>
            <a:pPr>
              <a:lnSpc>
                <a:spcPct val="107000"/>
              </a:lnSpc>
              <a:spcAft>
                <a:spcPts val="829"/>
              </a:spcAft>
            </a:pPr>
            <a:r>
              <a:rPr lang="fr-FR" sz="1100" b="1" dirty="0">
                <a:latin typeface="Calibri" panose="020F0502020204030204" pitchFamily="34" charset="0"/>
                <a:ea typeface="Calibri" panose="020F0502020204030204" pitchFamily="34" charset="0"/>
                <a:cs typeface="Times New Roman" panose="02020603050405020304" pitchFamily="18" charset="0"/>
              </a:rPr>
              <a:t>Mais revenons au fonctionnement standard de HVR </a:t>
            </a:r>
            <a:r>
              <a:rPr lang="fr-FR" sz="1100" dirty="0">
                <a:latin typeface="Calibri" panose="020F0502020204030204" pitchFamily="34" charset="0"/>
                <a:ea typeface="Calibri" panose="020F0502020204030204" pitchFamily="34" charset="0"/>
                <a:cs typeface="Times New Roman" panose="02020603050405020304" pitchFamily="18" charset="0"/>
              </a:rPr>
              <a:t>qui consiste en 3 fonctions : </a:t>
            </a:r>
          </a:p>
          <a:p>
            <a:pPr marL="355484" indent="-355484">
              <a:lnSpc>
                <a:spcPct val="107000"/>
              </a:lnSpc>
              <a:buFont typeface="Symbol" panose="05050102010706020507" pitchFamily="18" charset="2"/>
              <a:buChar char=""/>
            </a:pPr>
            <a:r>
              <a:rPr lang="fr-FR" sz="1100" dirty="0">
                <a:latin typeface="Calibri" panose="020F0502020204030204" pitchFamily="34" charset="0"/>
                <a:ea typeface="Calibri" panose="020F0502020204030204" pitchFamily="34" charset="0"/>
                <a:cs typeface="Times New Roman" panose="02020603050405020304" pitchFamily="18" charset="0"/>
              </a:rPr>
              <a:t>Le </a:t>
            </a:r>
            <a:r>
              <a:rPr lang="fr-FR" sz="1100" dirty="0" err="1">
                <a:latin typeface="Calibri" panose="020F0502020204030204" pitchFamily="34" charset="0"/>
                <a:ea typeface="Calibri" panose="020F0502020204030204" pitchFamily="34" charset="0"/>
                <a:cs typeface="Times New Roman" panose="02020603050405020304" pitchFamily="18" charset="0"/>
              </a:rPr>
              <a:t>Refresh</a:t>
            </a:r>
            <a:r>
              <a:rPr lang="fr-FR" sz="1100" dirty="0">
                <a:latin typeface="Calibri" panose="020F0502020204030204" pitchFamily="34" charset="0"/>
                <a:ea typeface="Calibri" panose="020F0502020204030204" pitchFamily="34" charset="0"/>
                <a:cs typeface="Times New Roman" panose="02020603050405020304" pitchFamily="18" charset="0"/>
              </a:rPr>
              <a:t>,</a:t>
            </a:r>
          </a:p>
          <a:p>
            <a:pPr marL="355484" indent="-355484">
              <a:lnSpc>
                <a:spcPct val="107000"/>
              </a:lnSpc>
              <a:buFont typeface="Symbol" panose="05050102010706020507" pitchFamily="18" charset="2"/>
              <a:buChar char=""/>
            </a:pPr>
            <a:r>
              <a:rPr lang="fr-FR" sz="1100" dirty="0">
                <a:latin typeface="Calibri" panose="020F0502020204030204" pitchFamily="34" charset="0"/>
                <a:ea typeface="Calibri" panose="020F0502020204030204" pitchFamily="34" charset="0"/>
                <a:cs typeface="Times New Roman" panose="02020603050405020304" pitchFamily="18" charset="0"/>
              </a:rPr>
              <a:t>Le Capture &amp; </a:t>
            </a:r>
            <a:r>
              <a:rPr lang="fr-FR" sz="1100" dirty="0" err="1">
                <a:latin typeface="Calibri" panose="020F0502020204030204" pitchFamily="34" charset="0"/>
                <a:ea typeface="Calibri" panose="020F0502020204030204" pitchFamily="34" charset="0"/>
                <a:cs typeface="Times New Roman" panose="02020603050405020304" pitchFamily="18" charset="0"/>
              </a:rPr>
              <a:t>Integrate</a:t>
            </a:r>
            <a:r>
              <a:rPr lang="fr-FR" sz="1100" dirty="0">
                <a:latin typeface="Calibri" panose="020F0502020204030204" pitchFamily="34" charset="0"/>
                <a:ea typeface="Calibri" panose="020F0502020204030204" pitchFamily="34" charset="0"/>
                <a:cs typeface="Times New Roman" panose="02020603050405020304" pitchFamily="18" charset="0"/>
              </a:rPr>
              <a:t> et</a:t>
            </a:r>
          </a:p>
          <a:p>
            <a:pPr marL="355484" indent="-355484">
              <a:lnSpc>
                <a:spcPct val="107000"/>
              </a:lnSpc>
              <a:spcAft>
                <a:spcPts val="829"/>
              </a:spcAft>
              <a:buFont typeface="Symbol" panose="05050102010706020507" pitchFamily="18" charset="2"/>
              <a:buChar char=""/>
            </a:pPr>
            <a:r>
              <a:rPr lang="fr-FR" sz="1100" dirty="0">
                <a:latin typeface="Calibri" panose="020F0502020204030204" pitchFamily="34" charset="0"/>
                <a:ea typeface="Calibri" panose="020F0502020204030204" pitchFamily="34" charset="0"/>
                <a:cs typeface="Times New Roman" panose="02020603050405020304" pitchFamily="18" charset="0"/>
              </a:rPr>
              <a:t>Le Compare</a:t>
            </a:r>
          </a:p>
          <a:p>
            <a:pPr>
              <a:lnSpc>
                <a:spcPct val="107000"/>
              </a:lnSpc>
              <a:spcAft>
                <a:spcPts val="829"/>
              </a:spcAft>
            </a:pPr>
            <a:r>
              <a:rPr lang="fr-FR" sz="1100" dirty="0">
                <a:latin typeface="Calibri" panose="020F0502020204030204" pitchFamily="34" charset="0"/>
                <a:ea typeface="Calibri" panose="020F0502020204030204" pitchFamily="34" charset="0"/>
                <a:cs typeface="Times New Roman" panose="02020603050405020304" pitchFamily="18" charset="0"/>
              </a:rPr>
              <a:t>C’est simple et efficace.</a:t>
            </a:r>
          </a:p>
          <a:p>
            <a:pPr>
              <a:lnSpc>
                <a:spcPct val="107000"/>
              </a:lnSpc>
              <a:spcAft>
                <a:spcPts val="829"/>
              </a:spcAft>
            </a:pPr>
            <a:r>
              <a:rPr lang="fr-FR" sz="1100" b="1" dirty="0">
                <a:latin typeface="Calibri" panose="020F0502020204030204" pitchFamily="34" charset="0"/>
                <a:ea typeface="Calibri" panose="020F0502020204030204" pitchFamily="34" charset="0"/>
                <a:cs typeface="Times New Roman" panose="02020603050405020304" pitchFamily="18" charset="0"/>
              </a:rPr>
              <a:t>Le </a:t>
            </a:r>
            <a:r>
              <a:rPr lang="fr-FR" sz="1100" b="1" dirty="0" err="1">
                <a:latin typeface="Calibri" panose="020F0502020204030204" pitchFamily="34" charset="0"/>
                <a:ea typeface="Calibri" panose="020F0502020204030204" pitchFamily="34" charset="0"/>
                <a:cs typeface="Times New Roman" panose="02020603050405020304" pitchFamily="18" charset="0"/>
              </a:rPr>
              <a:t>Refresh</a:t>
            </a:r>
            <a:r>
              <a:rPr lang="fr-FR" sz="1100" dirty="0">
                <a:latin typeface="Calibri" panose="020F0502020204030204" pitchFamily="34" charset="0"/>
                <a:ea typeface="Calibri" panose="020F0502020204030204" pitchFamily="34" charset="0"/>
                <a:cs typeface="Times New Roman" panose="02020603050405020304" pitchFamily="18" charset="0"/>
              </a:rPr>
              <a:t> c’est le chargement initial. Cette fonction permet aussi de créer la structure cible ex nihilo. Toutes les tables qu’on a sélectionnées dans la source et que l’on souhaite synchroniser, vont être créées au 1</a:t>
            </a:r>
            <a:r>
              <a:rPr lang="fr-FR" sz="1100" baseline="30000" dirty="0">
                <a:latin typeface="Calibri" panose="020F0502020204030204" pitchFamily="34" charset="0"/>
                <a:ea typeface="Calibri" panose="020F0502020204030204" pitchFamily="34" charset="0"/>
                <a:cs typeface="Times New Roman" panose="02020603050405020304" pitchFamily="18" charset="0"/>
              </a:rPr>
              <a:t>er</a:t>
            </a:r>
            <a:r>
              <a:rPr lang="fr-FR" sz="1100" dirty="0">
                <a:latin typeface="Calibri" panose="020F0502020204030204" pitchFamily="34" charset="0"/>
                <a:ea typeface="Calibri" panose="020F0502020204030204" pitchFamily="34" charset="0"/>
                <a:cs typeface="Times New Roman" panose="02020603050405020304" pitchFamily="18" charset="0"/>
              </a:rPr>
              <a:t> lancement du </a:t>
            </a:r>
            <a:r>
              <a:rPr lang="fr-FR" sz="1100" dirty="0" err="1">
                <a:latin typeface="Calibri" panose="020F0502020204030204" pitchFamily="34" charset="0"/>
                <a:ea typeface="Calibri" panose="020F0502020204030204" pitchFamily="34" charset="0"/>
                <a:cs typeface="Times New Roman" panose="02020603050405020304" pitchFamily="18" charset="0"/>
              </a:rPr>
              <a:t>Refresh</a:t>
            </a:r>
            <a:r>
              <a:rPr lang="fr-FR"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29"/>
              </a:spcAft>
            </a:pPr>
            <a:r>
              <a:rPr lang="fr-FR" sz="1100" b="1" dirty="0">
                <a:latin typeface="Calibri" panose="020F0502020204030204" pitchFamily="34" charset="0"/>
                <a:ea typeface="Calibri" panose="020F0502020204030204" pitchFamily="34" charset="0"/>
                <a:cs typeface="Times New Roman" panose="02020603050405020304" pitchFamily="18" charset="0"/>
              </a:rPr>
              <a:t>Ensuite, on arrive à la partie à proprement parler</a:t>
            </a:r>
            <a:r>
              <a:rPr lang="fr-FR" sz="1100" dirty="0">
                <a:latin typeface="Calibri" panose="020F0502020204030204" pitchFamily="34" charset="0"/>
                <a:ea typeface="Calibri" panose="020F0502020204030204" pitchFamily="34" charset="0"/>
                <a:cs typeface="Times New Roman" panose="02020603050405020304" pitchFamily="18" charset="0"/>
              </a:rPr>
              <a:t> </a:t>
            </a:r>
            <a:r>
              <a:rPr lang="fr-FR" sz="1100" b="1" dirty="0">
                <a:latin typeface="Calibri" panose="020F0502020204030204" pitchFamily="34" charset="0"/>
                <a:ea typeface="Calibri" panose="020F0502020204030204" pitchFamily="34" charset="0"/>
                <a:cs typeface="Times New Roman" panose="02020603050405020304" pitchFamily="18" charset="0"/>
              </a:rPr>
              <a:t>de la synchronisation</a:t>
            </a:r>
            <a:r>
              <a:rPr lang="fr-FR" sz="1100" dirty="0">
                <a:latin typeface="Calibri" panose="020F0502020204030204" pitchFamily="34" charset="0"/>
                <a:ea typeface="Calibri" panose="020F0502020204030204" pitchFamily="34" charset="0"/>
                <a:cs typeface="Times New Roman" panose="02020603050405020304" pitchFamily="18" charset="0"/>
              </a:rPr>
              <a:t> avec la fonction </a:t>
            </a:r>
            <a:r>
              <a:rPr lang="fr-FR" sz="1100" b="1" dirty="0">
                <a:latin typeface="Calibri" panose="020F0502020204030204" pitchFamily="34" charset="0"/>
                <a:ea typeface="Calibri" panose="020F0502020204030204" pitchFamily="34" charset="0"/>
                <a:cs typeface="Times New Roman" panose="02020603050405020304" pitchFamily="18" charset="0"/>
              </a:rPr>
              <a:t>Capture &amp; </a:t>
            </a:r>
            <a:r>
              <a:rPr lang="fr-FR" sz="1100" b="1" dirty="0" err="1">
                <a:latin typeface="Calibri" panose="020F0502020204030204" pitchFamily="34" charset="0"/>
                <a:ea typeface="Calibri" panose="020F0502020204030204" pitchFamily="34" charset="0"/>
                <a:cs typeface="Times New Roman" panose="02020603050405020304" pitchFamily="18" charset="0"/>
              </a:rPr>
              <a:t>Integrate</a:t>
            </a:r>
            <a:r>
              <a:rPr lang="fr-FR" sz="1100" dirty="0">
                <a:latin typeface="Calibri" panose="020F0502020204030204" pitchFamily="34" charset="0"/>
                <a:ea typeface="Calibri" panose="020F0502020204030204" pitchFamily="34" charset="0"/>
                <a:cs typeface="Times New Roman" panose="02020603050405020304" pitchFamily="18" charset="0"/>
              </a:rPr>
              <a:t>. Il s’agit de séquence de synchronisation basée sur le Change Data Capture. Notons à ce niveau, que pour la plupart des sources notamment de type SGBDR, le DDL est répercuté en temps réel. Si une table ou une colonne est ajoutée, en fonction du paramétrage, elles seront répercutées dans la cible sans interruption de la synchronisation. </a:t>
            </a:r>
          </a:p>
          <a:p>
            <a:pPr>
              <a:lnSpc>
                <a:spcPct val="107000"/>
              </a:lnSpc>
              <a:spcAft>
                <a:spcPts val="829"/>
              </a:spcAft>
            </a:pPr>
            <a:r>
              <a:rPr lang="fr-FR" sz="1100" dirty="0">
                <a:latin typeface="Calibri" panose="020F0502020204030204" pitchFamily="34" charset="0"/>
                <a:ea typeface="Calibri" panose="020F0502020204030204" pitchFamily="34" charset="0"/>
                <a:cs typeface="Times New Roman" panose="02020603050405020304" pitchFamily="18" charset="0"/>
              </a:rPr>
              <a:t>HVR permet aussi de manipuler les données à la volée pour :</a:t>
            </a:r>
          </a:p>
          <a:p>
            <a:pPr marL="355484" indent="-355484">
              <a:lnSpc>
                <a:spcPct val="107000"/>
              </a:lnSpc>
              <a:buFont typeface="Symbol" panose="05050102010706020507" pitchFamily="18" charset="2"/>
              <a:buChar char=""/>
            </a:pPr>
            <a:r>
              <a:rPr lang="fr-FR" sz="1100" dirty="0">
                <a:latin typeface="Calibri" panose="020F0502020204030204" pitchFamily="34" charset="0"/>
                <a:ea typeface="Calibri" panose="020F0502020204030204" pitchFamily="34" charset="0"/>
                <a:cs typeface="Times New Roman" panose="02020603050405020304" pitchFamily="18" charset="0"/>
              </a:rPr>
              <a:t>Produire des colonnes calculées,</a:t>
            </a:r>
          </a:p>
          <a:p>
            <a:pPr marL="355484" indent="-355484">
              <a:lnSpc>
                <a:spcPct val="107000"/>
              </a:lnSpc>
              <a:buFont typeface="Symbol" panose="05050102010706020507" pitchFamily="18" charset="2"/>
              <a:buChar char=""/>
            </a:pPr>
            <a:r>
              <a:rPr lang="fr-FR" sz="1100" dirty="0">
                <a:latin typeface="Calibri" panose="020F0502020204030204" pitchFamily="34" charset="0"/>
                <a:ea typeface="Calibri" panose="020F0502020204030204" pitchFamily="34" charset="0"/>
                <a:cs typeface="Times New Roman" panose="02020603050405020304" pitchFamily="18" charset="0"/>
              </a:rPr>
              <a:t>Mettre des valeurs par défaut, </a:t>
            </a:r>
          </a:p>
          <a:p>
            <a:pPr marL="355484" indent="-355484">
              <a:lnSpc>
                <a:spcPct val="107000"/>
              </a:lnSpc>
              <a:buFont typeface="Symbol" panose="05050102010706020507" pitchFamily="18" charset="2"/>
              <a:buChar char=""/>
            </a:pPr>
            <a:r>
              <a:rPr lang="fr-FR" sz="1100" dirty="0">
                <a:latin typeface="Calibri" panose="020F0502020204030204" pitchFamily="34" charset="0"/>
                <a:ea typeface="Calibri" panose="020F0502020204030204" pitchFamily="34" charset="0"/>
                <a:cs typeface="Times New Roman" panose="02020603050405020304" pitchFamily="18" charset="0"/>
              </a:rPr>
              <a:t>Gérer des clés de substitution,</a:t>
            </a:r>
          </a:p>
          <a:p>
            <a:pPr marL="355484" indent="-355484">
              <a:lnSpc>
                <a:spcPct val="107000"/>
              </a:lnSpc>
              <a:buFont typeface="Symbol" panose="05050102010706020507" pitchFamily="18" charset="2"/>
              <a:buChar char=""/>
            </a:pPr>
            <a:r>
              <a:rPr lang="fr-FR" sz="1100" dirty="0">
                <a:latin typeface="Calibri" panose="020F0502020204030204" pitchFamily="34" charset="0"/>
                <a:ea typeface="Calibri" panose="020F0502020204030204" pitchFamily="34" charset="0"/>
                <a:cs typeface="Times New Roman" panose="02020603050405020304" pitchFamily="18" charset="0"/>
              </a:rPr>
              <a:t>Ou des informations d’identification de la source,</a:t>
            </a:r>
          </a:p>
          <a:p>
            <a:pPr marL="770216" lvl="1" indent="-296237">
              <a:lnSpc>
                <a:spcPct val="107000"/>
              </a:lnSpc>
              <a:spcAft>
                <a:spcPts val="829"/>
              </a:spcAft>
              <a:buFont typeface="Courier New" panose="02070309020205020404" pitchFamily="49" charset="0"/>
              <a:buChar char="o"/>
            </a:pPr>
            <a:r>
              <a:rPr lang="fr-FR" sz="1100" dirty="0">
                <a:latin typeface="Calibri" panose="020F0502020204030204" pitchFamily="34" charset="0"/>
                <a:ea typeface="Calibri" panose="020F0502020204030204" pitchFamily="34" charset="0"/>
                <a:cs typeface="Times New Roman" panose="02020603050405020304" pitchFamily="18" charset="0"/>
              </a:rPr>
              <a:t>Si vous avez par exemple, deux bases sources identiques que vous souhaitez synchroniser vers une cible commune, vous pourrez identifier la provenance de la donnée.</a:t>
            </a:r>
          </a:p>
          <a:p>
            <a:pPr>
              <a:lnSpc>
                <a:spcPct val="107000"/>
              </a:lnSpc>
              <a:spcAft>
                <a:spcPts val="829"/>
              </a:spcAft>
            </a:pPr>
            <a:r>
              <a:rPr lang="fr-FR" sz="1100" dirty="0">
                <a:latin typeface="Calibri" panose="020F0502020204030204" pitchFamily="34" charset="0"/>
                <a:ea typeface="Calibri" panose="020F0502020204030204" pitchFamily="34" charset="0"/>
                <a:cs typeface="Times New Roman" panose="02020603050405020304" pitchFamily="18" charset="0"/>
              </a:rPr>
              <a:t>Une autre possibilité importante liée à la fonction de synchronisation : HVR gère la suppression logique (le soft-</a:t>
            </a:r>
            <a:r>
              <a:rPr lang="fr-FR" sz="1100" dirty="0" err="1">
                <a:latin typeface="Calibri" panose="020F0502020204030204" pitchFamily="34" charset="0"/>
                <a:ea typeface="Calibri" panose="020F0502020204030204" pitchFamily="34" charset="0"/>
                <a:cs typeface="Times New Roman" panose="02020603050405020304" pitchFamily="18" charset="0"/>
              </a:rPr>
              <a:t>delete</a:t>
            </a:r>
            <a:r>
              <a:rPr lang="fr-FR" sz="1100" dirty="0">
                <a:latin typeface="Calibri" panose="020F0502020204030204" pitchFamily="34" charset="0"/>
                <a:ea typeface="Calibri" panose="020F0502020204030204" pitchFamily="34" charset="0"/>
                <a:cs typeface="Times New Roman" panose="02020603050405020304" pitchFamily="18" charset="0"/>
              </a:rPr>
              <a:t>), ce qui permet de créer des flux de données horodatées associées aux évènements : Création, Suppression et Modification. Sans le Soft-</a:t>
            </a:r>
            <a:r>
              <a:rPr lang="fr-FR" sz="1100" dirty="0" err="1">
                <a:latin typeface="Calibri" panose="020F0502020204030204" pitchFamily="34" charset="0"/>
                <a:ea typeface="Calibri" panose="020F0502020204030204" pitchFamily="34" charset="0"/>
                <a:cs typeface="Times New Roman" panose="02020603050405020304" pitchFamily="18" charset="0"/>
              </a:rPr>
              <a:t>Delete</a:t>
            </a:r>
            <a:r>
              <a:rPr lang="fr-FR" sz="1100" dirty="0">
                <a:latin typeface="Calibri" panose="020F0502020204030204" pitchFamily="34" charset="0"/>
                <a:ea typeface="Calibri" panose="020F0502020204030204" pitchFamily="34" charset="0"/>
                <a:cs typeface="Times New Roman" panose="02020603050405020304" pitchFamily="18" charset="0"/>
              </a:rPr>
              <a:t> on aurait perdu la donnée supprimée. Le fait d’avoir cette information sous forme de time-</a:t>
            </a:r>
            <a:r>
              <a:rPr lang="fr-FR" sz="1100" dirty="0" err="1">
                <a:latin typeface="Calibri" panose="020F0502020204030204" pitchFamily="34" charset="0"/>
                <a:ea typeface="Calibri" panose="020F0502020204030204" pitchFamily="34" charset="0"/>
                <a:cs typeface="Times New Roman" panose="02020603050405020304" pitchFamily="18" charset="0"/>
              </a:rPr>
              <a:t>series</a:t>
            </a:r>
            <a:r>
              <a:rPr lang="fr-FR" sz="1100" dirty="0">
                <a:latin typeface="Calibri" panose="020F0502020204030204" pitchFamily="34" charset="0"/>
                <a:ea typeface="Calibri" panose="020F0502020204030204" pitchFamily="34" charset="0"/>
                <a:cs typeface="Times New Roman" panose="02020603050405020304" pitchFamily="18" charset="0"/>
              </a:rPr>
              <a:t> avec la donnée horodatée et l’action associée, ça permet de répercuter ce temps-réel dans les applications en aval.</a:t>
            </a:r>
          </a:p>
          <a:p>
            <a:pPr>
              <a:lnSpc>
                <a:spcPct val="107000"/>
              </a:lnSpc>
              <a:spcAft>
                <a:spcPts val="829"/>
              </a:spcAft>
            </a:pPr>
            <a:r>
              <a:rPr lang="fr-FR" sz="1100" b="1" dirty="0">
                <a:latin typeface="Calibri" panose="020F0502020204030204" pitchFamily="34" charset="0"/>
                <a:ea typeface="Calibri" panose="020F0502020204030204" pitchFamily="34" charset="0"/>
                <a:cs typeface="Times New Roman" panose="02020603050405020304" pitchFamily="18" charset="0"/>
              </a:rPr>
              <a:t>Enfin</a:t>
            </a:r>
            <a:r>
              <a:rPr lang="fr-FR" sz="1100" dirty="0">
                <a:latin typeface="Calibri" panose="020F0502020204030204" pitchFamily="34" charset="0"/>
                <a:ea typeface="Calibri" panose="020F0502020204030204" pitchFamily="34" charset="0"/>
                <a:cs typeface="Times New Roman" panose="02020603050405020304" pitchFamily="18" charset="0"/>
              </a:rPr>
              <a:t>, la 3</a:t>
            </a:r>
            <a:r>
              <a:rPr lang="fr-FR" sz="1100" baseline="30000" dirty="0">
                <a:latin typeface="Calibri" panose="020F0502020204030204" pitchFamily="34" charset="0"/>
                <a:ea typeface="Calibri" panose="020F0502020204030204" pitchFamily="34" charset="0"/>
                <a:cs typeface="Times New Roman" panose="02020603050405020304" pitchFamily="18" charset="0"/>
              </a:rPr>
              <a:t>ème</a:t>
            </a:r>
            <a:r>
              <a:rPr lang="fr-FR" sz="1100" dirty="0">
                <a:latin typeface="Calibri" panose="020F0502020204030204" pitchFamily="34" charset="0"/>
                <a:ea typeface="Calibri" panose="020F0502020204030204" pitchFamily="34" charset="0"/>
                <a:cs typeface="Times New Roman" panose="02020603050405020304" pitchFamily="18" charset="0"/>
              </a:rPr>
              <a:t> fonction essentielle et qui rassure c’est </a:t>
            </a:r>
            <a:r>
              <a:rPr lang="fr-FR" sz="1100" b="1" dirty="0">
                <a:latin typeface="Calibri" panose="020F0502020204030204" pitchFamily="34" charset="0"/>
                <a:ea typeface="Calibri" panose="020F0502020204030204" pitchFamily="34" charset="0"/>
                <a:cs typeface="Times New Roman" panose="02020603050405020304" pitchFamily="18" charset="0"/>
              </a:rPr>
              <a:t>le Compare</a:t>
            </a:r>
            <a:r>
              <a:rPr lang="fr-FR" sz="1100" dirty="0">
                <a:latin typeface="Calibri" panose="020F0502020204030204" pitchFamily="34" charset="0"/>
                <a:ea typeface="Calibri" panose="020F0502020204030204" pitchFamily="34" charset="0"/>
                <a:cs typeface="Times New Roman" panose="02020603050405020304" pitchFamily="18" charset="0"/>
              </a:rPr>
              <a:t> : Il s’agit d’un contrôle continu garantissant que les données sont à niveau entre les sources et les cibles. </a:t>
            </a:r>
          </a:p>
          <a:p>
            <a:pPr>
              <a:lnSpc>
                <a:spcPct val="107000"/>
              </a:lnSpc>
              <a:spcAft>
                <a:spcPts val="829"/>
              </a:spcAft>
            </a:pPr>
            <a:r>
              <a:rPr lang="fr-FR" sz="1100" b="1" dirty="0">
                <a:latin typeface="Calibri" panose="020F0502020204030204" pitchFamily="34" charset="0"/>
                <a:ea typeface="Calibri" panose="020F0502020204030204" pitchFamily="34" charset="0"/>
                <a:cs typeface="Times New Roman" panose="02020603050405020304" pitchFamily="18" charset="0"/>
              </a:rPr>
              <a:t>En cas d’écart</a:t>
            </a:r>
            <a:r>
              <a:rPr lang="fr-FR" sz="1100" dirty="0">
                <a:latin typeface="Calibri" panose="020F0502020204030204" pitchFamily="34" charset="0"/>
                <a:ea typeface="Calibri" panose="020F0502020204030204" pitchFamily="34" charset="0"/>
                <a:cs typeface="Times New Roman" panose="02020603050405020304" pitchFamily="18" charset="0"/>
              </a:rPr>
              <a:t>, un système de reprise à chaud permet de récupérer les transactions manquantes, ou si la durée de l’interruption est plus longue, à ce moment-là, on pourra relancer un </a:t>
            </a:r>
            <a:r>
              <a:rPr lang="fr-FR" sz="1100" dirty="0" err="1">
                <a:latin typeface="Calibri" panose="020F0502020204030204" pitchFamily="34" charset="0"/>
                <a:ea typeface="Calibri" panose="020F0502020204030204" pitchFamily="34" charset="0"/>
                <a:cs typeface="Times New Roman" panose="02020603050405020304" pitchFamily="18" charset="0"/>
              </a:rPr>
              <a:t>Refresh</a:t>
            </a:r>
            <a:r>
              <a:rPr lang="fr-FR" sz="1100" dirty="0">
                <a:latin typeface="Calibri" panose="020F0502020204030204" pitchFamily="34" charset="0"/>
                <a:ea typeface="Calibri" panose="020F0502020204030204" pitchFamily="34" charset="0"/>
                <a:cs typeface="Times New Roman" panose="02020603050405020304" pitchFamily="18" charset="0"/>
              </a:rPr>
              <a:t>. C’est la commande absolue qui garantit qu’on s’est remis à niveau. </a:t>
            </a:r>
          </a:p>
          <a:p>
            <a:pPr>
              <a:lnSpc>
                <a:spcPct val="107000"/>
              </a:lnSpc>
              <a:spcAft>
                <a:spcPts val="829"/>
              </a:spcAft>
            </a:pPr>
            <a:r>
              <a:rPr lang="fr-FR" sz="1100" b="1" dirty="0">
                <a:latin typeface="Calibri" panose="020F0502020204030204" pitchFamily="34" charset="0"/>
                <a:ea typeface="Calibri" panose="020F0502020204030204" pitchFamily="34" charset="0"/>
                <a:cs typeface="Times New Roman" panose="02020603050405020304" pitchFamily="18" charset="0"/>
              </a:rPr>
              <a:t>On retiendra que HVR est une solution qui facilite l’administration de la synchronisation.</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0" indent="0"/>
            <a:endParaRPr sz="1100" dirty="0"/>
          </a:p>
        </p:txBody>
      </p:sp>
      <p:sp>
        <p:nvSpPr>
          <p:cNvPr id="599" name="Google Shape;599;p14:notes"/>
          <p:cNvSpPr txBox="1">
            <a:spLocks noGrp="1"/>
          </p:cNvSpPr>
          <p:nvPr>
            <p:ph type="sldNum" idx="12"/>
          </p:nvPr>
        </p:nvSpPr>
        <p:spPr>
          <a:xfrm>
            <a:off x="4023993" y="9721107"/>
            <a:ext cx="3078427" cy="513507"/>
          </a:xfrm>
          <a:prstGeom prst="rect">
            <a:avLst/>
          </a:prstGeom>
          <a:noFill/>
          <a:ln>
            <a:noFill/>
          </a:ln>
        </p:spPr>
        <p:txBody>
          <a:bodyPr spcFirstLastPara="1" wrap="square" lIns="94780" tIns="47377" rIns="94780" bIns="47377"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13</a:t>
            </a:fld>
            <a:endParaRPr sz="1200">
              <a:latin typeface="Calibri"/>
              <a:ea typeface="Calibri"/>
              <a:cs typeface="Calibri"/>
              <a:sym typeface="Calibri"/>
            </a:endParaRPr>
          </a:p>
        </p:txBody>
      </p:sp>
    </p:spTree>
    <p:extLst>
      <p:ext uri="{BB962C8B-B14F-4D97-AF65-F5344CB8AC3E}">
        <p14:creationId xmlns:p14="http://schemas.microsoft.com/office/powerpoint/2010/main" val="839948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Voici une sélection de clients prestigieux, dont FM </a:t>
            </a:r>
            <a:r>
              <a:rPr lang="fr-FR" sz="1900" dirty="0" err="1">
                <a:latin typeface="Calibri" panose="020F0502020204030204" pitchFamily="34" charset="0"/>
                <a:ea typeface="Calibri" panose="020F0502020204030204" pitchFamily="34" charset="0"/>
                <a:cs typeface="Times New Roman" panose="02020603050405020304" pitchFamily="18" charset="0"/>
              </a:rPr>
              <a:t>Logistic</a:t>
            </a:r>
            <a:r>
              <a:rPr lang="fr-FR" sz="19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On appréciera le fait que HVR dispose de Capacités élargies offrant la possibilité de faire communiquer les données, en temps-réel, vers :</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Tous les services,</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Toutes les filiales à travers le monde,</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Mais aussi vers les tiers </a:t>
            </a:r>
          </a:p>
          <a:p>
            <a:pPr marL="355484" indent="-355484">
              <a:lnSpc>
                <a:spcPct val="107000"/>
              </a:lnSpc>
              <a:spcAft>
                <a:spcPts val="829"/>
              </a:spcAft>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et les partenaires.</a:t>
            </a:r>
          </a:p>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Merci de votre écoute. Je vais laisser à présent la parole à Florent qui va nous évoquer son expérience chez </a:t>
            </a:r>
            <a:r>
              <a:rPr lang="fr-FR" sz="1900" b="1" dirty="0">
                <a:latin typeface="Calibri" panose="020F0502020204030204" pitchFamily="34" charset="0"/>
                <a:ea typeface="Calibri" panose="020F0502020204030204" pitchFamily="34" charset="0"/>
                <a:cs typeface="Times New Roman" panose="02020603050405020304" pitchFamily="18" charset="0"/>
              </a:rPr>
              <a:t>FM </a:t>
            </a:r>
            <a:r>
              <a:rPr lang="fr-FR" sz="1900" b="1" dirty="0" err="1">
                <a:latin typeface="Calibri" panose="020F0502020204030204" pitchFamily="34" charset="0"/>
                <a:ea typeface="Calibri" panose="020F0502020204030204" pitchFamily="34" charset="0"/>
                <a:cs typeface="Times New Roman" panose="02020603050405020304" pitchFamily="18" charset="0"/>
              </a:rPr>
              <a:t>Logistic</a:t>
            </a:r>
            <a:r>
              <a:rPr lang="fr-FR" sz="1900" b="1" dirty="0">
                <a:latin typeface="Calibri" panose="020F0502020204030204" pitchFamily="34" charset="0"/>
                <a:ea typeface="Calibri" panose="020F0502020204030204" pitchFamily="34" charset="0"/>
                <a:cs typeface="Times New Roman" panose="02020603050405020304" pitchFamily="18" charset="0"/>
              </a:rPr>
              <a:t>.</a:t>
            </a:r>
            <a:endParaRPr lang="fr-FR" sz="1900"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Slide Number Placeholder 3"/>
          <p:cNvSpPr>
            <a:spLocks noGrp="1"/>
          </p:cNvSpPr>
          <p:nvPr>
            <p:ph type="sldNum" sz="quarter" idx="5"/>
          </p:nvPr>
        </p:nvSpPr>
        <p:spPr/>
        <p:txBody>
          <a:bodyPr/>
          <a:lstStyle/>
          <a:p>
            <a:pPr algn="r" defTabSz="947958">
              <a:buClrTx/>
              <a:defRPr/>
            </a:pPr>
            <a:fld id="{23A32E8E-9F0A-9247-ACC0-BE09D100C40B}" type="slidenum">
              <a:rPr lang="en-US" sz="1200" kern="1200">
                <a:solidFill>
                  <a:prstClr val="black"/>
                </a:solidFill>
                <a:latin typeface="Arial Nova" panose="020B0504020202020204" pitchFamily="34" charset="0"/>
                <a:ea typeface="+mn-ea"/>
                <a:cs typeface="+mn-cs"/>
              </a:rPr>
              <a:pPr algn="r" defTabSz="947958">
                <a:buClrTx/>
                <a:defRPr/>
              </a:pPr>
              <a:t>14</a:t>
            </a:fld>
            <a:endParaRPr lang="en-US" sz="1200" kern="1200" dirty="0">
              <a:solidFill>
                <a:prstClr val="black"/>
              </a:solidFill>
              <a:latin typeface="Arial Nova" panose="020B0504020202020204" pitchFamily="34" charset="0"/>
              <a:ea typeface="+mn-ea"/>
              <a:cs typeface="+mn-cs"/>
            </a:endParaRPr>
          </a:p>
        </p:txBody>
      </p:sp>
    </p:spTree>
    <p:extLst>
      <p:ext uri="{BB962C8B-B14F-4D97-AF65-F5344CB8AC3E}">
        <p14:creationId xmlns:p14="http://schemas.microsoft.com/office/powerpoint/2010/main" val="1846689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8625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e3a2290413_0_7:notes"/>
          <p:cNvSpPr txBox="1">
            <a:spLocks noGrp="1"/>
          </p:cNvSpPr>
          <p:nvPr>
            <p:ph type="body" idx="1"/>
          </p:nvPr>
        </p:nvSpPr>
        <p:spPr>
          <a:xfrm>
            <a:off x="710407" y="4925408"/>
            <a:ext cx="5683250" cy="4030047"/>
          </a:xfrm>
          <a:prstGeom prst="rect">
            <a:avLst/>
          </a:prstGeom>
        </p:spPr>
        <p:txBody>
          <a:bodyPr spcFirstLastPara="1" wrap="square" lIns="94780" tIns="47377" rIns="94780" bIns="47377" anchor="t" anchorCtr="0">
            <a:noAutofit/>
          </a:bodyPr>
          <a:lstStyle/>
          <a:p>
            <a:pPr marL="0" indent="0"/>
            <a:r>
              <a:rPr lang="en-US"/>
              <a:t>Actualisé selon</a:t>
            </a:r>
            <a:endParaRPr/>
          </a:p>
          <a:p>
            <a:pPr marL="0" indent="0"/>
            <a:r>
              <a:rPr lang="en-US" sz="1100" u="sng">
                <a:solidFill>
                  <a:schemeClr val="accent4"/>
                </a:solidFill>
                <a:latin typeface="Arial"/>
                <a:ea typeface="Arial"/>
                <a:cs typeface="Arial"/>
                <a:sym typeface="Arial"/>
                <a:hlinkClick r:id="rId3">
                  <a:extLst>
                    <a:ext uri="{A12FA001-AC4F-418D-AE19-62706E023703}">
                      <ahyp:hlinkClr xmlns:ahyp="http://schemas.microsoft.com/office/drawing/2018/hyperlinkcolor" val="tx"/>
                    </a:ext>
                  </a:extLst>
                </a:hlinkClick>
              </a:rPr>
              <a:t>https://docs.google.com/document/d/1c22JAc-AN0Ih1yh9dpc6CBxCHawMc4zdLuuriDV9D6s/edit</a:t>
            </a:r>
            <a:endParaRPr/>
          </a:p>
          <a:p>
            <a:pPr marL="0" indent="0"/>
            <a:r>
              <a:rPr lang="en-US"/>
              <a:t>et </a:t>
            </a:r>
            <a:endParaRPr/>
          </a:p>
          <a:p>
            <a:pPr marL="0" indent="0"/>
            <a:r>
              <a:rPr lang="en-US" sz="1100" u="sng">
                <a:solidFill>
                  <a:schemeClr val="accent4"/>
                </a:solidFill>
                <a:latin typeface="Arial"/>
                <a:ea typeface="Arial"/>
                <a:cs typeface="Arial"/>
                <a:sym typeface="Arial"/>
                <a:hlinkClick r:id="rId4">
                  <a:extLst>
                    <a:ext uri="{A12FA001-AC4F-418D-AE19-62706E023703}">
                      <ahyp:hlinkClr xmlns:ahyp="http://schemas.microsoft.com/office/drawing/2018/hyperlinkcolor" val="tx"/>
                    </a:ext>
                  </a:extLst>
                </a:hlinkClick>
              </a:rPr>
              <a:t>https://docs.google.com/document/d/1OpBRVHiir9rI4OlLPqI8jIpgU9y_6DtcXJYfRdrRHIg/edit</a:t>
            </a:r>
            <a:endParaRPr/>
          </a:p>
          <a:p>
            <a:pPr marL="0" indent="0"/>
            <a:endParaRPr/>
          </a:p>
          <a:p>
            <a:pPr marL="0" indent="0"/>
            <a:r>
              <a:rPr lang="en-US"/>
              <a:t>+ 8,7% </a:t>
            </a:r>
            <a:endParaRPr/>
          </a:p>
          <a:p>
            <a:pPr marL="0" indent="0"/>
            <a:r>
              <a:rPr lang="en-US"/>
              <a:t>of revenue growth</a:t>
            </a:r>
            <a:endParaRPr/>
          </a:p>
          <a:p>
            <a:pPr marL="0" indent="0"/>
            <a:r>
              <a:rPr lang="en-US"/>
              <a:t>+ 21% EBIT</a:t>
            </a:r>
            <a:endParaRPr/>
          </a:p>
          <a:p>
            <a:pPr marL="0" indent="0"/>
            <a:endParaRPr/>
          </a:p>
          <a:p>
            <a:pPr marL="0" indent="0"/>
            <a:endParaRPr/>
          </a:p>
          <a:p>
            <a:pPr marL="0" indent="0"/>
            <a:endParaRPr/>
          </a:p>
          <a:p>
            <a:pPr marL="0" indent="0"/>
            <a:endParaRPr/>
          </a:p>
        </p:txBody>
      </p:sp>
      <p:sp>
        <p:nvSpPr>
          <p:cNvPr id="376" name="Google Shape;376;ge3a2290413_0_7: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8890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e3a2290413_0_51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6" name="Google Shape;916;ge3a2290413_0_51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SzPts val="1100"/>
            </a:pPr>
            <a:endParaRPr/>
          </a:p>
        </p:txBody>
      </p:sp>
    </p:spTree>
    <p:extLst>
      <p:ext uri="{BB962C8B-B14F-4D97-AF65-F5344CB8AC3E}">
        <p14:creationId xmlns:p14="http://schemas.microsoft.com/office/powerpoint/2010/main" val="2460312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e3a2290413_0_506:notes"/>
          <p:cNvSpPr txBox="1">
            <a:spLocks noGrp="1"/>
          </p:cNvSpPr>
          <p:nvPr>
            <p:ph type="body" idx="1"/>
          </p:nvPr>
        </p:nvSpPr>
        <p:spPr>
          <a:xfrm>
            <a:off x="710407" y="4925408"/>
            <a:ext cx="5683250" cy="4030047"/>
          </a:xfrm>
          <a:prstGeom prst="rect">
            <a:avLst/>
          </a:prstGeom>
        </p:spPr>
        <p:txBody>
          <a:bodyPr spcFirstLastPara="1" wrap="square" lIns="94780" tIns="47377" rIns="94780" bIns="47377" anchor="t" anchorCtr="0">
            <a:noAutofit/>
          </a:bodyPr>
          <a:lstStyle/>
          <a:p>
            <a:pPr marL="0" indent="0"/>
            <a:endParaRPr/>
          </a:p>
        </p:txBody>
      </p:sp>
      <p:sp>
        <p:nvSpPr>
          <p:cNvPr id="908" name="Google Shape;908;ge3a2290413_0_506: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8989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29"/>
              </a:spcAft>
            </a:pPr>
            <a:endParaRPr lang="en-US" sz="1500" i="1" dirty="0">
              <a:solidFill>
                <a:schemeClr val="bg1"/>
              </a:solidFill>
            </a:endParaRPr>
          </a:p>
        </p:txBody>
      </p:sp>
      <p:sp>
        <p:nvSpPr>
          <p:cNvPr id="4" name="Marcador de número de diapositiva 3"/>
          <p:cNvSpPr>
            <a:spLocks noGrp="1"/>
          </p:cNvSpPr>
          <p:nvPr>
            <p:ph type="sldNum" sz="quarter" idx="5"/>
          </p:nvPr>
        </p:nvSpPr>
        <p:spPr/>
        <p:txBody>
          <a:bodyPr/>
          <a:lstStyle/>
          <a:p>
            <a:fld id="{CD7CB3BA-7578-F741-957F-B5208E064052}" type="slidenum">
              <a:rPr lang="en-US" smtClean="0"/>
              <a:t>19</a:t>
            </a:fld>
            <a:endParaRPr lang="en-US" dirty="0"/>
          </a:p>
        </p:txBody>
      </p:sp>
    </p:spTree>
    <p:extLst>
      <p:ext uri="{BB962C8B-B14F-4D97-AF65-F5344CB8AC3E}">
        <p14:creationId xmlns:p14="http://schemas.microsoft.com/office/powerpoint/2010/main" val="3281274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2:notes"/>
          <p:cNvSpPr txBox="1">
            <a:spLocks noGrp="1"/>
          </p:cNvSpPr>
          <p:nvPr>
            <p:ph type="body" idx="1"/>
          </p:nvPr>
        </p:nvSpPr>
        <p:spPr>
          <a:xfrm>
            <a:off x="710407" y="4925407"/>
            <a:ext cx="5683250" cy="4029879"/>
          </a:xfrm>
          <a:prstGeom prst="rect">
            <a:avLst/>
          </a:prstGeom>
          <a:noFill/>
          <a:ln>
            <a:noFill/>
          </a:ln>
        </p:spPr>
        <p:txBody>
          <a:bodyPr spcFirstLastPara="1" wrap="square" lIns="94780" tIns="47377" rIns="94780" bIns="47377" anchor="t" anchorCtr="0">
            <a:noAutofit/>
          </a:bodyPr>
          <a:lstStyle/>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Je suis Kamel </a:t>
            </a:r>
            <a:r>
              <a:rPr lang="fr-FR" sz="1900" dirty="0" err="1">
                <a:latin typeface="Calibri" panose="020F0502020204030204" pitchFamily="34" charset="0"/>
                <a:ea typeface="Calibri" panose="020F0502020204030204" pitchFamily="34" charset="0"/>
                <a:cs typeface="Times New Roman" panose="02020603050405020304" pitchFamily="18" charset="0"/>
              </a:rPr>
              <a:t>Zerkak</a:t>
            </a:r>
            <a:r>
              <a:rPr lang="fr-FR" sz="1900" dirty="0">
                <a:latin typeface="Calibri" panose="020F0502020204030204" pitchFamily="34" charset="0"/>
                <a:ea typeface="Calibri" panose="020F0502020204030204" pitchFamily="34" charset="0"/>
                <a:cs typeface="Times New Roman" panose="02020603050405020304" pitchFamily="18" charset="0"/>
              </a:rPr>
              <a:t>, Président et Fondateur de la société DATA. Je suis en présence de Florent Martin, qui va se présenter …</a:t>
            </a:r>
          </a:p>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Bonjour, je suis Florent Martin, Data Manager pour FM </a:t>
            </a:r>
            <a:r>
              <a:rPr lang="fr-FR" sz="1900" dirty="0" err="1">
                <a:latin typeface="Calibri" panose="020F0502020204030204" pitchFamily="34" charset="0"/>
                <a:ea typeface="Calibri" panose="020F0502020204030204" pitchFamily="34" charset="0"/>
                <a:cs typeface="Times New Roman" panose="02020603050405020304" pitchFamily="18" charset="0"/>
              </a:rPr>
              <a:t>Logistic</a:t>
            </a:r>
            <a:r>
              <a:rPr lang="fr-FR" sz="1900" dirty="0">
                <a:latin typeface="Calibri" panose="020F0502020204030204" pitchFamily="34" charset="0"/>
                <a:ea typeface="Calibri" panose="020F0502020204030204" pitchFamily="34" charset="0"/>
                <a:cs typeface="Times New Roman" panose="02020603050405020304" pitchFamily="18" charset="0"/>
              </a:rPr>
              <a:t> Groupe.</a:t>
            </a:r>
          </a:p>
          <a:p>
            <a:pPr>
              <a:lnSpc>
                <a:spcPct val="107000"/>
              </a:lnSpc>
              <a:spcAft>
                <a:spcPts val="829"/>
              </a:spcAft>
            </a:pPr>
            <a:endParaRPr lang="fr-FR"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00" name="Google Shape;500;p2:notes"/>
          <p:cNvSpPr txBox="1">
            <a:spLocks noGrp="1"/>
          </p:cNvSpPr>
          <p:nvPr>
            <p:ph type="sldNum" idx="12"/>
          </p:nvPr>
        </p:nvSpPr>
        <p:spPr>
          <a:xfrm>
            <a:off x="4023993" y="9721107"/>
            <a:ext cx="3078427" cy="513507"/>
          </a:xfrm>
          <a:prstGeom prst="rect">
            <a:avLst/>
          </a:prstGeom>
          <a:noFill/>
          <a:ln>
            <a:noFill/>
          </a:ln>
        </p:spPr>
        <p:txBody>
          <a:bodyPr spcFirstLastPara="1" wrap="square" lIns="94780" tIns="47377" rIns="94780" bIns="47377" anchor="b" anchorCtr="0">
            <a:noAutofit/>
          </a:bodyPr>
          <a:lstStyle/>
          <a:p>
            <a:pPr algn="r"/>
            <a:fld id="{00000000-1234-1234-1234-123412341234}" type="slidenum">
              <a:rPr lang="en-US"/>
              <a:pPr algn="r"/>
              <a:t>2</a:t>
            </a:fld>
            <a:endParaRPr/>
          </a:p>
        </p:txBody>
      </p:sp>
      <p:sp>
        <p:nvSpPr>
          <p:cNvPr id="5" name="Notes Placeholder 2">
            <a:extLst>
              <a:ext uri="{FF2B5EF4-FFF2-40B4-BE49-F238E27FC236}">
                <a16:creationId xmlns:a16="http://schemas.microsoft.com/office/drawing/2014/main" id="{01CF2590-F9E6-41D0-AA38-5AD8BF596C3C}"/>
              </a:ext>
            </a:extLst>
          </p:cNvPr>
          <p:cNvSpPr txBox="1">
            <a:spLocks/>
          </p:cNvSpPr>
          <p:nvPr/>
        </p:nvSpPr>
        <p:spPr>
          <a:xfrm>
            <a:off x="868275" y="5095984"/>
            <a:ext cx="5683250" cy="4029879"/>
          </a:xfrm>
          <a:prstGeom prst="rect">
            <a:avLst/>
          </a:prstGeom>
          <a:noFill/>
          <a:ln>
            <a:noFill/>
          </a:ln>
        </p:spPr>
        <p:txBody>
          <a:bodyPr spcFirstLastPara="1" wrap="square" lIns="94780" tIns="47377" rIns="94780" bIns="47377"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r>
              <a:rPr lang="fr-FR" dirty="0"/>
              <a:t>Je suis Kamel </a:t>
            </a:r>
            <a:r>
              <a:rPr lang="fr-FR" dirty="0" err="1"/>
              <a:t>Zerkak</a:t>
            </a:r>
            <a:r>
              <a:rPr lang="fr-FR" dirty="0"/>
              <a:t> Co-Fondateur de la société DATA, je vais vous présenter la solution HVR</a:t>
            </a:r>
          </a:p>
          <a:p>
            <a:r>
              <a:rPr lang="fr-FR" dirty="0"/>
              <a:t>Je suis en présence de Florent qui va se présenter (je vais présenter ce que nous avons réalisé chez FM </a:t>
            </a:r>
            <a:r>
              <a:rPr lang="fr-FR" dirty="0" err="1"/>
              <a:t>Logistic</a:t>
            </a:r>
            <a:r>
              <a:rPr lang="fr-FR" dirty="0"/>
              <a:t>)</a:t>
            </a:r>
          </a:p>
        </p:txBody>
      </p:sp>
    </p:spTree>
    <p:extLst>
      <p:ext uri="{BB962C8B-B14F-4D97-AF65-F5344CB8AC3E}">
        <p14:creationId xmlns:p14="http://schemas.microsoft.com/office/powerpoint/2010/main" val="3325506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a:t>THERE WILL BE WINNERS AND LOSERS:</a:t>
            </a:r>
          </a:p>
          <a:p>
            <a:endParaRPr lang="en-US" b="1"/>
          </a:p>
          <a:p>
            <a:r>
              <a:rPr lang="en-US" b="1"/>
              <a:t>IS ETL holding your company back from realizing its potential?</a:t>
            </a:r>
            <a:endParaRPr lang="en-US"/>
          </a:p>
          <a:p>
            <a:br>
              <a:rPr lang="en-US"/>
            </a:br>
            <a:r>
              <a:rPr lang="en-US"/>
              <a:t>ETL: </a:t>
            </a:r>
          </a:p>
          <a:p>
            <a:r>
              <a:rPr lang="en-US"/>
              <a:t>Invasive capture of changed data from OLTP source systems</a:t>
            </a:r>
          </a:p>
          <a:p>
            <a:r>
              <a:rPr lang="en-US"/>
              <a:t>Resource intensive SQL queries or database triggers</a:t>
            </a:r>
          </a:p>
          <a:p>
            <a:br>
              <a:rPr lang="en-US"/>
            </a:br>
            <a:r>
              <a:rPr lang="en-US"/>
              <a:t>Long overnight ETL batch windows</a:t>
            </a:r>
          </a:p>
          <a:p>
            <a:r>
              <a:rPr lang="en-US"/>
              <a:t>Analytics on yesterday’s data</a:t>
            </a:r>
          </a:p>
          <a:p>
            <a:r>
              <a:rPr lang="en-US"/>
              <a:t>Costly management of traditional data platforms</a:t>
            </a:r>
          </a:p>
          <a:p>
            <a:br>
              <a:rPr lang="en-US"/>
            </a:br>
            <a:r>
              <a:rPr lang="en-US"/>
              <a:t>CDC:</a:t>
            </a:r>
          </a:p>
          <a:p>
            <a:r>
              <a:rPr lang="en-US"/>
              <a:t>Low-impact</a:t>
            </a:r>
          </a:p>
          <a:p>
            <a:r>
              <a:rPr lang="en-US"/>
              <a:t>Only changes are moved to the destinations reducing load on the source systems and allowing greater bandwidth efficiencies</a:t>
            </a:r>
          </a:p>
          <a:p>
            <a:r>
              <a:rPr lang="en-US"/>
              <a:t>Secure: allows for data to be secure both in transit and at rest</a:t>
            </a:r>
          </a:p>
          <a:p>
            <a:br>
              <a:rPr lang="en-US"/>
            </a:br>
            <a:r>
              <a:rPr lang="en-US"/>
              <a:t>Real-time: data is moved as the changes happen, enabling analytics on the freshest data </a:t>
            </a:r>
          </a:p>
          <a:p>
            <a:endParaRPr lang="en-US" dirty="0"/>
          </a:p>
        </p:txBody>
      </p:sp>
      <p:sp>
        <p:nvSpPr>
          <p:cNvPr id="4" name="Slide Number Placeholder 3"/>
          <p:cNvSpPr>
            <a:spLocks noGrp="1"/>
          </p:cNvSpPr>
          <p:nvPr>
            <p:ph type="sldNum" sz="quarter" idx="5"/>
          </p:nvPr>
        </p:nvSpPr>
        <p:spPr/>
        <p:txBody>
          <a:bodyPr/>
          <a:lstStyle/>
          <a:p>
            <a:pPr algn="r" defTabSz="947958">
              <a:buClrTx/>
              <a:defRPr/>
            </a:pPr>
            <a:fld id="{23A32E8E-9F0A-9247-ACC0-BE09D100C40B}" type="slidenum">
              <a:rPr lang="en-US" sz="1200" kern="1200">
                <a:solidFill>
                  <a:prstClr val="black"/>
                </a:solidFill>
                <a:latin typeface="Arial Nova" panose="020B0504020202020204" pitchFamily="34" charset="0"/>
                <a:ea typeface="+mn-ea"/>
                <a:cs typeface="+mn-cs"/>
              </a:rPr>
              <a:pPr algn="r" defTabSz="947958">
                <a:buClrTx/>
                <a:defRPr/>
              </a:pPr>
              <a:t>20</a:t>
            </a:fld>
            <a:endParaRPr lang="en-US" sz="1200" kern="1200" dirty="0">
              <a:solidFill>
                <a:prstClr val="black"/>
              </a:solidFill>
              <a:latin typeface="Arial Nova" panose="020B0504020202020204" pitchFamily="34" charset="0"/>
              <a:ea typeface="+mn-ea"/>
              <a:cs typeface="+mn-cs"/>
            </a:endParaRPr>
          </a:p>
        </p:txBody>
      </p:sp>
    </p:spTree>
    <p:extLst>
      <p:ext uri="{BB962C8B-B14F-4D97-AF65-F5344CB8AC3E}">
        <p14:creationId xmlns:p14="http://schemas.microsoft.com/office/powerpoint/2010/main" val="3635641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THERE WILL BE WINNERS AND LOSERS:</a:t>
            </a:r>
          </a:p>
          <a:p>
            <a:endParaRPr lang="en-US" b="1" dirty="0"/>
          </a:p>
          <a:p>
            <a:r>
              <a:rPr lang="en-US" b="1" dirty="0"/>
              <a:t>IS ETL holding your company back from realizing its potential?</a:t>
            </a:r>
            <a:endParaRPr lang="en-US" dirty="0"/>
          </a:p>
          <a:p>
            <a:br>
              <a:rPr lang="en-US" dirty="0"/>
            </a:br>
            <a:r>
              <a:rPr lang="en-US" dirty="0"/>
              <a:t>ETL: </a:t>
            </a:r>
          </a:p>
          <a:p>
            <a:r>
              <a:rPr lang="en-US" dirty="0"/>
              <a:t>Invasive capture of changed data from OLTP source systems</a:t>
            </a:r>
          </a:p>
          <a:p>
            <a:r>
              <a:rPr lang="en-US" dirty="0"/>
              <a:t>Resource intensive SQL queries or database triggers</a:t>
            </a:r>
          </a:p>
          <a:p>
            <a:br>
              <a:rPr lang="en-US" dirty="0"/>
            </a:br>
            <a:r>
              <a:rPr lang="en-US" dirty="0"/>
              <a:t>Long overnight ETL batch windows</a:t>
            </a:r>
          </a:p>
          <a:p>
            <a:r>
              <a:rPr lang="en-US" dirty="0"/>
              <a:t>Analytics on yesterday’s data</a:t>
            </a:r>
          </a:p>
          <a:p>
            <a:r>
              <a:rPr lang="en-US" dirty="0"/>
              <a:t>Costly management of traditional data platforms</a:t>
            </a:r>
          </a:p>
          <a:p>
            <a:br>
              <a:rPr lang="en-US" dirty="0"/>
            </a:br>
            <a:r>
              <a:rPr lang="en-US" dirty="0"/>
              <a:t>CDC:</a:t>
            </a:r>
          </a:p>
          <a:p>
            <a:r>
              <a:rPr lang="en-US" dirty="0"/>
              <a:t>Low-impact</a:t>
            </a:r>
          </a:p>
          <a:p>
            <a:r>
              <a:rPr lang="en-US" dirty="0"/>
              <a:t>Only changes are moved to the destinations reducing load on the source systems and allowing greater bandwidth efficiencies</a:t>
            </a:r>
          </a:p>
          <a:p>
            <a:r>
              <a:rPr lang="en-US" dirty="0"/>
              <a:t>Secure: allows for data to be secure both in transit and at rest</a:t>
            </a:r>
          </a:p>
          <a:p>
            <a:br>
              <a:rPr lang="en-US" dirty="0"/>
            </a:br>
            <a:r>
              <a:rPr lang="en-US" dirty="0"/>
              <a:t>Real-time: data is moved as the changes happen, enabling analytics on the freshest data </a:t>
            </a:r>
          </a:p>
          <a:p>
            <a:endParaRPr lang="en-US" dirty="0"/>
          </a:p>
        </p:txBody>
      </p:sp>
      <p:sp>
        <p:nvSpPr>
          <p:cNvPr id="4" name="Slide Number Placeholder 3"/>
          <p:cNvSpPr>
            <a:spLocks noGrp="1"/>
          </p:cNvSpPr>
          <p:nvPr>
            <p:ph type="sldNum" sz="quarter" idx="5"/>
          </p:nvPr>
        </p:nvSpPr>
        <p:spPr/>
        <p:txBody>
          <a:bodyPr/>
          <a:lstStyle/>
          <a:p>
            <a:pPr algn="r" defTabSz="947958">
              <a:buClrTx/>
              <a:defRPr/>
            </a:pPr>
            <a:fld id="{23A32E8E-9F0A-9247-ACC0-BE09D100C40B}" type="slidenum">
              <a:rPr lang="en-US" sz="1200" kern="1200">
                <a:solidFill>
                  <a:prstClr val="black"/>
                </a:solidFill>
                <a:latin typeface="Arial Nova" panose="020B0504020202020204" pitchFamily="34" charset="0"/>
                <a:ea typeface="+mn-ea"/>
                <a:cs typeface="+mn-cs"/>
              </a:rPr>
              <a:pPr algn="r" defTabSz="947958">
                <a:buClrTx/>
                <a:defRPr/>
              </a:pPr>
              <a:t>21</a:t>
            </a:fld>
            <a:endParaRPr lang="en-US" sz="1200" kern="1200" dirty="0">
              <a:solidFill>
                <a:prstClr val="black"/>
              </a:solidFill>
              <a:latin typeface="Arial Nova" panose="020B0504020202020204" pitchFamily="34" charset="0"/>
              <a:ea typeface="+mn-ea"/>
              <a:cs typeface="+mn-cs"/>
            </a:endParaRPr>
          </a:p>
        </p:txBody>
      </p:sp>
    </p:spTree>
    <p:extLst>
      <p:ext uri="{BB962C8B-B14F-4D97-AF65-F5344CB8AC3E}">
        <p14:creationId xmlns:p14="http://schemas.microsoft.com/office/powerpoint/2010/main" val="1388377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defTabSz="947958">
              <a:buClrTx/>
              <a:defRPr/>
            </a:pPr>
            <a:fld id="{23A32E8E-9F0A-9247-ACC0-BE09D100C40B}" type="slidenum">
              <a:rPr lang="en-US" sz="1200" kern="1200">
                <a:solidFill>
                  <a:prstClr val="black"/>
                </a:solidFill>
                <a:latin typeface="Arial Nova" panose="020B0504020202020204" pitchFamily="34" charset="0"/>
                <a:ea typeface="+mn-ea"/>
                <a:cs typeface="+mn-cs"/>
              </a:rPr>
              <a:pPr algn="r" defTabSz="947958">
                <a:buClrTx/>
                <a:defRPr/>
              </a:pPr>
              <a:t>22</a:t>
            </a:fld>
            <a:endParaRPr lang="en-US" sz="1200" kern="1200" dirty="0">
              <a:solidFill>
                <a:prstClr val="black"/>
              </a:solidFill>
              <a:latin typeface="Arial Nova" panose="020B0504020202020204" pitchFamily="34" charset="0"/>
              <a:ea typeface="+mn-ea"/>
              <a:cs typeface="+mn-cs"/>
            </a:endParaRPr>
          </a:p>
        </p:txBody>
      </p:sp>
    </p:spTree>
    <p:extLst>
      <p:ext uri="{BB962C8B-B14F-4D97-AF65-F5344CB8AC3E}">
        <p14:creationId xmlns:p14="http://schemas.microsoft.com/office/powerpoint/2010/main" val="824324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defTabSz="947958">
              <a:buClrTx/>
              <a:defRPr/>
            </a:pPr>
            <a:fld id="{23A32E8E-9F0A-9247-ACC0-BE09D100C40B}" type="slidenum">
              <a:rPr lang="en-US" sz="1200" kern="1200">
                <a:solidFill>
                  <a:prstClr val="black"/>
                </a:solidFill>
                <a:latin typeface="Arial Nova" panose="020B0504020202020204" pitchFamily="34" charset="0"/>
                <a:ea typeface="+mn-ea"/>
                <a:cs typeface="+mn-cs"/>
              </a:rPr>
              <a:pPr algn="r" defTabSz="947958">
                <a:buClrTx/>
                <a:defRPr/>
              </a:pPr>
              <a:t>23</a:t>
            </a:fld>
            <a:endParaRPr lang="en-US" sz="1200" kern="1200" dirty="0">
              <a:solidFill>
                <a:prstClr val="black"/>
              </a:solidFill>
              <a:latin typeface="Arial Nova" panose="020B0504020202020204" pitchFamily="34" charset="0"/>
              <a:ea typeface="+mn-ea"/>
              <a:cs typeface="+mn-cs"/>
            </a:endParaRPr>
          </a:p>
        </p:txBody>
      </p:sp>
    </p:spTree>
    <p:extLst>
      <p:ext uri="{BB962C8B-B14F-4D97-AF65-F5344CB8AC3E}">
        <p14:creationId xmlns:p14="http://schemas.microsoft.com/office/powerpoint/2010/main" val="4023029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32E8E-9F0A-9247-ACC0-BE09D100C40B}" type="slidenum">
              <a:rPr lang="en-US" smtClean="0"/>
              <a:t>24</a:t>
            </a:fld>
            <a:endParaRPr lang="en-US"/>
          </a:p>
        </p:txBody>
      </p:sp>
    </p:spTree>
    <p:extLst>
      <p:ext uri="{BB962C8B-B14F-4D97-AF65-F5344CB8AC3E}">
        <p14:creationId xmlns:p14="http://schemas.microsoft.com/office/powerpoint/2010/main" val="880567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0979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3609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4: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14:notes"/>
          <p:cNvSpPr txBox="1">
            <a:spLocks noGrp="1"/>
          </p:cNvSpPr>
          <p:nvPr>
            <p:ph type="body" idx="1"/>
          </p:nvPr>
        </p:nvSpPr>
        <p:spPr>
          <a:xfrm>
            <a:off x="710407" y="4925407"/>
            <a:ext cx="5683250" cy="4029879"/>
          </a:xfrm>
          <a:prstGeom prst="rect">
            <a:avLst/>
          </a:prstGeom>
          <a:noFill/>
          <a:ln>
            <a:noFill/>
          </a:ln>
        </p:spPr>
        <p:txBody>
          <a:bodyPr spcFirstLastPara="1" wrap="square" lIns="94780" tIns="47377" rIns="94780" bIns="47377" anchor="t" anchorCtr="0">
            <a:noAutofit/>
          </a:bodyPr>
          <a:lstStyle/>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DATA est une société dont la spécialité est l’Intégration des données de l’entreprise et les systèmes d’information décisionnels.</a:t>
            </a:r>
          </a:p>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DATA est aussi distributeur et intégrateur de la solution HVR une solution de synchronisation des données en temps-réel.</a:t>
            </a:r>
          </a:p>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Data dispose d’une parfaite expertise technique de HVR qui nous permet de vous accompagner dans toutes les phases de la mise en œuvre de la solution dans vos environnements.</a:t>
            </a:r>
          </a:p>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A savoir : </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Des préconisations,</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A l’audit des performances,</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On participe aussi à la réduction des coûts notamment dans la cadre de mise en place de plateformes Big Data qui facture à l’usage, c’est-à-dire au volume de données chargé, modifié ou exploité.</a:t>
            </a:r>
          </a:p>
          <a:p>
            <a:pPr marL="355484" indent="-355484">
              <a:lnSpc>
                <a:spcPct val="107000"/>
              </a:lnSpc>
              <a:spcAft>
                <a:spcPts val="829"/>
              </a:spcAft>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Sur ce point la finesse du paramétrage de HVR permet de réduire ce coût à son maximum et vous permet d’avoir un contrôle sur votre budget.</a:t>
            </a:r>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En résumé :</a:t>
            </a:r>
            <a:r>
              <a:rPr lang="fr-FR" sz="1900" dirty="0">
                <a:latin typeface="Calibri" panose="020F0502020204030204" pitchFamily="34" charset="0"/>
                <a:ea typeface="Calibri" panose="020F0502020204030204" pitchFamily="34" charset="0"/>
                <a:cs typeface="Times New Roman" panose="02020603050405020304" pitchFamily="18" charset="0"/>
              </a:rPr>
              <a:t> Nous aidons à mettre vos environnements Hybrides : On-</a:t>
            </a:r>
            <a:r>
              <a:rPr lang="fr-FR" sz="1900" dirty="0" err="1">
                <a:latin typeface="Calibri" panose="020F0502020204030204" pitchFamily="34" charset="0"/>
                <a:ea typeface="Calibri" panose="020F0502020204030204" pitchFamily="34" charset="0"/>
                <a:cs typeface="Times New Roman" panose="02020603050405020304" pitchFamily="18" charset="0"/>
              </a:rPr>
              <a:t>Premise</a:t>
            </a:r>
            <a:r>
              <a:rPr lang="fr-FR" sz="1900" dirty="0">
                <a:latin typeface="Calibri" panose="020F0502020204030204" pitchFamily="34" charset="0"/>
                <a:ea typeface="Calibri" panose="020F0502020204030204" pitchFamily="34" charset="0"/>
                <a:cs typeface="Times New Roman" panose="02020603050405020304" pitchFamily="18" charset="0"/>
              </a:rPr>
              <a:t> (sur le site), dans le Cloud, ou le </a:t>
            </a:r>
            <a:r>
              <a:rPr lang="fr-FR" sz="1900" dirty="0" err="1">
                <a:latin typeface="Calibri" panose="020F0502020204030204" pitchFamily="34" charset="0"/>
                <a:ea typeface="Calibri" panose="020F0502020204030204" pitchFamily="34" charset="0"/>
                <a:cs typeface="Times New Roman" panose="02020603050405020304" pitchFamily="18" charset="0"/>
              </a:rPr>
              <a:t>Multi-Cloud</a:t>
            </a:r>
            <a:endParaRPr lang="fr-FR"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Nos services sont les suivants :</a:t>
            </a:r>
            <a:endParaRPr lang="fr-FR" sz="1900" dirty="0">
              <a:latin typeface="Calibri" panose="020F0502020204030204" pitchFamily="34" charset="0"/>
              <a:ea typeface="Calibri" panose="020F0502020204030204" pitchFamily="34" charset="0"/>
              <a:cs typeface="Times New Roman" panose="02020603050405020304" pitchFamily="18" charset="0"/>
            </a:endParaRP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Nous proposons un POC gratuit et sans engagement qui va vous permettre de découvrir HVR en grandeur réelle dans votre environnement et à votre rythme. </a:t>
            </a:r>
          </a:p>
          <a:p>
            <a:pPr marL="355484" indent="-355484">
              <a:lnSpc>
                <a:spcPct val="107000"/>
              </a:lnSpc>
              <a:spcAft>
                <a:spcPts val="829"/>
              </a:spcAft>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Nous prenons aussi en charge le support de 1</a:t>
            </a:r>
            <a:r>
              <a:rPr lang="fr-FR" sz="1900" baseline="30000" dirty="0">
                <a:latin typeface="Calibri" panose="020F0502020204030204" pitchFamily="34" charset="0"/>
                <a:ea typeface="Calibri" panose="020F0502020204030204" pitchFamily="34" charset="0"/>
                <a:cs typeface="Times New Roman" panose="02020603050405020304" pitchFamily="18" charset="0"/>
              </a:rPr>
              <a:t>er</a:t>
            </a:r>
            <a:r>
              <a:rPr lang="fr-FR" sz="1900" dirty="0">
                <a:latin typeface="Calibri" panose="020F0502020204030204" pitchFamily="34" charset="0"/>
                <a:ea typeface="Calibri" panose="020F0502020204030204" pitchFamily="34" charset="0"/>
                <a:cs typeface="Times New Roman" panose="02020603050405020304" pitchFamily="18" charset="0"/>
              </a:rPr>
              <a:t> niveau en français, avec une équipe de proximité pour un maximum de réactivité</a:t>
            </a:r>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Alors on va un peu plus loin </a:t>
            </a:r>
            <a:r>
              <a:rPr lang="fr-FR" sz="1900" dirty="0">
                <a:latin typeface="Calibri" panose="020F0502020204030204" pitchFamily="34" charset="0"/>
                <a:ea typeface="Calibri" panose="020F0502020204030204" pitchFamily="34" charset="0"/>
                <a:cs typeface="Times New Roman" panose="02020603050405020304" pitchFamily="18" charset="0"/>
              </a:rPr>
              <a:t>puisque on vous assiste dans la mise en œuvre de HVR et on assure le support et la maintenance sur le périmètre de ce que nous avons mis en place avec vous.</a:t>
            </a:r>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Notez bien</a:t>
            </a:r>
            <a:r>
              <a:rPr lang="fr-FR" sz="1900" dirty="0">
                <a:latin typeface="Calibri" panose="020F0502020204030204" pitchFamily="34" charset="0"/>
                <a:ea typeface="Calibri" panose="020F0502020204030204" pitchFamily="34" charset="0"/>
                <a:cs typeface="Times New Roman" panose="02020603050405020304" pitchFamily="18" charset="0"/>
              </a:rPr>
              <a:t> que cette prestation est incluse dans la licence de HVR si vous passez par nous. C’est une offre que nous sommes les seuls à faire. Nous sommes le seul intégrateur de HVR à avoir ce niveau d’engagement.</a:t>
            </a:r>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Par la suite</a:t>
            </a:r>
            <a:r>
              <a:rPr lang="fr-FR" sz="1900" dirty="0">
                <a:latin typeface="Calibri" panose="020F0502020204030204" pitchFamily="34" charset="0"/>
                <a:ea typeface="Calibri" panose="020F0502020204030204" pitchFamily="34" charset="0"/>
                <a:cs typeface="Times New Roman" panose="02020603050405020304" pitchFamily="18" charset="0"/>
              </a:rPr>
              <a:t> nous faisons le transfert de compétence en parallèle sur le périmètre des projets </a:t>
            </a:r>
            <a:r>
              <a:rPr lang="fr-FR" sz="1900" b="1" dirty="0">
                <a:latin typeface="Calibri" panose="020F0502020204030204" pitchFamily="34" charset="0"/>
                <a:ea typeface="Calibri" panose="020F0502020204030204" pitchFamily="34" charset="0"/>
                <a:cs typeface="Times New Roman" panose="02020603050405020304" pitchFamily="18" charset="0"/>
              </a:rPr>
              <a:t>ce qui permet d’aller très vite</a:t>
            </a:r>
            <a:r>
              <a:rPr lang="fr-FR" sz="1900" dirty="0">
                <a:latin typeface="Calibri" panose="020F0502020204030204" pitchFamily="34" charset="0"/>
                <a:ea typeface="Calibri" panose="020F0502020204030204" pitchFamily="34" charset="0"/>
                <a:cs typeface="Times New Roman" panose="02020603050405020304" pitchFamily="18" charset="0"/>
              </a:rPr>
              <a:t> dans la mise en production des projets </a:t>
            </a:r>
            <a:r>
              <a:rPr lang="fr-FR" sz="1900" b="1" dirty="0">
                <a:latin typeface="Calibri" panose="020F0502020204030204" pitchFamily="34" charset="0"/>
                <a:ea typeface="Calibri" panose="020F0502020204030204" pitchFamily="34" charset="0"/>
                <a:cs typeface="Times New Roman" panose="02020603050405020304" pitchFamily="18" charset="0"/>
              </a:rPr>
              <a:t>tout en laissant le temps au client d’appréhender </a:t>
            </a:r>
            <a:r>
              <a:rPr lang="fr-FR" sz="1900" dirty="0">
                <a:latin typeface="Calibri" panose="020F0502020204030204" pitchFamily="34" charset="0"/>
                <a:ea typeface="Calibri" panose="020F0502020204030204" pitchFamily="34" charset="0"/>
                <a:cs typeface="Times New Roman" panose="02020603050405020304" pitchFamily="18" charset="0"/>
              </a:rPr>
              <a:t>ce nouveau produit, de le faire sien, jusqu’à l’autonomie totale.</a:t>
            </a:r>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Enfin, en liaison avec HVR</a:t>
            </a:r>
            <a:r>
              <a:rPr lang="fr-FR" sz="1900" dirty="0">
                <a:latin typeface="Calibri" panose="020F0502020204030204" pitchFamily="34" charset="0"/>
                <a:ea typeface="Calibri" panose="020F0502020204030204" pitchFamily="34" charset="0"/>
                <a:cs typeface="Times New Roman" panose="02020603050405020304" pitchFamily="18" charset="0"/>
              </a:rPr>
              <a:t> nous remontons les propositions d’évolution ou toute demande particulière qui pourraient être adaptable au contexte du client.</a:t>
            </a:r>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Aujourd’hui, nous travaillons déjà </a:t>
            </a:r>
            <a:r>
              <a:rPr lang="fr-FR" sz="1900" dirty="0">
                <a:latin typeface="Calibri" panose="020F0502020204030204" pitchFamily="34" charset="0"/>
                <a:ea typeface="Calibri" panose="020F0502020204030204" pitchFamily="34" charset="0"/>
                <a:cs typeface="Times New Roman" panose="02020603050405020304" pitchFamily="18" charset="0"/>
              </a:rPr>
              <a:t>de très près avec FM </a:t>
            </a:r>
            <a:r>
              <a:rPr lang="fr-FR" sz="1900" dirty="0" err="1">
                <a:latin typeface="Calibri" panose="020F0502020204030204" pitchFamily="34" charset="0"/>
                <a:ea typeface="Calibri" panose="020F0502020204030204" pitchFamily="34" charset="0"/>
                <a:cs typeface="Times New Roman" panose="02020603050405020304" pitchFamily="18" charset="0"/>
              </a:rPr>
              <a:t>Logistic</a:t>
            </a:r>
            <a:r>
              <a:rPr lang="fr-FR" sz="1900" dirty="0">
                <a:latin typeface="Calibri" panose="020F0502020204030204" pitchFamily="34" charset="0"/>
                <a:ea typeface="Calibri" panose="020F0502020204030204" pitchFamily="34" charset="0"/>
                <a:cs typeface="Times New Roman" panose="02020603050405020304" pitchFamily="18" charset="0"/>
              </a:rPr>
              <a:t>, HOP la filiale d’Air France, Somfy et </a:t>
            </a:r>
            <a:r>
              <a:rPr lang="fr-FR" sz="1900" dirty="0" err="1">
                <a:latin typeface="Calibri" panose="020F0502020204030204" pitchFamily="34" charset="0"/>
                <a:ea typeface="Calibri" panose="020F0502020204030204" pitchFamily="34" charset="0"/>
                <a:cs typeface="Times New Roman" panose="02020603050405020304" pitchFamily="18" charset="0"/>
              </a:rPr>
              <a:t>CroisiEurope</a:t>
            </a:r>
            <a:r>
              <a:rPr lang="fr-FR" sz="19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29"/>
              </a:spcAft>
            </a:pPr>
            <a:endParaRPr lang="fr-FR" sz="1900" dirty="0">
              <a:latin typeface="Calibri" panose="020F0502020204030204" pitchFamily="34" charset="0"/>
              <a:ea typeface="Calibri" panose="020F0502020204030204" pitchFamily="34" charset="0"/>
              <a:cs typeface="Times New Roman" panose="02020603050405020304" pitchFamily="18" charset="0"/>
            </a:endParaRPr>
          </a:p>
          <a:p>
            <a:pPr marL="0" indent="0"/>
            <a:endParaRPr lang="fr-FR" dirty="0"/>
          </a:p>
          <a:p>
            <a:pPr marL="0" indent="0"/>
            <a:endParaRPr dirty="0"/>
          </a:p>
        </p:txBody>
      </p:sp>
      <p:sp>
        <p:nvSpPr>
          <p:cNvPr id="599" name="Google Shape;599;p14:notes"/>
          <p:cNvSpPr txBox="1">
            <a:spLocks noGrp="1"/>
          </p:cNvSpPr>
          <p:nvPr>
            <p:ph type="sldNum" idx="12"/>
          </p:nvPr>
        </p:nvSpPr>
        <p:spPr>
          <a:xfrm>
            <a:off x="4023993" y="9721107"/>
            <a:ext cx="3078427" cy="513507"/>
          </a:xfrm>
          <a:prstGeom prst="rect">
            <a:avLst/>
          </a:prstGeom>
          <a:noFill/>
          <a:ln>
            <a:noFill/>
          </a:ln>
        </p:spPr>
        <p:txBody>
          <a:bodyPr spcFirstLastPara="1" wrap="square" lIns="94780" tIns="47377" rIns="94780" bIns="47377"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3</a:t>
            </a:fld>
            <a:endParaRPr sz="1200">
              <a:latin typeface="Calibri"/>
              <a:ea typeface="Calibri"/>
              <a:cs typeface="Calibri"/>
              <a:sym typeface="Calibri"/>
            </a:endParaRPr>
          </a:p>
        </p:txBody>
      </p:sp>
    </p:spTree>
    <p:extLst>
      <p:ext uri="{BB962C8B-B14F-4D97-AF65-F5344CB8AC3E}">
        <p14:creationId xmlns:p14="http://schemas.microsoft.com/office/powerpoint/2010/main" val="1765026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endParaRPr lang="en-US" sz="2500" dirty="0"/>
          </a:p>
          <a:p>
            <a:endParaRPr lang="en-US" dirty="0"/>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L’enjeu</a:t>
            </a:r>
            <a:r>
              <a:rPr lang="fr-FR" sz="1900" dirty="0">
                <a:latin typeface="Calibri" panose="020F0502020204030204" pitchFamily="34" charset="0"/>
                <a:ea typeface="Calibri" panose="020F0502020204030204" pitchFamily="34" charset="0"/>
                <a:cs typeface="Times New Roman" panose="02020603050405020304" pitchFamily="18" charset="0"/>
              </a:rPr>
              <a:t> de la donnée en temps-réel est très important voire critique. Le Gartner qui donne la tendance, indique que plus de 50% des systèmes de gestion de l’entreprise prendront des décisions basées sur l’analyse en temps-réel d’ici 2022. </a:t>
            </a:r>
          </a:p>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Vous voyez c’est très proche. </a:t>
            </a:r>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Quoi qu’il en soit</a:t>
            </a:r>
            <a:r>
              <a:rPr lang="fr-FR" sz="1900" dirty="0">
                <a:latin typeface="Calibri" panose="020F0502020204030204" pitchFamily="34" charset="0"/>
                <a:ea typeface="Calibri" panose="020F0502020204030204" pitchFamily="34" charset="0"/>
                <a:cs typeface="Times New Roman" panose="02020603050405020304" pitchFamily="18" charset="0"/>
              </a:rPr>
              <a:t> en intégrant l’analyse en temps-réel dans les opérations commerciales en se basant sur les données immédiates et les données historiques on place l’humain dans la position de prendre des décisions plus rapidement. Il pourra prendre sa décision dès que la donnée est arrivée, ce qui offre l’avantage compétitif de saisir les nouvelles opportunités ou cesser une activité non rentable au plus tôt.</a:t>
            </a:r>
          </a:p>
          <a:p>
            <a:endParaRPr lang="en-US" dirty="0"/>
          </a:p>
        </p:txBody>
      </p:sp>
      <p:sp>
        <p:nvSpPr>
          <p:cNvPr id="4" name="Slide Number Placeholder 3"/>
          <p:cNvSpPr>
            <a:spLocks noGrp="1"/>
          </p:cNvSpPr>
          <p:nvPr>
            <p:ph type="sldNum" sz="quarter" idx="5"/>
          </p:nvPr>
        </p:nvSpPr>
        <p:spPr/>
        <p:txBody>
          <a:bodyPr/>
          <a:lstStyle/>
          <a:p>
            <a:fld id="{CD7CB3BA-7578-F741-957F-B5208E064052}" type="slidenum">
              <a:rPr lang="en-US" smtClean="0"/>
              <a:t>4</a:t>
            </a:fld>
            <a:endParaRPr lang="en-US" dirty="0"/>
          </a:p>
        </p:txBody>
      </p:sp>
      <p:sp>
        <p:nvSpPr>
          <p:cNvPr id="5" name="Notes Placeholder 2">
            <a:extLst>
              <a:ext uri="{FF2B5EF4-FFF2-40B4-BE49-F238E27FC236}">
                <a16:creationId xmlns:a16="http://schemas.microsoft.com/office/drawing/2014/main" id="{67D5C0F8-AF56-4228-9E73-34D73F0B755C}"/>
              </a:ext>
            </a:extLst>
          </p:cNvPr>
          <p:cNvSpPr txBox="1">
            <a:spLocks/>
          </p:cNvSpPr>
          <p:nvPr/>
        </p:nvSpPr>
        <p:spPr>
          <a:xfrm>
            <a:off x="868275" y="5095984"/>
            <a:ext cx="5683250" cy="4029879"/>
          </a:xfrm>
          <a:prstGeom prst="rect">
            <a:avLst/>
          </a:prstGeom>
          <a:noFill/>
          <a:ln>
            <a:noFill/>
          </a:ln>
        </p:spPr>
        <p:txBody>
          <a:bodyPr spcFirstLastPara="1" wrap="square" lIns="94780" tIns="47377" rIns="94780" bIns="47377"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r>
              <a:rPr lang="fr-FR" dirty="0"/>
              <a:t>L’enjeu des données en temps réel est capital : en effet …</a:t>
            </a:r>
          </a:p>
        </p:txBody>
      </p:sp>
    </p:spTree>
    <p:extLst>
      <p:ext uri="{BB962C8B-B14F-4D97-AF65-F5344CB8AC3E}">
        <p14:creationId xmlns:p14="http://schemas.microsoft.com/office/powerpoint/2010/main" val="730618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Pour réaliser pleinement le potentiel</a:t>
            </a:r>
            <a:r>
              <a:rPr lang="fr-FR" sz="1900" dirty="0">
                <a:latin typeface="Calibri" panose="020F0502020204030204" pitchFamily="34" charset="0"/>
                <a:ea typeface="Calibri" panose="020F0502020204030204" pitchFamily="34" charset="0"/>
                <a:cs typeface="Times New Roman" panose="02020603050405020304" pitchFamily="18" charset="0"/>
              </a:rPr>
              <a:t> des données plusieurs problèmes se dressent devant nous. On peut les grouper ainsi : </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Il y a le problème de la faible vitesse des données,</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Le problème des données structurées en silos,</a:t>
            </a:r>
          </a:p>
          <a:p>
            <a:pPr marL="355484" indent="-355484">
              <a:lnSpc>
                <a:spcPct val="107000"/>
              </a:lnSpc>
              <a:spcAft>
                <a:spcPts val="829"/>
              </a:spcAft>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Le volume des données, à savoir avec le temps ce volume s’accroît et ce qui dégrade les systèmes a mis en place.</a:t>
            </a:r>
          </a:p>
          <a:p>
            <a:pPr marL="355484" indent="-355484">
              <a:lnSpc>
                <a:spcPct val="107000"/>
              </a:lnSpc>
              <a:spcAft>
                <a:spcPts val="829"/>
              </a:spcAft>
              <a:buFont typeface="Symbol" panose="05050102010706020507" pitchFamily="18" charset="2"/>
              <a:buChar char=""/>
            </a:pPr>
            <a:endParaRPr lang="fr-FR" sz="1900" dirty="0">
              <a:latin typeface="Calibri" panose="020F0502020204030204" pitchFamily="34" charset="0"/>
              <a:ea typeface="Calibri" panose="020F0502020204030204" pitchFamily="34" charset="0"/>
              <a:cs typeface="Times New Roman" panose="02020603050405020304" pitchFamily="18" charset="0"/>
            </a:endParaRPr>
          </a:p>
          <a:p>
            <a:r>
              <a:rPr lang="fr-FR" sz="1900" b="1" dirty="0">
                <a:latin typeface="Calibri" panose="020F0502020204030204" pitchFamily="34" charset="0"/>
                <a:ea typeface="Calibri" panose="020F0502020204030204" pitchFamily="34" charset="0"/>
                <a:cs typeface="Times New Roman" panose="02020603050405020304" pitchFamily="18" charset="0"/>
              </a:rPr>
              <a:t>Ces 3 obstacles peuvent empêcher de réaliser pleinement le potentiel des données de l’entreprise. </a:t>
            </a:r>
            <a:endParaRPr lang="fr-FR" b="1" dirty="0"/>
          </a:p>
        </p:txBody>
      </p:sp>
      <p:sp>
        <p:nvSpPr>
          <p:cNvPr id="4" name="Slide Number Placeholder 3"/>
          <p:cNvSpPr>
            <a:spLocks noGrp="1"/>
          </p:cNvSpPr>
          <p:nvPr>
            <p:ph type="sldNum" sz="quarter" idx="5"/>
          </p:nvPr>
        </p:nvSpPr>
        <p:spPr/>
        <p:txBody>
          <a:bodyPr/>
          <a:lstStyle/>
          <a:p>
            <a:pPr algn="r" defTabSz="947958">
              <a:buClrTx/>
              <a:defRPr/>
            </a:pPr>
            <a:fld id="{23A32E8E-9F0A-9247-ACC0-BE09D100C40B}" type="slidenum">
              <a:rPr lang="en-US" sz="1200" kern="1200">
                <a:solidFill>
                  <a:prstClr val="black"/>
                </a:solidFill>
                <a:latin typeface="Arial Nova" panose="020B0504020202020204" pitchFamily="34" charset="0"/>
                <a:ea typeface="+mn-ea"/>
                <a:cs typeface="+mn-cs"/>
              </a:rPr>
              <a:pPr algn="r" defTabSz="947958">
                <a:buClrTx/>
                <a:defRPr/>
              </a:pPr>
              <a:t>5</a:t>
            </a:fld>
            <a:endParaRPr lang="en-US" sz="1200" kern="1200" dirty="0">
              <a:solidFill>
                <a:prstClr val="black"/>
              </a:solidFill>
              <a:latin typeface="Arial Nova" panose="020B0504020202020204" pitchFamily="34" charset="0"/>
              <a:ea typeface="+mn-ea"/>
              <a:cs typeface="+mn-cs"/>
            </a:endParaRPr>
          </a:p>
        </p:txBody>
      </p:sp>
    </p:spTree>
    <p:extLst>
      <p:ext uri="{BB962C8B-B14F-4D97-AF65-F5344CB8AC3E}">
        <p14:creationId xmlns:p14="http://schemas.microsoft.com/office/powerpoint/2010/main" val="754905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Concrètement</a:t>
            </a:r>
            <a:r>
              <a:rPr lang="fr-FR" sz="1900" dirty="0">
                <a:latin typeface="Calibri" panose="020F0502020204030204" pitchFamily="34" charset="0"/>
                <a:ea typeface="Calibri" panose="020F0502020204030204" pitchFamily="34" charset="0"/>
                <a:cs typeface="Times New Roman" panose="02020603050405020304" pitchFamily="18" charset="0"/>
              </a:rPr>
              <a:t> la plupart des organisations ont créé un entrepôt de données et ont utilisé un ETL pour l’alimenter en données. On s’aperçoit à présent par retour d’expérience que l’ETL se traduit par un assez grand nombre de limites.</a:t>
            </a:r>
          </a:p>
          <a:p>
            <a:pPr marL="355484" indent="-355484">
              <a:lnSpc>
                <a:spcPct val="107000"/>
              </a:lnSpc>
              <a:buFont typeface="Symbol" panose="05050102010706020507" pitchFamily="18" charset="2"/>
              <a:buChar char=""/>
            </a:pPr>
            <a:r>
              <a:rPr lang="fr-FR" sz="1900" b="1" dirty="0">
                <a:latin typeface="Calibri" panose="020F0502020204030204" pitchFamily="34" charset="0"/>
                <a:ea typeface="Calibri" panose="020F0502020204030204" pitchFamily="34" charset="0"/>
                <a:cs typeface="Times New Roman" panose="02020603050405020304" pitchFamily="18" charset="0"/>
              </a:rPr>
              <a:t>Notamment</a:t>
            </a:r>
            <a:r>
              <a:rPr lang="fr-FR" sz="1900" dirty="0">
                <a:latin typeface="Calibri" panose="020F0502020204030204" pitchFamily="34" charset="0"/>
                <a:ea typeface="Calibri" panose="020F0502020204030204" pitchFamily="34" charset="0"/>
                <a:cs typeface="Times New Roman" panose="02020603050405020304" pitchFamily="18" charset="0"/>
              </a:rPr>
              <a:t> la capture des données dans les environnements sources transactionnels peut s’avérer particulièrement intrusive. De fait on va construire des interfaces de données entre les sources et l’entrepôt qui vont créer un couplage fort. On va programmer des API, des requêtes SQL ou encore des Triggers. Dans tous les cas ce couplage fort va entraîner une </a:t>
            </a:r>
            <a:r>
              <a:rPr lang="fr-FR" sz="1900" dirty="0" err="1">
                <a:latin typeface="Calibri" panose="020F0502020204030204" pitchFamily="34" charset="0"/>
                <a:ea typeface="Calibri" panose="020F0502020204030204" pitchFamily="34" charset="0"/>
                <a:cs typeface="Times New Roman" panose="02020603050405020304" pitchFamily="18" charset="0"/>
              </a:rPr>
              <a:t>intrusivité</a:t>
            </a:r>
            <a:r>
              <a:rPr lang="fr-FR" sz="1900" dirty="0">
                <a:latin typeface="Calibri" panose="020F0502020204030204" pitchFamily="34" charset="0"/>
                <a:ea typeface="Calibri" panose="020F0502020204030204" pitchFamily="34" charset="0"/>
                <a:cs typeface="Times New Roman" panose="02020603050405020304" pitchFamily="18" charset="0"/>
              </a:rPr>
              <a:t> qui va être à transporter pendant toute la vie du projet.</a:t>
            </a:r>
          </a:p>
          <a:p>
            <a:pPr marL="355484" indent="-355484">
              <a:lnSpc>
                <a:spcPct val="107000"/>
              </a:lnSpc>
              <a:buFont typeface="Symbol" panose="05050102010706020507" pitchFamily="18" charset="2"/>
              <a:buChar char=""/>
            </a:pPr>
            <a:r>
              <a:rPr lang="fr-FR" sz="1900" b="1" dirty="0">
                <a:latin typeface="Calibri" panose="020F0502020204030204" pitchFamily="34" charset="0"/>
                <a:ea typeface="Calibri" panose="020F0502020204030204" pitchFamily="34" charset="0"/>
                <a:cs typeface="Times New Roman" panose="02020603050405020304" pitchFamily="18" charset="0"/>
              </a:rPr>
              <a:t>Par ailleurs</a:t>
            </a:r>
            <a:r>
              <a:rPr lang="fr-FR" sz="1900" dirty="0">
                <a:latin typeface="Calibri" panose="020F0502020204030204" pitchFamily="34" charset="0"/>
                <a:ea typeface="Calibri" panose="020F0502020204030204" pitchFamily="34" charset="0"/>
                <a:cs typeface="Times New Roman" panose="02020603050405020304" pitchFamily="18" charset="0"/>
              </a:rPr>
              <a:t> les requêtes SQL ou les Triggers de bases de données sont gourmands en ressources et peuvent même surcharger sensiblement la base et altérer aussi la qualité des applications de production,</a:t>
            </a:r>
          </a:p>
          <a:p>
            <a:pPr marL="355484" indent="-355484">
              <a:lnSpc>
                <a:spcPct val="107000"/>
              </a:lnSpc>
              <a:buFont typeface="Symbol" panose="05050102010706020507" pitchFamily="18" charset="2"/>
              <a:buChar char=""/>
            </a:pPr>
            <a:r>
              <a:rPr lang="fr-FR" sz="1900" b="1" dirty="0">
                <a:latin typeface="Calibri" panose="020F0502020204030204" pitchFamily="34" charset="0"/>
                <a:ea typeface="Calibri" panose="020F0502020204030204" pitchFamily="34" charset="0"/>
                <a:cs typeface="Times New Roman" panose="02020603050405020304" pitchFamily="18" charset="0"/>
              </a:rPr>
              <a:t>En outre </a:t>
            </a:r>
            <a:r>
              <a:rPr lang="fr-FR" sz="1900" dirty="0">
                <a:latin typeface="Calibri" panose="020F0502020204030204" pitchFamily="34" charset="0"/>
                <a:ea typeface="Calibri" panose="020F0502020204030204" pitchFamily="34" charset="0"/>
                <a:cs typeface="Times New Roman" panose="02020603050405020304" pitchFamily="18" charset="0"/>
              </a:rPr>
              <a:t>les traitements d’ETL sont lancés en fin de journée. Il s’agit de traitements longs. Des traitements qui vont assurément dériver dans le temps sachant que les volumes vont grossir et la fenêtre d’exécution de l’alimentation risque d’être dépassée.</a:t>
            </a:r>
          </a:p>
          <a:p>
            <a:pPr marL="355484" indent="-355484">
              <a:lnSpc>
                <a:spcPct val="107000"/>
              </a:lnSpc>
              <a:buFont typeface="Symbol" panose="05050102010706020507" pitchFamily="18" charset="2"/>
              <a:buChar char=""/>
            </a:pPr>
            <a:r>
              <a:rPr lang="fr-FR" sz="1900" b="1" dirty="0">
                <a:latin typeface="Calibri" panose="020F0502020204030204" pitchFamily="34" charset="0"/>
                <a:ea typeface="Calibri" panose="020F0502020204030204" pitchFamily="34" charset="0"/>
                <a:cs typeface="Times New Roman" panose="02020603050405020304" pitchFamily="18" charset="0"/>
              </a:rPr>
              <a:t>Donc,</a:t>
            </a:r>
            <a:r>
              <a:rPr lang="fr-FR" sz="1900" dirty="0">
                <a:latin typeface="Calibri" panose="020F0502020204030204" pitchFamily="34" charset="0"/>
                <a:ea typeface="Calibri" panose="020F0502020204030204" pitchFamily="34" charset="0"/>
                <a:cs typeface="Times New Roman" panose="02020603050405020304" pitchFamily="18" charset="0"/>
              </a:rPr>
              <a:t> on aura des analyses sur des données au mieux à J-1 et parfois même à plus loin que ça, à J-2 et peut-être plus.</a:t>
            </a:r>
          </a:p>
          <a:p>
            <a:pPr marL="355484" indent="-355484">
              <a:lnSpc>
                <a:spcPct val="107000"/>
              </a:lnSpc>
              <a:buFont typeface="Symbol" panose="05050102010706020507" pitchFamily="18" charset="2"/>
              <a:buChar char=""/>
            </a:pPr>
            <a:r>
              <a:rPr lang="fr-FR" sz="1900" b="1" dirty="0">
                <a:latin typeface="Calibri" panose="020F0502020204030204" pitchFamily="34" charset="0"/>
                <a:ea typeface="Calibri" panose="020F0502020204030204" pitchFamily="34" charset="0"/>
                <a:cs typeface="Times New Roman" panose="02020603050405020304" pitchFamily="18" charset="0"/>
              </a:rPr>
              <a:t>Enfin, </a:t>
            </a:r>
            <a:r>
              <a:rPr lang="fr-FR" sz="1900" dirty="0">
                <a:latin typeface="Calibri" panose="020F0502020204030204" pitchFamily="34" charset="0"/>
                <a:ea typeface="Calibri" panose="020F0502020204030204" pitchFamily="34" charset="0"/>
                <a:cs typeface="Times New Roman" panose="02020603050405020304" pitchFamily="18" charset="0"/>
              </a:rPr>
              <a:t>pour pouvoir faire face à l’augmentation des données il s’agira certainement de renforcer les plateformes sur les quelles on aura installé le </a:t>
            </a:r>
            <a:r>
              <a:rPr lang="fr-FR" sz="1900" dirty="0" err="1">
                <a:latin typeface="Calibri" panose="020F0502020204030204" pitchFamily="34" charset="0"/>
                <a:ea typeface="Calibri" panose="020F0502020204030204" pitchFamily="34" charset="0"/>
                <a:cs typeface="Times New Roman" panose="02020603050405020304" pitchFamily="18" charset="0"/>
              </a:rPr>
              <a:t>warehouse</a:t>
            </a:r>
            <a:r>
              <a:rPr lang="fr-FR" sz="1900" dirty="0">
                <a:latin typeface="Calibri" panose="020F0502020204030204" pitchFamily="34" charset="0"/>
                <a:ea typeface="Calibri" panose="020F0502020204030204" pitchFamily="34" charset="0"/>
                <a:cs typeface="Times New Roman" panose="02020603050405020304" pitchFamily="18" charset="0"/>
              </a:rPr>
              <a:t> et tout le système qui l’alimente, ce qui peut entraîner des coûts d’investissement en capital (capex) significatifs. Un coût qui pourrait être rédhibitoire. </a:t>
            </a:r>
          </a:p>
          <a:p>
            <a:pPr marL="355484" indent="-355484">
              <a:lnSpc>
                <a:spcPct val="107000"/>
              </a:lnSpc>
              <a:buFont typeface="Symbol" panose="05050102010706020507" pitchFamily="18" charset="2"/>
              <a:buChar char=""/>
            </a:pPr>
            <a:r>
              <a:rPr lang="fr-FR" sz="1900" b="1" dirty="0">
                <a:latin typeface="Calibri" panose="020F0502020204030204" pitchFamily="34" charset="0"/>
                <a:ea typeface="Calibri" panose="020F0502020204030204" pitchFamily="34" charset="0"/>
                <a:cs typeface="Times New Roman" panose="02020603050405020304" pitchFamily="18" charset="0"/>
              </a:rPr>
              <a:t>Au-delà encore, </a:t>
            </a:r>
            <a:r>
              <a:rPr lang="fr-FR" sz="1900" dirty="0">
                <a:latin typeface="Calibri" panose="020F0502020204030204" pitchFamily="34" charset="0"/>
                <a:ea typeface="Calibri" panose="020F0502020204030204" pitchFamily="34" charset="0"/>
                <a:cs typeface="Times New Roman" panose="02020603050405020304" pitchFamily="18" charset="0"/>
              </a:rPr>
              <a:t>la maintenance évolutive de ces interfaces de données peut se révéler très compliquée : si la source évolue, l’installation de mises à jour, etc…, ça peut induire la mise à niveau des chaînes de traitements, avec la recette, la mise en prod, etc…. </a:t>
            </a:r>
            <a:r>
              <a:rPr lang="fr-FR" sz="1900" b="1" dirty="0">
                <a:latin typeface="Calibri" panose="020F0502020204030204" pitchFamily="34" charset="0"/>
                <a:ea typeface="Calibri" panose="020F0502020204030204" pitchFamily="34" charset="0"/>
                <a:cs typeface="Times New Roman" panose="02020603050405020304" pitchFamily="18" charset="0"/>
              </a:rPr>
              <a:t>Également</a:t>
            </a:r>
            <a:r>
              <a:rPr lang="fr-FR" sz="1900" dirty="0">
                <a:latin typeface="Calibri" panose="020F0502020204030204" pitchFamily="34" charset="0"/>
                <a:ea typeface="Calibri" panose="020F0502020204030204" pitchFamily="34" charset="0"/>
                <a:cs typeface="Times New Roman" panose="02020603050405020304" pitchFamily="18" charset="0"/>
              </a:rPr>
              <a:t> si on a besoin de plus de données ou d’exploiter d’autres sources de production </a:t>
            </a:r>
            <a:r>
              <a:rPr lang="fr-FR" sz="1900" b="1" dirty="0">
                <a:latin typeface="Calibri" panose="020F0502020204030204" pitchFamily="34" charset="0"/>
                <a:ea typeface="Calibri" panose="020F0502020204030204" pitchFamily="34" charset="0"/>
                <a:cs typeface="Times New Roman" panose="02020603050405020304" pitchFamily="18" charset="0"/>
              </a:rPr>
              <a:t>il va falloir encore</a:t>
            </a:r>
            <a:r>
              <a:rPr lang="fr-FR" sz="1900" dirty="0">
                <a:latin typeface="Calibri" panose="020F0502020204030204" pitchFamily="34" charset="0"/>
                <a:ea typeface="Calibri" panose="020F0502020204030204" pitchFamily="34" charset="0"/>
                <a:cs typeface="Times New Roman" panose="02020603050405020304" pitchFamily="18" charset="0"/>
              </a:rPr>
              <a:t> revenir sur les chaînes de données, </a:t>
            </a:r>
            <a:r>
              <a:rPr lang="fr-FR" sz="1900" b="1" dirty="0">
                <a:latin typeface="Calibri" panose="020F0502020204030204" pitchFamily="34" charset="0"/>
                <a:ea typeface="Calibri" panose="020F0502020204030204" pitchFamily="34" charset="0"/>
                <a:cs typeface="Times New Roman" panose="02020603050405020304" pitchFamily="18" charset="0"/>
              </a:rPr>
              <a:t>s’inquiéter</a:t>
            </a:r>
            <a:r>
              <a:rPr lang="fr-FR" sz="1900" dirty="0">
                <a:latin typeface="Calibri" panose="020F0502020204030204" pitchFamily="34" charset="0"/>
                <a:ea typeface="Calibri" panose="020F0502020204030204" pitchFamily="34" charset="0"/>
                <a:cs typeface="Times New Roman" panose="02020603050405020304" pitchFamily="18" charset="0"/>
              </a:rPr>
              <a:t> des conflits des données, </a:t>
            </a:r>
            <a:r>
              <a:rPr lang="fr-FR" sz="1900" b="1" dirty="0">
                <a:latin typeface="Calibri" panose="020F0502020204030204" pitchFamily="34" charset="0"/>
                <a:ea typeface="Calibri" panose="020F0502020204030204" pitchFamily="34" charset="0"/>
                <a:cs typeface="Times New Roman" panose="02020603050405020304" pitchFamily="18" charset="0"/>
              </a:rPr>
              <a:t>sans parler</a:t>
            </a:r>
            <a:r>
              <a:rPr lang="fr-FR" sz="1900" dirty="0">
                <a:latin typeface="Calibri" panose="020F0502020204030204" pitchFamily="34" charset="0"/>
                <a:ea typeface="Calibri" panose="020F0502020204030204" pitchFamily="34" charset="0"/>
                <a:cs typeface="Times New Roman" panose="02020603050405020304" pitchFamily="18" charset="0"/>
              </a:rPr>
              <a:t> de la zone de </a:t>
            </a:r>
            <a:r>
              <a:rPr lang="fr-FR" sz="1900" dirty="0" err="1">
                <a:latin typeface="Calibri" panose="020F0502020204030204" pitchFamily="34" charset="0"/>
                <a:ea typeface="Calibri" panose="020F0502020204030204" pitchFamily="34" charset="0"/>
                <a:cs typeface="Times New Roman" panose="02020603050405020304" pitchFamily="18" charset="0"/>
              </a:rPr>
              <a:t>staging</a:t>
            </a:r>
            <a:r>
              <a:rPr lang="fr-FR" sz="1900" dirty="0">
                <a:latin typeface="Calibri" panose="020F0502020204030204" pitchFamily="34" charset="0"/>
                <a:ea typeface="Calibri" panose="020F0502020204030204" pitchFamily="34" charset="0"/>
                <a:cs typeface="Times New Roman" panose="02020603050405020304" pitchFamily="18" charset="0"/>
              </a:rPr>
              <a:t> dans laquelle on va être amener à apporter de la logique et du suivi surtout.</a:t>
            </a:r>
          </a:p>
          <a:p>
            <a:pPr marL="355484" indent="-355484">
              <a:lnSpc>
                <a:spcPct val="107000"/>
              </a:lnSpc>
              <a:spcAft>
                <a:spcPts val="829"/>
              </a:spcAft>
              <a:buFont typeface="Symbol" panose="05050102010706020507" pitchFamily="18" charset="2"/>
              <a:buChar char=""/>
            </a:pPr>
            <a:r>
              <a:rPr lang="fr-FR" sz="1900" b="1" dirty="0">
                <a:latin typeface="Calibri" panose="020F0502020204030204" pitchFamily="34" charset="0"/>
                <a:ea typeface="Calibri" panose="020F0502020204030204" pitchFamily="34" charset="0"/>
                <a:cs typeface="Times New Roman" panose="02020603050405020304" pitchFamily="18" charset="0"/>
              </a:rPr>
              <a:t>En conclusion, </a:t>
            </a:r>
            <a:r>
              <a:rPr lang="fr-FR" sz="1900" dirty="0">
                <a:latin typeface="Calibri" panose="020F0502020204030204" pitchFamily="34" charset="0"/>
                <a:ea typeface="Calibri" panose="020F0502020204030204" pitchFamily="34" charset="0"/>
                <a:cs typeface="Times New Roman" panose="02020603050405020304" pitchFamily="18" charset="0"/>
              </a:rPr>
              <a:t>on se retrouver avec une plateforme aux coûts de gestion élevés. </a:t>
            </a:r>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Nous allons vous présenter une alternative bien plus efficace et plus économique.</a:t>
            </a:r>
            <a:endParaRPr lang="fr-FR" sz="1900"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Slide Number Placeholder 3"/>
          <p:cNvSpPr>
            <a:spLocks noGrp="1"/>
          </p:cNvSpPr>
          <p:nvPr>
            <p:ph type="sldNum" sz="quarter" idx="5"/>
          </p:nvPr>
        </p:nvSpPr>
        <p:spPr/>
        <p:txBody>
          <a:bodyPr/>
          <a:lstStyle/>
          <a:p>
            <a:pPr algn="r" defTabSz="947958">
              <a:buClrTx/>
              <a:defRPr/>
            </a:pPr>
            <a:fld id="{23A32E8E-9F0A-9247-ACC0-BE09D100C40B}" type="slidenum">
              <a:rPr lang="en-US" sz="1200" kern="1200">
                <a:solidFill>
                  <a:prstClr val="black"/>
                </a:solidFill>
                <a:latin typeface="Arial Nova" panose="020B0504020202020204" pitchFamily="34" charset="0"/>
                <a:ea typeface="+mn-ea"/>
                <a:cs typeface="+mn-cs"/>
              </a:rPr>
              <a:pPr algn="r" defTabSz="947958">
                <a:buClrTx/>
                <a:defRPr/>
              </a:pPr>
              <a:t>6</a:t>
            </a:fld>
            <a:endParaRPr lang="en-US" sz="1200" kern="1200" dirty="0">
              <a:solidFill>
                <a:prstClr val="black"/>
              </a:solidFill>
              <a:latin typeface="Arial Nova" panose="020B0504020202020204" pitchFamily="34" charset="0"/>
              <a:ea typeface="+mn-ea"/>
              <a:cs typeface="+mn-cs"/>
            </a:endParaRPr>
          </a:p>
        </p:txBody>
      </p:sp>
    </p:spTree>
    <p:extLst>
      <p:ext uri="{BB962C8B-B14F-4D97-AF65-F5344CB8AC3E}">
        <p14:creationId xmlns:p14="http://schemas.microsoft.com/office/powerpoint/2010/main" val="561778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Alors</a:t>
            </a:r>
            <a:r>
              <a:rPr lang="fr-FR" sz="1900" dirty="0">
                <a:latin typeface="Calibri" panose="020F0502020204030204" pitchFamily="34" charset="0"/>
                <a:ea typeface="Calibri" panose="020F0502020204030204" pitchFamily="34" charset="0"/>
                <a:cs typeface="Times New Roman" panose="02020603050405020304" pitchFamily="18" charset="0"/>
              </a:rPr>
              <a:t>, qui sommes-nous, HVR, HVR signifie High Volume </a:t>
            </a:r>
            <a:r>
              <a:rPr lang="fr-FR" sz="1900" dirty="0" err="1">
                <a:latin typeface="Calibri" panose="020F0502020204030204" pitchFamily="34" charset="0"/>
                <a:ea typeface="Calibri" panose="020F0502020204030204" pitchFamily="34" charset="0"/>
                <a:cs typeface="Times New Roman" panose="02020603050405020304" pitchFamily="18" charset="0"/>
              </a:rPr>
              <a:t>Replicator</a:t>
            </a:r>
            <a:r>
              <a:rPr lang="fr-FR" sz="19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Nous sommes des experts de l’intégration des données en temps-réel. </a:t>
            </a:r>
          </a:p>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HVR est une société qui a été créée en 2000, qui cumule plus de 2000 déploiement sur 30 pays à travers la planète. </a:t>
            </a:r>
          </a:p>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HVR a son siège social à San Francisco, des bureaux à Londres, aux Pays-Bas et à Singapour.</a:t>
            </a:r>
          </a:p>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La solution HVR est référencée dans le Gartner dans le Magic Quadrant. HVR c’est aussi plusieurs autres distinctions dans son domaine technique.</a:t>
            </a:r>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Petit scoop au passage</a:t>
            </a:r>
            <a:r>
              <a:rPr lang="fr-FR" sz="1900" dirty="0">
                <a:latin typeface="Calibri" panose="020F0502020204030204" pitchFamily="34" charset="0"/>
                <a:ea typeface="Calibri" panose="020F0502020204030204" pitchFamily="34" charset="0"/>
                <a:cs typeface="Times New Roman" panose="02020603050405020304" pitchFamily="18" charset="0"/>
              </a:rPr>
              <a:t> : HVR et </a:t>
            </a:r>
            <a:r>
              <a:rPr lang="fr-FR" sz="1900" dirty="0" err="1">
                <a:latin typeface="Calibri" panose="020F0502020204030204" pitchFamily="34" charset="0"/>
                <a:ea typeface="Calibri" panose="020F0502020204030204" pitchFamily="34" charset="0"/>
                <a:cs typeface="Times New Roman" panose="02020603050405020304" pitchFamily="18" charset="0"/>
              </a:rPr>
              <a:t>Fivetran</a:t>
            </a:r>
            <a:r>
              <a:rPr lang="fr-FR" sz="1900" dirty="0">
                <a:latin typeface="Calibri" panose="020F0502020204030204" pitchFamily="34" charset="0"/>
                <a:ea typeface="Calibri" panose="020F0502020204030204" pitchFamily="34" charset="0"/>
                <a:cs typeface="Times New Roman" panose="02020603050405020304" pitchFamily="18" charset="0"/>
              </a:rPr>
              <a:t> (valorisée près de 6 milliards de dollars) finalisent actuellement une opération de fusion et acquisition pour créer une offre sans égale dans le domaine de l’intégration des données.</a:t>
            </a:r>
          </a:p>
          <a:p>
            <a:endParaRPr lang="fr-FR" dirty="0"/>
          </a:p>
        </p:txBody>
      </p:sp>
      <p:sp>
        <p:nvSpPr>
          <p:cNvPr id="4" name="Slide Number Placeholder 3"/>
          <p:cNvSpPr>
            <a:spLocks noGrp="1"/>
          </p:cNvSpPr>
          <p:nvPr>
            <p:ph type="sldNum" sz="quarter" idx="5"/>
          </p:nvPr>
        </p:nvSpPr>
        <p:spPr/>
        <p:txBody>
          <a:bodyPr/>
          <a:lstStyle/>
          <a:p>
            <a:fld id="{CD7CB3BA-7578-F741-957F-B5208E064052}" type="slidenum">
              <a:rPr lang="en-US" smtClean="0"/>
              <a:t>7</a:t>
            </a:fld>
            <a:endParaRPr lang="en-US" dirty="0"/>
          </a:p>
        </p:txBody>
      </p:sp>
    </p:spTree>
    <p:extLst>
      <p:ext uri="{BB962C8B-B14F-4D97-AF65-F5344CB8AC3E}">
        <p14:creationId xmlns:p14="http://schemas.microsoft.com/office/powerpoint/2010/main" val="4126563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Le succès et l’efficacité de HVR</a:t>
            </a:r>
            <a:r>
              <a:rPr lang="fr-FR" sz="1900" dirty="0">
                <a:latin typeface="Calibri" panose="020F0502020204030204" pitchFamily="34" charset="0"/>
                <a:ea typeface="Calibri" panose="020F0502020204030204" pitchFamily="34" charset="0"/>
                <a:cs typeface="Times New Roman" panose="02020603050405020304" pitchFamily="18" charset="0"/>
              </a:rPr>
              <a:t> résident dans sa méthode pour synchroniser les données. HVR fonctionne en mode CDC (Change Data Capture) et s’appuie sur les journaux de transactions.</a:t>
            </a:r>
          </a:p>
          <a:p>
            <a:pPr>
              <a:lnSpc>
                <a:spcPct val="107000"/>
              </a:lnSpc>
              <a:spcAft>
                <a:spcPts val="829"/>
              </a:spcAft>
            </a:pPr>
            <a:r>
              <a:rPr lang="fr-FR" sz="1900" dirty="0">
                <a:latin typeface="Calibri" panose="020F0502020204030204" pitchFamily="34" charset="0"/>
                <a:ea typeface="Calibri" panose="020F0502020204030204" pitchFamily="34" charset="0"/>
                <a:cs typeface="Times New Roman" panose="02020603050405020304" pitchFamily="18" charset="0"/>
              </a:rPr>
              <a:t>Cette méthode est la plus efficace pour synchroniser les données tout en conservant la consistance des transactions. En conservant les propriétés ACID </a:t>
            </a:r>
            <a:r>
              <a:rPr lang="fr-FR" sz="1900" b="1" dirty="0">
                <a:latin typeface="Calibri" panose="020F0502020204030204" pitchFamily="34" charset="0"/>
                <a:ea typeface="Calibri" panose="020F0502020204030204" pitchFamily="34" charset="0"/>
                <a:cs typeface="Times New Roman" panose="02020603050405020304" pitchFamily="18" charset="0"/>
              </a:rPr>
              <a:t>HVR </a:t>
            </a:r>
            <a:r>
              <a:rPr lang="fr-FR" sz="1900" dirty="0">
                <a:latin typeface="Calibri" panose="020F0502020204030204" pitchFamily="34" charset="0"/>
                <a:ea typeface="Calibri" panose="020F0502020204030204" pitchFamily="34" charset="0"/>
                <a:cs typeface="Times New Roman" panose="02020603050405020304" pitchFamily="18" charset="0"/>
              </a:rPr>
              <a:t>garantit bien entendu la fiabilité de la donnée mais permet aussi une reprise à chaud et aussi à froid.</a:t>
            </a:r>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Comment ça fonctionne : </a:t>
            </a:r>
            <a:endParaRPr lang="fr-FR" sz="1900" dirty="0">
              <a:latin typeface="Calibri" panose="020F0502020204030204" pitchFamily="34" charset="0"/>
              <a:ea typeface="Calibri" panose="020F0502020204030204" pitchFamily="34" charset="0"/>
              <a:cs typeface="Times New Roman" panose="02020603050405020304" pitchFamily="18" charset="0"/>
            </a:endParaRP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Les modifications des données sources sont capturées au fil de l’eau,</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Compressées,</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Chiffrées,</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Elles sont immédiatement envoyées sur les cibles où elles sont décompressées, déchiffrées, puis ces modifications sont répercutées dans la cible.</a:t>
            </a:r>
          </a:p>
          <a:p>
            <a:pPr marL="355484" indent="-355484">
              <a:lnSpc>
                <a:spcPct val="107000"/>
              </a:lnSpc>
              <a:spcAft>
                <a:spcPts val="829"/>
              </a:spcAft>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C’est simple, efficace et sécurisé.</a:t>
            </a:r>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Les bénéfices sont là : </a:t>
            </a:r>
            <a:endParaRPr lang="fr-FR" sz="1900" dirty="0">
              <a:latin typeface="Calibri" panose="020F0502020204030204" pitchFamily="34" charset="0"/>
              <a:ea typeface="Calibri" panose="020F0502020204030204" pitchFamily="34" charset="0"/>
              <a:cs typeface="Times New Roman" panose="02020603050405020304" pitchFamily="18" charset="0"/>
            </a:endParaRPr>
          </a:p>
          <a:p>
            <a:pPr marL="355484" indent="-355484">
              <a:lnSpc>
                <a:spcPct val="107000"/>
              </a:lnSpc>
              <a:buFont typeface="Symbol" panose="05050102010706020507" pitchFamily="18" charset="2"/>
              <a:buChar char=""/>
            </a:pPr>
            <a:r>
              <a:rPr lang="fr-FR" sz="1900" b="1" dirty="0">
                <a:latin typeface="Calibri" panose="020F0502020204030204" pitchFamily="34" charset="0"/>
                <a:ea typeface="Calibri" panose="020F0502020204030204" pitchFamily="34" charset="0"/>
                <a:cs typeface="Times New Roman" panose="02020603050405020304" pitchFamily="18" charset="0"/>
              </a:rPr>
              <a:t>Un faible impact sur la source</a:t>
            </a:r>
            <a:endParaRPr lang="fr-FR" sz="1900" dirty="0">
              <a:latin typeface="Calibri" panose="020F0502020204030204" pitchFamily="34" charset="0"/>
              <a:ea typeface="Calibri" panose="020F0502020204030204" pitchFamily="34" charset="0"/>
              <a:cs typeface="Times New Roman" panose="02020603050405020304" pitchFamily="18" charset="0"/>
            </a:endParaRP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Pas de requêtes, pas de Triggers, pas d’impact sur les bases de production, tout en permettant la synchronisation de grands volumes de données.</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 </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Seul le volume minimum et nécessaire de données est transporté, ce qui économise la bande passante tout en garantissant la </a:t>
            </a:r>
            <a:r>
              <a:rPr lang="fr-FR" sz="1900" b="1" dirty="0">
                <a:latin typeface="Calibri" panose="020F0502020204030204" pitchFamily="34" charset="0"/>
                <a:ea typeface="Calibri" panose="020F0502020204030204" pitchFamily="34" charset="0"/>
                <a:cs typeface="Times New Roman" panose="02020603050405020304" pitchFamily="18" charset="0"/>
              </a:rPr>
              <a:t>sécurité</a:t>
            </a:r>
            <a:r>
              <a:rPr lang="fr-FR" sz="1900" dirty="0">
                <a:latin typeface="Calibri" panose="020F0502020204030204" pitchFamily="34" charset="0"/>
                <a:ea typeface="Calibri" panose="020F0502020204030204" pitchFamily="34" charset="0"/>
                <a:cs typeface="Times New Roman" panose="02020603050405020304" pitchFamily="18" charset="0"/>
              </a:rPr>
              <a:t> des données aussi bien pendant le transit (elles sont chiffrées pendant le transit) qu’à l’arrivée à destination. D’ailleurs dans les plateformes Big Data, en général, la donnée est chiffrée. </a:t>
            </a:r>
          </a:p>
          <a:p>
            <a:pPr marL="355484" indent="-355484">
              <a:lnSpc>
                <a:spcPct val="107000"/>
              </a:lnSpc>
              <a:spcAft>
                <a:spcPts val="829"/>
              </a:spcAft>
              <a:buFont typeface="Symbol" panose="05050102010706020507" pitchFamily="18" charset="2"/>
              <a:buChar char=""/>
            </a:pPr>
            <a:r>
              <a:rPr lang="fr-FR" sz="1900" b="1" dirty="0">
                <a:latin typeface="Calibri" panose="020F0502020204030204" pitchFamily="34" charset="0"/>
                <a:ea typeface="Calibri" panose="020F0502020204030204" pitchFamily="34" charset="0"/>
                <a:cs typeface="Times New Roman" panose="02020603050405020304" pitchFamily="18" charset="0"/>
              </a:rPr>
              <a:t>Ainsi on obtient,</a:t>
            </a:r>
            <a:r>
              <a:rPr lang="fr-FR" sz="1900" dirty="0">
                <a:latin typeface="Calibri" panose="020F0502020204030204" pitchFamily="34" charset="0"/>
                <a:ea typeface="Calibri" panose="020F0502020204030204" pitchFamily="34" charset="0"/>
                <a:cs typeface="Times New Roman" panose="02020603050405020304" pitchFamily="18" charset="0"/>
              </a:rPr>
              <a:t> ce que l’on recherchait : des données en temps-réel. Les données sont répliquées aussi tôt qu’elles sont modifiées permettant un </a:t>
            </a:r>
            <a:r>
              <a:rPr lang="fr-FR" sz="1900" dirty="0" err="1">
                <a:latin typeface="Calibri" panose="020F0502020204030204" pitchFamily="34" charset="0"/>
                <a:ea typeface="Calibri" panose="020F0502020204030204" pitchFamily="34" charset="0"/>
                <a:cs typeface="Times New Roman" panose="02020603050405020304" pitchFamily="18" charset="0"/>
              </a:rPr>
              <a:t>reporting</a:t>
            </a:r>
            <a:r>
              <a:rPr lang="fr-FR" sz="1900" dirty="0">
                <a:latin typeface="Calibri" panose="020F0502020204030204" pitchFamily="34" charset="0"/>
                <a:ea typeface="Calibri" panose="020F0502020204030204" pitchFamily="34" charset="0"/>
                <a:cs typeface="Times New Roman" panose="02020603050405020304" pitchFamily="18" charset="0"/>
              </a:rPr>
              <a:t> analytique avec des données les plus fraiches possible.</a:t>
            </a:r>
          </a:p>
          <a:p>
            <a:pPr>
              <a:lnSpc>
                <a:spcPct val="107000"/>
              </a:lnSpc>
              <a:spcAft>
                <a:spcPts val="829"/>
              </a:spcAft>
            </a:pPr>
            <a:endParaRPr lang="fr-FR"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r" defTabSz="947958">
              <a:buClrTx/>
              <a:defRPr/>
            </a:pPr>
            <a:fld id="{23A32E8E-9F0A-9247-ACC0-BE09D100C40B}" type="slidenum">
              <a:rPr lang="en-US" sz="1200" kern="1200">
                <a:solidFill>
                  <a:prstClr val="black"/>
                </a:solidFill>
                <a:latin typeface="Arial Nova" panose="020B0504020202020204" pitchFamily="34" charset="0"/>
                <a:ea typeface="+mn-ea"/>
                <a:cs typeface="+mn-cs"/>
              </a:rPr>
              <a:pPr algn="r" defTabSz="947958">
                <a:buClrTx/>
                <a:defRPr/>
              </a:pPr>
              <a:t>8</a:t>
            </a:fld>
            <a:endParaRPr lang="en-US" sz="1200" kern="1200" dirty="0">
              <a:solidFill>
                <a:prstClr val="black"/>
              </a:solidFill>
              <a:latin typeface="Arial Nova" panose="020B0504020202020204" pitchFamily="34" charset="0"/>
              <a:ea typeface="+mn-ea"/>
              <a:cs typeface="+mn-cs"/>
            </a:endParaRPr>
          </a:p>
        </p:txBody>
      </p:sp>
    </p:spTree>
    <p:extLst>
      <p:ext uri="{BB962C8B-B14F-4D97-AF65-F5344CB8AC3E}">
        <p14:creationId xmlns:p14="http://schemas.microsoft.com/office/powerpoint/2010/main" val="519409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HVR, on parlait tout à l’heure de la limite de l’organisation des données en silos</a:t>
            </a:r>
            <a:r>
              <a:rPr lang="fr-FR" sz="1900" dirty="0">
                <a:latin typeface="Calibri" panose="020F0502020204030204" pitchFamily="34" charset="0"/>
                <a:ea typeface="Calibri" panose="020F0502020204030204" pitchFamily="34" charset="0"/>
                <a:cs typeface="Times New Roman" panose="02020603050405020304" pitchFamily="18" charset="0"/>
              </a:rPr>
              <a:t> : HVR ouvre complètement les données pour des échanges dans différentes topologies.</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Il y a la synchronisation UNI-DIRECTIONNELLE qui part d’une base et qui arrive dans une cible avec des données parfaitement à l’identique en temps-réel,</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HVR va plus loin, puisqu’il est capable de gérer le BI-DIRECTIONNEL, c’est-à-dire, quand vous êtes dans une logique de bases dites Active / Active. Les deux vivent mais les deux doivent avoir les mêmes données en bout de chaîne. A ce moment là HVR organise la synchronisation BI-DIRECTIONNELLE et gère les conflits ou les priorités.</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Le mode BI-DIRECTIONNEL peut être démultiplié en mettant plusieurs bases en mode MULTI-DIRECTIONNEL permettant une distribution géographique des bases qui partageront instantanément l’intégralité de leurs données.</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Une autre façon de fonctionner qui est très importante pour les organisations c’est le BROADCASTING. A partir d’une source de données on peut alimenter en temps-réel différentes cibles dans le Cloud ou On-</a:t>
            </a:r>
            <a:r>
              <a:rPr lang="fr-FR" sz="1900" dirty="0" err="1">
                <a:latin typeface="Calibri" panose="020F0502020204030204" pitchFamily="34" charset="0"/>
                <a:ea typeface="Calibri" panose="020F0502020204030204" pitchFamily="34" charset="0"/>
                <a:cs typeface="Times New Roman" panose="02020603050405020304" pitchFamily="18" charset="0"/>
              </a:rPr>
              <a:t>Premise</a:t>
            </a:r>
            <a:r>
              <a:rPr lang="fr-FR" sz="1900" dirty="0">
                <a:latin typeface="Calibri" panose="020F0502020204030204" pitchFamily="34" charset="0"/>
                <a:ea typeface="Calibri" panose="020F0502020204030204" pitchFamily="34" charset="0"/>
                <a:cs typeface="Times New Roman" panose="02020603050405020304" pitchFamily="18" charset="0"/>
              </a:rPr>
              <a:t>.</a:t>
            </a:r>
          </a:p>
          <a:p>
            <a:pPr marL="355484" indent="-355484">
              <a:lnSpc>
                <a:spcPct val="107000"/>
              </a:lnSpc>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Autrement, vous avez le classique </a:t>
            </a:r>
            <a:r>
              <a:rPr lang="fr-FR" sz="1900" dirty="0" err="1">
                <a:latin typeface="Calibri" panose="020F0502020204030204" pitchFamily="34" charset="0"/>
                <a:ea typeface="Calibri" panose="020F0502020204030204" pitchFamily="34" charset="0"/>
                <a:cs typeface="Times New Roman" panose="02020603050405020304" pitchFamily="18" charset="0"/>
              </a:rPr>
              <a:t>warehousing</a:t>
            </a:r>
            <a:r>
              <a:rPr lang="fr-FR" sz="1900" dirty="0">
                <a:latin typeface="Calibri" panose="020F0502020204030204" pitchFamily="34" charset="0"/>
                <a:ea typeface="Calibri" panose="020F0502020204030204" pitchFamily="34" charset="0"/>
                <a:cs typeface="Times New Roman" panose="02020603050405020304" pitchFamily="18" charset="0"/>
              </a:rPr>
              <a:t>, qui consiste à l’Intégration/Consolidation. C’est le cas où on a plusieurs sources dont les données vont converger vers une base qui sera l’entrepôt de données et tout ceci bien entendu en temps-réel.</a:t>
            </a:r>
          </a:p>
          <a:p>
            <a:pPr marL="355484" indent="-355484">
              <a:lnSpc>
                <a:spcPct val="107000"/>
              </a:lnSpc>
              <a:spcAft>
                <a:spcPts val="829"/>
              </a:spcAft>
              <a:buFont typeface="Symbol" panose="05050102010706020507" pitchFamily="18" charset="2"/>
              <a:buChar char=""/>
            </a:pPr>
            <a:r>
              <a:rPr lang="fr-FR" sz="1900" dirty="0">
                <a:latin typeface="Calibri" panose="020F0502020204030204" pitchFamily="34" charset="0"/>
                <a:ea typeface="Calibri" panose="020F0502020204030204" pitchFamily="34" charset="0"/>
                <a:cs typeface="Times New Roman" panose="02020603050405020304" pitchFamily="18" charset="0"/>
              </a:rPr>
              <a:t>Ensuite vous avez le CASCADING qui consiste à alimenter un data </a:t>
            </a:r>
            <a:r>
              <a:rPr lang="fr-FR" sz="1900" dirty="0" err="1">
                <a:latin typeface="Calibri" panose="020F0502020204030204" pitchFamily="34" charset="0"/>
                <a:ea typeface="Calibri" panose="020F0502020204030204" pitchFamily="34" charset="0"/>
                <a:cs typeface="Times New Roman" panose="02020603050405020304" pitchFamily="18" charset="0"/>
              </a:rPr>
              <a:t>warehouse</a:t>
            </a:r>
            <a:r>
              <a:rPr lang="fr-FR" sz="1900" dirty="0">
                <a:latin typeface="Calibri" panose="020F0502020204030204" pitchFamily="34" charset="0"/>
                <a:ea typeface="Calibri" panose="020F0502020204030204" pitchFamily="34" charset="0"/>
                <a:cs typeface="Times New Roman" panose="02020603050405020304" pitchFamily="18" charset="0"/>
              </a:rPr>
              <a:t> à partir duquel on va alimenter des Datamarts, donc des sous data-</a:t>
            </a:r>
            <a:r>
              <a:rPr lang="fr-FR" sz="1900" dirty="0" err="1">
                <a:latin typeface="Calibri" panose="020F0502020204030204" pitchFamily="34" charset="0"/>
                <a:ea typeface="Calibri" panose="020F0502020204030204" pitchFamily="34" charset="0"/>
                <a:cs typeface="Times New Roman" panose="02020603050405020304" pitchFamily="18" charset="0"/>
              </a:rPr>
              <a:t>warehouses</a:t>
            </a:r>
            <a:r>
              <a:rPr lang="fr-FR" sz="1900" dirty="0">
                <a:latin typeface="Calibri" panose="020F0502020204030204" pitchFamily="34" charset="0"/>
                <a:ea typeface="Calibri" panose="020F0502020204030204" pitchFamily="34" charset="0"/>
                <a:cs typeface="Times New Roman" panose="02020603050405020304" pitchFamily="18" charset="0"/>
              </a:rPr>
              <a:t> à restructurer comme on le souhaite.</a:t>
            </a:r>
          </a:p>
          <a:p>
            <a:pPr>
              <a:lnSpc>
                <a:spcPct val="107000"/>
              </a:lnSpc>
              <a:spcAft>
                <a:spcPts val="829"/>
              </a:spcAft>
            </a:pPr>
            <a:r>
              <a:rPr lang="fr-FR" sz="1900" b="1" dirty="0">
                <a:latin typeface="Calibri" panose="020F0502020204030204" pitchFamily="34" charset="0"/>
                <a:ea typeface="Calibri" panose="020F0502020204030204" pitchFamily="34" charset="0"/>
                <a:cs typeface="Times New Roman" panose="02020603050405020304" pitchFamily="18" charset="0"/>
              </a:rPr>
              <a:t>Voilà, donc,</a:t>
            </a:r>
            <a:r>
              <a:rPr lang="fr-FR" sz="1900" dirty="0">
                <a:latin typeface="Calibri" panose="020F0502020204030204" pitchFamily="34" charset="0"/>
                <a:ea typeface="Calibri" panose="020F0502020204030204" pitchFamily="34" charset="0"/>
                <a:cs typeface="Times New Roman" panose="02020603050405020304" pitchFamily="18" charset="0"/>
              </a:rPr>
              <a:t> il n’y a plus de silos, il y a juste de la donnée qui peut filer, défiler, librement, là où on en a besoin, au moment où on a besoin avec une simplicité de gestion.</a:t>
            </a:r>
          </a:p>
          <a:p>
            <a:endParaRPr lang="fr-FR" dirty="0"/>
          </a:p>
        </p:txBody>
      </p:sp>
      <p:sp>
        <p:nvSpPr>
          <p:cNvPr id="4" name="Espace réservé du numéro de diapositive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5183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1564212" y="2487607"/>
            <a:ext cx="3350688" cy="133747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3800"/>
              <a:buFont typeface="Arial"/>
              <a:buNone/>
              <a:defRPr sz="3800" b="1"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17" name="Google Shape;17;p3"/>
          <p:cNvCxnSpPr/>
          <p:nvPr/>
        </p:nvCxnSpPr>
        <p:spPr>
          <a:xfrm>
            <a:off x="1638301" y="3216165"/>
            <a:ext cx="691243" cy="0"/>
          </a:xfrm>
          <a:prstGeom prst="straightConnector1">
            <a:avLst/>
          </a:prstGeom>
          <a:noFill/>
          <a:ln w="25400" cap="flat" cmpd="sng">
            <a:solidFill>
              <a:srgbClr val="012480"/>
            </a:solidFill>
            <a:prstDash val="solid"/>
            <a:miter lim="800000"/>
            <a:headEnd type="none" w="sm" len="sm"/>
            <a:tailEnd type="none" w="sm" len="sm"/>
          </a:ln>
        </p:spPr>
      </p:cxnSp>
      <p:sp>
        <p:nvSpPr>
          <p:cNvPr id="18" name="Google Shape;18;p3"/>
          <p:cNvSpPr txBox="1">
            <a:spLocks noGrp="1"/>
          </p:cNvSpPr>
          <p:nvPr>
            <p:ph type="body" idx="2"/>
          </p:nvPr>
        </p:nvSpPr>
        <p:spPr>
          <a:xfrm>
            <a:off x="6559290" y="1109639"/>
            <a:ext cx="4471567" cy="4759533"/>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50000"/>
              </a:lnSpc>
              <a:spcBef>
                <a:spcPts val="1000"/>
              </a:spcBef>
              <a:spcAft>
                <a:spcPts val="0"/>
              </a:spcAft>
              <a:buClr>
                <a:schemeClr val="accent1"/>
              </a:buClr>
              <a:buSzPts val="2000"/>
              <a:buFont typeface="Arial"/>
              <a:buChar char="•"/>
              <a:defRPr sz="20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150000"/>
              </a:lnSpc>
              <a:spcBef>
                <a:spcPts val="500"/>
              </a:spcBef>
              <a:spcAft>
                <a:spcPts val="0"/>
              </a:spcAft>
              <a:buClr>
                <a:schemeClr val="accent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30200" algn="l" rtl="0">
              <a:lnSpc>
                <a:spcPct val="150000"/>
              </a:lnSpc>
              <a:spcBef>
                <a:spcPts val="500"/>
              </a:spcBef>
              <a:spcAft>
                <a:spcPts val="0"/>
              </a:spcAft>
              <a:buClr>
                <a:schemeClr val="accent1"/>
              </a:buClr>
              <a:buSzPts val="1600"/>
              <a:buFont typeface="Arial"/>
              <a:buChar char="•"/>
              <a:defRPr sz="16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ulti-use layout">
  <p:cSld name="Multi-use layout">
    <p:spTree>
      <p:nvGrpSpPr>
        <p:cNvPr id="1" name="Shape 84"/>
        <p:cNvGrpSpPr/>
        <p:nvPr/>
      </p:nvGrpSpPr>
      <p:grpSpPr>
        <a:xfrm>
          <a:off x="0" y="0"/>
          <a:ext cx="0" cy="0"/>
          <a:chOff x="0" y="0"/>
          <a:chExt cx="0" cy="0"/>
        </a:xfrm>
      </p:grpSpPr>
      <p:sp>
        <p:nvSpPr>
          <p:cNvPr id="85" name="Google Shape;85;p12"/>
          <p:cNvSpPr txBox="1">
            <a:spLocks noGrp="1"/>
          </p:cNvSpPr>
          <p:nvPr>
            <p:ph type="body" idx="1"/>
          </p:nvPr>
        </p:nvSpPr>
        <p:spPr>
          <a:xfrm>
            <a:off x="365760" y="304800"/>
            <a:ext cx="11460400" cy="914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80000"/>
              </a:lnSpc>
              <a:spcBef>
                <a:spcPts val="0"/>
              </a:spcBef>
              <a:spcAft>
                <a:spcPts val="0"/>
              </a:spcAft>
              <a:buClr>
                <a:schemeClr val="dk1"/>
              </a:buClr>
              <a:buSzPts val="2700"/>
              <a:buFont typeface="Arial"/>
              <a:buNone/>
              <a:defRPr sz="3600" b="1"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6" name="Google Shape;86;p12"/>
          <p:cNvSpPr txBox="1">
            <a:spLocks noGrp="1"/>
          </p:cNvSpPr>
          <p:nvPr>
            <p:ph type="body" idx="2"/>
          </p:nvPr>
        </p:nvSpPr>
        <p:spPr>
          <a:xfrm>
            <a:off x="365760" y="975360"/>
            <a:ext cx="11460400" cy="393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5B5B5B"/>
              </a:buClr>
              <a:buSzPts val="1600"/>
              <a:buFont typeface="Arial"/>
              <a:buNone/>
              <a:defRPr sz="2133" b="0" i="0" u="none" strike="noStrike" cap="none">
                <a:solidFill>
                  <a:srgbClr val="5B5B5B"/>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12"/>
          <p:cNvSpPr/>
          <p:nvPr/>
        </p:nvSpPr>
        <p:spPr>
          <a:xfrm>
            <a:off x="753775" y="6531885"/>
            <a:ext cx="1964400" cy="123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929292"/>
              </a:buClr>
              <a:buSzPts val="800"/>
              <a:buFont typeface="Arial"/>
              <a:buNone/>
            </a:pPr>
            <a:r>
              <a:rPr lang="en-US" sz="800" b="0" i="0">
                <a:solidFill>
                  <a:srgbClr val="929292"/>
                </a:solidFill>
                <a:latin typeface="Arial"/>
                <a:ea typeface="Arial"/>
                <a:cs typeface="Arial"/>
                <a:sym typeface="Arial"/>
              </a:rPr>
              <a:t>© 2020 Snowflake Inc. All Rights Reserved</a:t>
            </a:r>
            <a:endParaRPr sz="800">
              <a:solidFill>
                <a:srgbClr val="929292"/>
              </a:solidFill>
              <a:latin typeface="Arial"/>
              <a:ea typeface="Arial"/>
              <a:cs typeface="Arial"/>
              <a:sym typeface="Arial"/>
            </a:endParaRPr>
          </a:p>
        </p:txBody>
      </p:sp>
      <p:sp>
        <p:nvSpPr>
          <p:cNvPr id="88" name="Google Shape;88;p12"/>
          <p:cNvSpPr txBox="1">
            <a:spLocks noGrp="1"/>
          </p:cNvSpPr>
          <p:nvPr>
            <p:ph type="sldNum" idx="12"/>
          </p:nvPr>
        </p:nvSpPr>
        <p:spPr>
          <a:xfrm>
            <a:off x="11187181" y="6531885"/>
            <a:ext cx="631600" cy="123200"/>
          </a:xfrm>
          <a:prstGeom prst="rect">
            <a:avLst/>
          </a:prstGeom>
          <a:noFill/>
          <a:ln>
            <a:noFill/>
          </a:ln>
        </p:spPr>
        <p:txBody>
          <a:bodyPr spcFirstLastPara="1" wrap="square" lIns="0" tIns="0" rIns="0" bIns="0" anchor="b" anchorCtr="0">
            <a:noAutofit/>
          </a:bodyPr>
          <a:lstStyle>
            <a:lvl1pPr marL="0" marR="0" lvl="0" indent="0" algn="r" rtl="0">
              <a:spcBef>
                <a:spcPts val="0"/>
              </a:spcBef>
              <a:buClr>
                <a:srgbClr val="929292"/>
              </a:buClr>
              <a:buSzPts val="800"/>
              <a:buFont typeface="Arial"/>
              <a:buNone/>
              <a:defRPr sz="800" b="0" i="0">
                <a:solidFill>
                  <a:srgbClr val="929292"/>
                </a:solidFill>
                <a:latin typeface="Arial"/>
                <a:ea typeface="Arial"/>
                <a:cs typeface="Arial"/>
                <a:sym typeface="Arial"/>
              </a:defRPr>
            </a:lvl1pPr>
            <a:lvl2pPr marL="0" marR="0" lvl="1" indent="0" algn="r" rtl="0">
              <a:spcBef>
                <a:spcPts val="0"/>
              </a:spcBef>
              <a:buClr>
                <a:srgbClr val="929292"/>
              </a:buClr>
              <a:buSzPts val="800"/>
              <a:buFont typeface="Arial"/>
              <a:buNone/>
              <a:defRPr sz="800" b="0" i="0">
                <a:solidFill>
                  <a:srgbClr val="929292"/>
                </a:solidFill>
                <a:latin typeface="Arial"/>
                <a:ea typeface="Arial"/>
                <a:cs typeface="Arial"/>
                <a:sym typeface="Arial"/>
              </a:defRPr>
            </a:lvl2pPr>
            <a:lvl3pPr marL="0" marR="0" lvl="2" indent="0" algn="r" rtl="0">
              <a:spcBef>
                <a:spcPts val="0"/>
              </a:spcBef>
              <a:buClr>
                <a:srgbClr val="929292"/>
              </a:buClr>
              <a:buSzPts val="800"/>
              <a:buFont typeface="Arial"/>
              <a:buNone/>
              <a:defRPr sz="800" b="0" i="0">
                <a:solidFill>
                  <a:srgbClr val="929292"/>
                </a:solidFill>
                <a:latin typeface="Arial"/>
                <a:ea typeface="Arial"/>
                <a:cs typeface="Arial"/>
                <a:sym typeface="Arial"/>
              </a:defRPr>
            </a:lvl3pPr>
            <a:lvl4pPr marL="0" marR="0" lvl="3" indent="0" algn="r" rtl="0">
              <a:spcBef>
                <a:spcPts val="0"/>
              </a:spcBef>
              <a:buClr>
                <a:srgbClr val="929292"/>
              </a:buClr>
              <a:buSzPts val="800"/>
              <a:buFont typeface="Arial"/>
              <a:buNone/>
              <a:defRPr sz="800" b="0" i="0">
                <a:solidFill>
                  <a:srgbClr val="929292"/>
                </a:solidFill>
                <a:latin typeface="Arial"/>
                <a:ea typeface="Arial"/>
                <a:cs typeface="Arial"/>
                <a:sym typeface="Arial"/>
              </a:defRPr>
            </a:lvl4pPr>
            <a:lvl5pPr marL="0" marR="0" lvl="4" indent="0" algn="r" rtl="0">
              <a:spcBef>
                <a:spcPts val="0"/>
              </a:spcBef>
              <a:buClr>
                <a:srgbClr val="929292"/>
              </a:buClr>
              <a:buSzPts val="800"/>
              <a:buFont typeface="Arial"/>
              <a:buNone/>
              <a:defRPr sz="800" b="0" i="0">
                <a:solidFill>
                  <a:srgbClr val="929292"/>
                </a:solidFill>
                <a:latin typeface="Arial"/>
                <a:ea typeface="Arial"/>
                <a:cs typeface="Arial"/>
                <a:sym typeface="Arial"/>
              </a:defRPr>
            </a:lvl5pPr>
            <a:lvl6pPr marL="0" marR="0" lvl="5" indent="0" algn="r" rtl="0">
              <a:spcBef>
                <a:spcPts val="0"/>
              </a:spcBef>
              <a:buClr>
                <a:srgbClr val="929292"/>
              </a:buClr>
              <a:buSzPts val="800"/>
              <a:buFont typeface="Arial"/>
              <a:buNone/>
              <a:defRPr sz="800" b="0" i="0">
                <a:solidFill>
                  <a:srgbClr val="929292"/>
                </a:solidFill>
                <a:latin typeface="Arial"/>
                <a:ea typeface="Arial"/>
                <a:cs typeface="Arial"/>
                <a:sym typeface="Arial"/>
              </a:defRPr>
            </a:lvl6pPr>
            <a:lvl7pPr marL="0" marR="0" lvl="6" indent="0" algn="r" rtl="0">
              <a:spcBef>
                <a:spcPts val="0"/>
              </a:spcBef>
              <a:buClr>
                <a:srgbClr val="929292"/>
              </a:buClr>
              <a:buSzPts val="800"/>
              <a:buFont typeface="Arial"/>
              <a:buNone/>
              <a:defRPr sz="800" b="0" i="0">
                <a:solidFill>
                  <a:srgbClr val="929292"/>
                </a:solidFill>
                <a:latin typeface="Arial"/>
                <a:ea typeface="Arial"/>
                <a:cs typeface="Arial"/>
                <a:sym typeface="Arial"/>
              </a:defRPr>
            </a:lvl7pPr>
            <a:lvl8pPr marL="0" marR="0" lvl="7" indent="0" algn="r" rtl="0">
              <a:spcBef>
                <a:spcPts val="0"/>
              </a:spcBef>
              <a:buClr>
                <a:srgbClr val="929292"/>
              </a:buClr>
              <a:buSzPts val="800"/>
              <a:buFont typeface="Arial"/>
              <a:buNone/>
              <a:defRPr sz="800" b="0" i="0">
                <a:solidFill>
                  <a:srgbClr val="929292"/>
                </a:solidFill>
                <a:latin typeface="Arial"/>
                <a:ea typeface="Arial"/>
                <a:cs typeface="Arial"/>
                <a:sym typeface="Arial"/>
              </a:defRPr>
            </a:lvl8pPr>
            <a:lvl9pPr marL="0" marR="0" lvl="8" indent="0" algn="r" rtl="0">
              <a:spcBef>
                <a:spcPts val="0"/>
              </a:spcBef>
              <a:buClr>
                <a:srgbClr val="929292"/>
              </a:buClr>
              <a:buSzPts val="800"/>
              <a:buFont typeface="Arial"/>
              <a:buNone/>
              <a:defRPr sz="800" b="0" i="0">
                <a:solidFill>
                  <a:srgbClr val="9292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
        <p:nvSpPr>
          <p:cNvPr id="89" name="Google Shape;89;p12"/>
          <p:cNvSpPr/>
          <p:nvPr/>
        </p:nvSpPr>
        <p:spPr>
          <a:xfrm>
            <a:off x="460260" y="6504439"/>
            <a:ext cx="180333" cy="171451"/>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and Vertical Text">
  <p:cSld name="2_Title and Vertical Text">
    <p:spTree>
      <p:nvGrpSpPr>
        <p:cNvPr id="1" name="Shape 95"/>
        <p:cNvGrpSpPr/>
        <p:nvPr/>
      </p:nvGrpSpPr>
      <p:grpSpPr>
        <a:xfrm>
          <a:off x="0" y="0"/>
          <a:ext cx="0" cy="0"/>
          <a:chOff x="0" y="0"/>
          <a:chExt cx="0" cy="0"/>
        </a:xfrm>
      </p:grpSpPr>
      <p:pic>
        <p:nvPicPr>
          <p:cNvPr id="96" name="Google Shape;96;p1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7" name="Google Shape;97;p14"/>
          <p:cNvSpPr/>
          <p:nvPr/>
        </p:nvSpPr>
        <p:spPr>
          <a:xfrm>
            <a:off x="0" y="1"/>
            <a:ext cx="12192000" cy="6857999"/>
          </a:xfrm>
          <a:prstGeom prst="rect">
            <a:avLst/>
          </a:prstGeom>
          <a:solidFill>
            <a:srgbClr val="37B1AA">
              <a:alpha val="75686"/>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400">
              <a:solidFill>
                <a:schemeClr val="lt1"/>
              </a:solidFill>
              <a:latin typeface="Helvetica Neue"/>
              <a:ea typeface="Helvetica Neue"/>
              <a:cs typeface="Helvetica Neue"/>
              <a:sym typeface="Helvetica Neue"/>
            </a:endParaRPr>
          </a:p>
        </p:txBody>
      </p:sp>
      <p:pic>
        <p:nvPicPr>
          <p:cNvPr id="98" name="Google Shape;98;p14"/>
          <p:cNvPicPr preferRelativeResize="0"/>
          <p:nvPr/>
        </p:nvPicPr>
        <p:blipFill rotWithShape="1">
          <a:blip r:embed="rId3">
            <a:alphaModFix/>
          </a:blip>
          <a:srcRect/>
          <a:stretch/>
        </p:blipFill>
        <p:spPr>
          <a:xfrm>
            <a:off x="338377" y="356853"/>
            <a:ext cx="1245084" cy="264038"/>
          </a:xfrm>
          <a:prstGeom prst="rect">
            <a:avLst/>
          </a:prstGeom>
          <a:noFill/>
          <a:ln>
            <a:noFill/>
          </a:ln>
        </p:spPr>
      </p:pic>
      <p:sp>
        <p:nvSpPr>
          <p:cNvPr id="99" name="Google Shape;99;p14"/>
          <p:cNvSpPr txBox="1">
            <a:spLocks noGrp="1"/>
          </p:cNvSpPr>
          <p:nvPr>
            <p:ph type="body" idx="1"/>
          </p:nvPr>
        </p:nvSpPr>
        <p:spPr>
          <a:xfrm>
            <a:off x="2404269" y="4277915"/>
            <a:ext cx="7383463" cy="80327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Helvetica Neue"/>
                <a:ea typeface="Helvetica Neue"/>
                <a:cs typeface="Helvetica Neue"/>
                <a:sym typeface="Helvetica Neue"/>
              </a:defRPr>
            </a:lvl1pPr>
            <a:lvl2pPr marL="914400" marR="0" lvl="1" indent="-228600" algn="ctr"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Helvetica Neue"/>
                <a:ea typeface="Helvetica Neue"/>
                <a:cs typeface="Helvetica Neue"/>
                <a:sym typeface="Helvetica Neue"/>
              </a:defRPr>
            </a:lvl2pPr>
            <a:lvl3pPr marL="1371600" marR="0" lvl="2" indent="-228600"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Helvetica Neue"/>
                <a:ea typeface="Helvetica Neue"/>
                <a:cs typeface="Helvetica Neue"/>
                <a:sym typeface="Helvetica Neue"/>
              </a:defRPr>
            </a:lvl3pPr>
            <a:lvl4pPr marL="1828800" marR="0" lvl="3" indent="-228600"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Helvetica Neue"/>
                <a:ea typeface="Helvetica Neue"/>
                <a:cs typeface="Helvetica Neue"/>
                <a:sym typeface="Helvetica Neue"/>
              </a:defRPr>
            </a:lvl4pPr>
            <a:lvl5pPr marL="2286000" marR="0" lvl="4" indent="-228600"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0" name="Google Shape;100;p14"/>
          <p:cNvSpPr txBox="1">
            <a:spLocks noGrp="1"/>
          </p:cNvSpPr>
          <p:nvPr>
            <p:ph type="title"/>
          </p:nvPr>
        </p:nvSpPr>
        <p:spPr>
          <a:xfrm>
            <a:off x="838200" y="2990562"/>
            <a:ext cx="10515600" cy="1325563"/>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6000"/>
              <a:buFont typeface="Helvetica Neue"/>
              <a:buNone/>
              <a:defRPr sz="6000" b="0"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101" name="Google Shape;101;p14"/>
          <p:cNvCxnSpPr/>
          <p:nvPr/>
        </p:nvCxnSpPr>
        <p:spPr>
          <a:xfrm>
            <a:off x="5750379" y="3994706"/>
            <a:ext cx="691243" cy="0"/>
          </a:xfrm>
          <a:prstGeom prst="straightConnector1">
            <a:avLst/>
          </a:prstGeom>
          <a:noFill/>
          <a:ln w="25400" cap="flat" cmpd="sng">
            <a:solidFill>
              <a:srgbClr val="012480"/>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entered title + subtitle">
    <p:spTree>
      <p:nvGrpSpPr>
        <p:cNvPr id="1" name=""/>
        <p:cNvGrpSpPr/>
        <p:nvPr/>
      </p:nvGrpSpPr>
      <p:grpSpPr>
        <a:xfrm>
          <a:off x="0" y="0"/>
          <a:ext cx="0" cy="0"/>
          <a:chOff x="0" y="0"/>
          <a:chExt cx="0" cy="0"/>
        </a:xfrm>
      </p:grpSpPr>
      <p:sp>
        <p:nvSpPr>
          <p:cNvPr id="7" name="Title 64"/>
          <p:cNvSpPr>
            <a:spLocks noGrp="1"/>
          </p:cNvSpPr>
          <p:nvPr>
            <p:ph type="title" hasCustomPrompt="1"/>
          </p:nvPr>
        </p:nvSpPr>
        <p:spPr>
          <a:xfrm>
            <a:off x="805690" y="1042859"/>
            <a:ext cx="10580620" cy="495486"/>
          </a:xfrm>
          <a:prstGeom prst="rect">
            <a:avLst/>
          </a:prstGeom>
        </p:spPr>
        <p:txBody>
          <a:bodyPr/>
          <a:lstStyle>
            <a:lvl1pPr algn="ctr">
              <a:defRPr sz="4000" b="1" i="0">
                <a:latin typeface="Arial Nova" panose="020B0504020202020204" pitchFamily="34" charset="0"/>
                <a:ea typeface="Arial Nova" panose="020B0504020202020204" pitchFamily="34" charset="0"/>
                <a:cs typeface="Arial Nova" panose="020B0504020202020204" pitchFamily="34" charset="0"/>
              </a:defRPr>
            </a:lvl1pPr>
          </a:lstStyle>
          <a:p>
            <a:r>
              <a:rPr lang="en-US" dirty="0"/>
              <a:t>Slide Title</a:t>
            </a:r>
          </a:p>
        </p:txBody>
      </p:sp>
      <p:sp>
        <p:nvSpPr>
          <p:cNvPr id="5" name="Text Placeholder 2">
            <a:extLst>
              <a:ext uri="{FF2B5EF4-FFF2-40B4-BE49-F238E27FC236}">
                <a16:creationId xmlns:a16="http://schemas.microsoft.com/office/drawing/2014/main" id="{090D618C-BCC3-044C-885A-DC60DDDCE7C4}"/>
              </a:ext>
            </a:extLst>
          </p:cNvPr>
          <p:cNvSpPr>
            <a:spLocks noGrp="1"/>
          </p:cNvSpPr>
          <p:nvPr>
            <p:ph type="body" sz="quarter" idx="21" hasCustomPrompt="1"/>
          </p:nvPr>
        </p:nvSpPr>
        <p:spPr>
          <a:xfrm>
            <a:off x="805690" y="1752796"/>
            <a:ext cx="10580620" cy="368300"/>
          </a:xfrm>
          <a:prstGeom prst="rect">
            <a:avLst/>
          </a:prstGeom>
        </p:spPr>
        <p:txBody>
          <a:bodyPr/>
          <a:lstStyle>
            <a:lvl1pPr marL="0" indent="0" algn="ctr">
              <a:buFontTx/>
              <a:buNone/>
              <a:defRPr sz="1400" spc="300">
                <a:solidFill>
                  <a:schemeClr val="tx1">
                    <a:alpha val="60000"/>
                  </a:schemeClr>
                </a:solidFill>
                <a:latin typeface="Arial Nova" panose="020B0504020202020204" pitchFamily="34" charset="0"/>
              </a:defRPr>
            </a:lvl1pPr>
          </a:lstStyle>
          <a:p>
            <a:pPr lvl="0"/>
            <a:r>
              <a:rPr lang="en-US" dirty="0"/>
              <a:t>SUBHEADER — ALL CAPS, LOOSE SPACING, BLACK @ 40% OPACITY</a:t>
            </a:r>
          </a:p>
        </p:txBody>
      </p:sp>
    </p:spTree>
    <p:extLst>
      <p:ext uri="{BB962C8B-B14F-4D97-AF65-F5344CB8AC3E}">
        <p14:creationId xmlns:p14="http://schemas.microsoft.com/office/powerpoint/2010/main" val="2642330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5"/>
          <p:cNvSpPr txBox="1">
            <a:spLocks/>
          </p:cNvSpPr>
          <p:nvPr userDrawn="1"/>
        </p:nvSpPr>
        <p:spPr>
          <a:xfrm>
            <a:off x="11828109"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Arial Nova" panose="020B0504020202020204" pitchFamily="34" charset="0"/>
                <a:ea typeface="+mn-ea"/>
                <a:cs typeface="Arial Nova" panose="020B05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Nova" panose="020B0504020202020204" pitchFamily="34" charset="0"/>
                <a:cs typeface="Arial Nova" panose="020B0504020202020204" pitchFamily="34" charset="0"/>
              </a:rPr>
              <a:pPr fontAlgn="auto">
                <a:spcBef>
                  <a:spcPts val="0"/>
                </a:spcBef>
                <a:spcAft>
                  <a:spcPts val="0"/>
                </a:spcAft>
                <a:defRPr/>
              </a:pPr>
              <a:t>‹N°›</a:t>
            </a:fld>
            <a:endParaRPr lang="en-US" sz="1067" b="0" i="0" dirty="0">
              <a:solidFill>
                <a:schemeClr val="tx1">
                  <a:lumMod val="60000"/>
                  <a:lumOff val="40000"/>
                </a:schemeClr>
              </a:solidFill>
              <a:latin typeface="Arial Nova" panose="020B0504020202020204" pitchFamily="34" charset="0"/>
              <a:cs typeface="Arial Nova" panose="020B0504020202020204" pitchFamily="34" charset="0"/>
            </a:endParaRPr>
          </a:p>
        </p:txBody>
      </p:sp>
    </p:spTree>
    <p:extLst>
      <p:ext uri="{BB962C8B-B14F-4D97-AF65-F5344CB8AC3E}">
        <p14:creationId xmlns:p14="http://schemas.microsoft.com/office/powerpoint/2010/main" val="2672660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92" name="Slide Number"/>
          <p:cNvSpPr txBox="1">
            <a:spLocks noGrp="1"/>
          </p:cNvSpPr>
          <p:nvPr>
            <p:ph type="sldNum" sz="quarter" idx="2"/>
          </p:nvPr>
        </p:nvSpPr>
        <p:spPr>
          <a:prstGeom prst="rect">
            <a:avLst/>
          </a:prstGeom>
        </p:spPr>
        <p:txBody>
          <a:bodyPr/>
          <a:lstStyle/>
          <a:p>
            <a:fld id="{86CB4B4D-7CA3-9044-876B-883B54F8677D}" type="slidenum">
              <a:t>‹N°›</a:t>
            </a:fld>
            <a:endParaRPr/>
          </a:p>
        </p:txBody>
      </p:sp>
      <p:pic>
        <p:nvPicPr>
          <p:cNvPr id="93" name="Picture 7" descr="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376" y="356853"/>
            <a:ext cx="1246239" cy="263359"/>
          </a:xfrm>
          <a:prstGeom prst="rect">
            <a:avLst/>
          </a:prstGeom>
          <a:ln w="12700">
            <a:miter lim="400000"/>
          </a:ln>
        </p:spPr>
      </p:pic>
      <p:pic>
        <p:nvPicPr>
          <p:cNvPr id="94" name="Picture 3" descr="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1780" y="2924693"/>
            <a:ext cx="3153034" cy="2361040"/>
          </a:xfrm>
          <a:prstGeom prst="rect">
            <a:avLst/>
          </a:prstGeom>
          <a:ln w="12700">
            <a:miter lim="400000"/>
          </a:ln>
        </p:spPr>
      </p:pic>
      <p:sp>
        <p:nvSpPr>
          <p:cNvPr id="95" name="Title Text"/>
          <p:cNvSpPr txBox="1">
            <a:spLocks noGrp="1"/>
          </p:cNvSpPr>
          <p:nvPr>
            <p:ph type="title"/>
          </p:nvPr>
        </p:nvSpPr>
        <p:spPr>
          <a:xfrm>
            <a:off x="1790700" y="1042859"/>
            <a:ext cx="8610600" cy="495487"/>
          </a:xfrm>
          <a:prstGeom prst="rect">
            <a:avLst/>
          </a:prstGeom>
        </p:spPr>
        <p:txBody>
          <a:bodyPr anchor="t">
            <a:normAutofit/>
          </a:bodyPr>
          <a:lstStyle>
            <a:lvl1pPr algn="ctr">
              <a:defRPr sz="3600">
                <a:latin typeface="+mj-lt"/>
                <a:ea typeface="+mj-ea"/>
                <a:cs typeface="+mj-cs"/>
                <a:sym typeface="Helvetica"/>
              </a:defRPr>
            </a:lvl1pPr>
          </a:lstStyle>
          <a:p>
            <a:r>
              <a:t>Title Text</a:t>
            </a:r>
          </a:p>
        </p:txBody>
      </p:sp>
      <p:sp>
        <p:nvSpPr>
          <p:cNvPr id="96" name="Picture Placeholder 6"/>
          <p:cNvSpPr>
            <a:spLocks noGrp="1"/>
          </p:cNvSpPr>
          <p:nvPr>
            <p:ph type="pic" idx="13"/>
          </p:nvPr>
        </p:nvSpPr>
        <p:spPr>
          <a:xfrm>
            <a:off x="1346200" y="2057399"/>
            <a:ext cx="9499600" cy="4394202"/>
          </a:xfrm>
          <a:prstGeom prst="rect">
            <a:avLst/>
          </a:prstGeom>
        </p:spPr>
        <p:txBody>
          <a:bodyPr lIns="91439" rIns="91439"/>
          <a:lstStyle/>
          <a:p>
            <a:endParaRPr/>
          </a:p>
        </p:txBody>
      </p:sp>
    </p:spTree>
    <p:extLst>
      <p:ext uri="{BB962C8B-B14F-4D97-AF65-F5344CB8AC3E}">
        <p14:creationId xmlns:p14="http://schemas.microsoft.com/office/powerpoint/2010/main" val="292541418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256" name="Slide Number"/>
          <p:cNvSpPr txBox="1">
            <a:spLocks noGrp="1"/>
          </p:cNvSpPr>
          <p:nvPr>
            <p:ph type="sldNum" sz="quarter" idx="2"/>
          </p:nvPr>
        </p:nvSpPr>
        <p:spPr>
          <a:prstGeom prst="rect">
            <a:avLst/>
          </a:prstGeom>
        </p:spPr>
        <p:txBody>
          <a:bodyPr/>
          <a:lstStyle/>
          <a:p>
            <a:fld id="{86CB4B4D-7CA3-9044-876B-883B54F8677D}" type="slidenum">
              <a:t>‹N°›</a:t>
            </a:fld>
            <a:endParaRPr/>
          </a:p>
        </p:txBody>
      </p:sp>
      <p:pic>
        <p:nvPicPr>
          <p:cNvPr id="257" name="Picture 7" descr="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376" y="356853"/>
            <a:ext cx="1246239" cy="263359"/>
          </a:xfrm>
          <a:prstGeom prst="rect">
            <a:avLst/>
          </a:prstGeom>
          <a:ln w="12700">
            <a:miter lim="400000"/>
          </a:ln>
        </p:spPr>
      </p:pic>
      <p:pic>
        <p:nvPicPr>
          <p:cNvPr id="258" name="Picture 3" descr="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1780" y="2924693"/>
            <a:ext cx="3153034" cy="2361040"/>
          </a:xfrm>
          <a:prstGeom prst="rect">
            <a:avLst/>
          </a:prstGeom>
          <a:ln w="12700">
            <a:miter lim="400000"/>
          </a:ln>
        </p:spPr>
      </p:pic>
    </p:spTree>
    <p:extLst>
      <p:ext uri="{BB962C8B-B14F-4D97-AF65-F5344CB8AC3E}">
        <p14:creationId xmlns:p14="http://schemas.microsoft.com/office/powerpoint/2010/main" val="354017949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Layout">
  <p:cSld name="One Column Layout">
    <p:spTree>
      <p:nvGrpSpPr>
        <p:cNvPr id="1" name="Shape 357"/>
        <p:cNvGrpSpPr/>
        <p:nvPr/>
      </p:nvGrpSpPr>
      <p:grpSpPr>
        <a:xfrm>
          <a:off x="0" y="0"/>
          <a:ext cx="0" cy="0"/>
          <a:chOff x="0" y="0"/>
          <a:chExt cx="0" cy="0"/>
        </a:xfrm>
      </p:grpSpPr>
      <p:sp>
        <p:nvSpPr>
          <p:cNvPr id="358" name="Google Shape;358;p60"/>
          <p:cNvSpPr txBox="1">
            <a:spLocks noGrp="1"/>
          </p:cNvSpPr>
          <p:nvPr>
            <p:ph type="body" idx="1"/>
          </p:nvPr>
        </p:nvSpPr>
        <p:spPr>
          <a:xfrm>
            <a:off x="365760" y="1323500"/>
            <a:ext cx="11460300" cy="4998900"/>
          </a:xfrm>
          <a:prstGeom prst="rect">
            <a:avLst/>
          </a:prstGeom>
          <a:noFill/>
          <a:ln>
            <a:noFill/>
          </a:ln>
        </p:spPr>
        <p:txBody>
          <a:bodyPr spcFirstLastPara="1" wrap="square" lIns="121900" tIns="60925" rIns="121900" bIns="60925" anchor="t" anchorCtr="0">
            <a:noAutofit/>
          </a:bodyPr>
          <a:lstStyle>
            <a:lvl1pPr marL="457200" lvl="0" indent="-228600" algn="l" rtl="0">
              <a:lnSpc>
                <a:spcPct val="90000"/>
              </a:lnSpc>
              <a:spcBef>
                <a:spcPts val="1000"/>
              </a:spcBef>
              <a:spcAft>
                <a:spcPts val="0"/>
              </a:spcAft>
              <a:buClr>
                <a:srgbClr val="5B5B5B"/>
              </a:buClr>
              <a:buSzPts val="2100"/>
              <a:buNone/>
              <a:defRPr sz="2100">
                <a:solidFill>
                  <a:srgbClr val="5B5B5B"/>
                </a:solidFil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359" name="Google Shape;359;p60"/>
          <p:cNvSpPr txBox="1">
            <a:spLocks noGrp="1"/>
          </p:cNvSpPr>
          <p:nvPr>
            <p:ph type="body" idx="2"/>
          </p:nvPr>
        </p:nvSpPr>
        <p:spPr>
          <a:xfrm>
            <a:off x="365760" y="304800"/>
            <a:ext cx="11460300" cy="915900"/>
          </a:xfrm>
          <a:prstGeom prst="rect">
            <a:avLst/>
          </a:prstGeom>
          <a:noFill/>
          <a:ln>
            <a:noFill/>
          </a:ln>
        </p:spPr>
        <p:txBody>
          <a:bodyPr spcFirstLastPara="1" wrap="square" lIns="121900" tIns="60925" rIns="121900" bIns="60925" anchor="t" anchorCtr="0">
            <a:noAutofit/>
          </a:bodyPr>
          <a:lstStyle>
            <a:lvl1pPr marL="457200" lvl="0" indent="-228600" algn="ctr" rtl="0">
              <a:lnSpc>
                <a:spcPct val="80000"/>
              </a:lnSpc>
              <a:spcBef>
                <a:spcPts val="0"/>
              </a:spcBef>
              <a:spcAft>
                <a:spcPts val="0"/>
              </a:spcAft>
              <a:buClr>
                <a:schemeClr val="dk1"/>
              </a:buClr>
              <a:buSzPts val="3600"/>
              <a:buNone/>
              <a:defRPr sz="3600" b="1" cap="none">
                <a:solidFill>
                  <a:schemeClr val="dk1"/>
                </a:solidFill>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360" name="Google Shape;360;p60"/>
          <p:cNvSpPr/>
          <p:nvPr/>
        </p:nvSpPr>
        <p:spPr>
          <a:xfrm>
            <a:off x="753775" y="6531885"/>
            <a:ext cx="1964400" cy="123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929292"/>
                </a:solidFill>
                <a:latin typeface="Arial"/>
                <a:ea typeface="Arial"/>
                <a:cs typeface="Arial"/>
                <a:sym typeface="Arial"/>
              </a:rPr>
              <a:t>© 2020 Snowflake Inc. All Rights Reserved</a:t>
            </a:r>
            <a:endParaRPr sz="800">
              <a:solidFill>
                <a:srgbClr val="929292"/>
              </a:solidFill>
              <a:latin typeface="Arial"/>
              <a:ea typeface="Arial"/>
              <a:cs typeface="Arial"/>
              <a:sym typeface="Arial"/>
            </a:endParaRPr>
          </a:p>
        </p:txBody>
      </p:sp>
      <p:sp>
        <p:nvSpPr>
          <p:cNvPr id="361" name="Google Shape;361;p60"/>
          <p:cNvSpPr txBox="1">
            <a:spLocks noGrp="1"/>
          </p:cNvSpPr>
          <p:nvPr>
            <p:ph type="sldNum" idx="12"/>
          </p:nvPr>
        </p:nvSpPr>
        <p:spPr>
          <a:xfrm>
            <a:off x="11187181" y="6531885"/>
            <a:ext cx="631500" cy="1233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800" b="0" i="0" u="none">
                <a:solidFill>
                  <a:srgbClr val="929292"/>
                </a:solidFill>
                <a:latin typeface="Arial"/>
                <a:ea typeface="Arial"/>
                <a:cs typeface="Arial"/>
                <a:sym typeface="Arial"/>
              </a:defRPr>
            </a:lvl1pPr>
            <a:lvl2pPr marL="0" marR="0" lvl="1" indent="0" algn="r" rtl="0">
              <a:spcBef>
                <a:spcPts val="0"/>
              </a:spcBef>
              <a:buNone/>
              <a:defRPr sz="800" b="0" i="0" u="none">
                <a:solidFill>
                  <a:srgbClr val="929292"/>
                </a:solidFill>
                <a:latin typeface="Arial"/>
                <a:ea typeface="Arial"/>
                <a:cs typeface="Arial"/>
                <a:sym typeface="Arial"/>
              </a:defRPr>
            </a:lvl2pPr>
            <a:lvl3pPr marL="0" marR="0" lvl="2" indent="0" algn="r" rtl="0">
              <a:spcBef>
                <a:spcPts val="0"/>
              </a:spcBef>
              <a:buNone/>
              <a:defRPr sz="800" b="0" i="0" u="none">
                <a:solidFill>
                  <a:srgbClr val="929292"/>
                </a:solidFill>
                <a:latin typeface="Arial"/>
                <a:ea typeface="Arial"/>
                <a:cs typeface="Arial"/>
                <a:sym typeface="Arial"/>
              </a:defRPr>
            </a:lvl3pPr>
            <a:lvl4pPr marL="0" marR="0" lvl="3" indent="0" algn="r" rtl="0">
              <a:spcBef>
                <a:spcPts val="0"/>
              </a:spcBef>
              <a:buNone/>
              <a:defRPr sz="800" b="0" i="0" u="none">
                <a:solidFill>
                  <a:srgbClr val="929292"/>
                </a:solidFill>
                <a:latin typeface="Arial"/>
                <a:ea typeface="Arial"/>
                <a:cs typeface="Arial"/>
                <a:sym typeface="Arial"/>
              </a:defRPr>
            </a:lvl4pPr>
            <a:lvl5pPr marL="0" marR="0" lvl="4" indent="0" algn="r" rtl="0">
              <a:spcBef>
                <a:spcPts val="0"/>
              </a:spcBef>
              <a:buNone/>
              <a:defRPr sz="800" b="0" i="0" u="none">
                <a:solidFill>
                  <a:srgbClr val="929292"/>
                </a:solidFill>
                <a:latin typeface="Arial"/>
                <a:ea typeface="Arial"/>
                <a:cs typeface="Arial"/>
                <a:sym typeface="Arial"/>
              </a:defRPr>
            </a:lvl5pPr>
            <a:lvl6pPr marL="0" marR="0" lvl="5" indent="0" algn="r" rtl="0">
              <a:spcBef>
                <a:spcPts val="0"/>
              </a:spcBef>
              <a:buNone/>
              <a:defRPr sz="800" b="0" i="0" u="none">
                <a:solidFill>
                  <a:srgbClr val="929292"/>
                </a:solidFill>
                <a:latin typeface="Arial"/>
                <a:ea typeface="Arial"/>
                <a:cs typeface="Arial"/>
                <a:sym typeface="Arial"/>
              </a:defRPr>
            </a:lvl6pPr>
            <a:lvl7pPr marL="0" marR="0" lvl="6" indent="0" algn="r" rtl="0">
              <a:spcBef>
                <a:spcPts val="0"/>
              </a:spcBef>
              <a:buNone/>
              <a:defRPr sz="800" b="0" i="0" u="none">
                <a:solidFill>
                  <a:srgbClr val="929292"/>
                </a:solidFill>
                <a:latin typeface="Arial"/>
                <a:ea typeface="Arial"/>
                <a:cs typeface="Arial"/>
                <a:sym typeface="Arial"/>
              </a:defRPr>
            </a:lvl7pPr>
            <a:lvl8pPr marL="0" marR="0" lvl="7" indent="0" algn="r" rtl="0">
              <a:spcBef>
                <a:spcPts val="0"/>
              </a:spcBef>
              <a:buNone/>
              <a:defRPr sz="800" b="0" i="0" u="none">
                <a:solidFill>
                  <a:srgbClr val="929292"/>
                </a:solidFill>
                <a:latin typeface="Arial"/>
                <a:ea typeface="Arial"/>
                <a:cs typeface="Arial"/>
                <a:sym typeface="Arial"/>
              </a:defRPr>
            </a:lvl8pPr>
            <a:lvl9pPr marL="0" marR="0" lvl="8" indent="0" algn="r" rtl="0">
              <a:spcBef>
                <a:spcPts val="0"/>
              </a:spcBef>
              <a:buNone/>
              <a:defRPr sz="800" b="0" i="0" u="none">
                <a:solidFill>
                  <a:srgbClr val="9292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
        <p:nvSpPr>
          <p:cNvPr id="362" name="Google Shape;362;p60"/>
          <p:cNvSpPr/>
          <p:nvPr/>
        </p:nvSpPr>
        <p:spPr>
          <a:xfrm>
            <a:off x="460260" y="6504439"/>
            <a:ext cx="175824" cy="167164"/>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Light">
  <p:cSld name="Title - Light">
    <p:bg>
      <p:bgPr>
        <a:solidFill>
          <a:schemeClr val="lt1"/>
        </a:solidFill>
        <a:effectLst/>
      </p:bgPr>
    </p:bg>
    <p:spTree>
      <p:nvGrpSpPr>
        <p:cNvPr id="1" name="Shape 369"/>
        <p:cNvGrpSpPr/>
        <p:nvPr/>
      </p:nvGrpSpPr>
      <p:grpSpPr>
        <a:xfrm>
          <a:off x="0" y="0"/>
          <a:ext cx="0" cy="0"/>
          <a:chOff x="0" y="0"/>
          <a:chExt cx="0" cy="0"/>
        </a:xfrm>
      </p:grpSpPr>
      <p:pic>
        <p:nvPicPr>
          <p:cNvPr id="370" name="Google Shape;370;p6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71" name="Google Shape;371;p62"/>
          <p:cNvSpPr/>
          <p:nvPr/>
        </p:nvSpPr>
        <p:spPr>
          <a:xfrm>
            <a:off x="0" y="2911045"/>
            <a:ext cx="2817257" cy="3946954"/>
          </a:xfrm>
          <a:custGeom>
            <a:avLst/>
            <a:gdLst/>
            <a:ahLst/>
            <a:cxnLst/>
            <a:rect l="l" t="t" r="r" b="b"/>
            <a:pathLst>
              <a:path w="2817257" h="3946954" extrusionOk="0">
                <a:moveTo>
                  <a:pt x="0" y="0"/>
                </a:moveTo>
                <a:lnTo>
                  <a:pt x="124981" y="72324"/>
                </a:lnTo>
                <a:cubicBezTo>
                  <a:pt x="643737" y="372513"/>
                  <a:pt x="1335412" y="772766"/>
                  <a:pt x="2257644" y="1306437"/>
                </a:cubicBezTo>
                <a:cubicBezTo>
                  <a:pt x="2524543" y="1459142"/>
                  <a:pt x="2702476" y="1704105"/>
                  <a:pt x="2778733" y="1977701"/>
                </a:cubicBezTo>
                <a:cubicBezTo>
                  <a:pt x="2800975" y="2063597"/>
                  <a:pt x="2813685" y="2152675"/>
                  <a:pt x="2816862" y="2241753"/>
                </a:cubicBezTo>
                <a:cubicBezTo>
                  <a:pt x="2820039" y="2362644"/>
                  <a:pt x="2804152" y="2486716"/>
                  <a:pt x="2766024" y="2604426"/>
                </a:cubicBezTo>
                <a:cubicBezTo>
                  <a:pt x="2686589" y="2865297"/>
                  <a:pt x="2511834" y="3097535"/>
                  <a:pt x="2257644" y="3243877"/>
                </a:cubicBezTo>
                <a:cubicBezTo>
                  <a:pt x="2257644" y="3243877"/>
                  <a:pt x="2257644" y="3243877"/>
                  <a:pt x="1047065" y="3946954"/>
                </a:cubicBezTo>
                <a:cubicBezTo>
                  <a:pt x="1047065" y="3946954"/>
                  <a:pt x="1047065" y="3946954"/>
                  <a:pt x="1511" y="3946954"/>
                </a:cubicBezTo>
                <a:lnTo>
                  <a:pt x="0" y="3946954"/>
                </a:lnTo>
                <a:close/>
              </a:path>
            </a:pathLst>
          </a:custGeom>
          <a:solidFill>
            <a:srgbClr val="00A7CD">
              <a:alpha val="149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72" name="Google Shape;372;p62"/>
          <p:cNvSpPr txBox="1">
            <a:spLocks noGrp="1"/>
          </p:cNvSpPr>
          <p:nvPr>
            <p:ph type="body" idx="1"/>
          </p:nvPr>
        </p:nvSpPr>
        <p:spPr>
          <a:xfrm>
            <a:off x="571184" y="1569721"/>
            <a:ext cx="7177500" cy="2773500"/>
          </a:xfrm>
          <a:prstGeom prst="rect">
            <a:avLst/>
          </a:prstGeom>
          <a:noFill/>
          <a:ln>
            <a:noFill/>
          </a:ln>
        </p:spPr>
        <p:txBody>
          <a:bodyPr spcFirstLastPara="1" wrap="square" lIns="121900" tIns="60925" rIns="121900" bIns="60925" anchor="b" anchorCtr="0">
            <a:noAutofit/>
          </a:bodyPr>
          <a:lstStyle>
            <a:lvl1pPr marL="457200" lvl="0" indent="-228600" algn="l" rtl="0">
              <a:lnSpc>
                <a:spcPct val="70000"/>
              </a:lnSpc>
              <a:spcBef>
                <a:spcPts val="1000"/>
              </a:spcBef>
              <a:spcAft>
                <a:spcPts val="0"/>
              </a:spcAft>
              <a:buClr>
                <a:schemeClr val="dk1"/>
              </a:buClr>
              <a:buSzPts val="6000"/>
              <a:buNone/>
              <a:defRPr sz="6000" b="1" i="0" cap="none">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373" name="Google Shape;373;p62"/>
          <p:cNvSpPr txBox="1">
            <a:spLocks noGrp="1"/>
          </p:cNvSpPr>
          <p:nvPr>
            <p:ph type="body" idx="2"/>
          </p:nvPr>
        </p:nvSpPr>
        <p:spPr>
          <a:xfrm>
            <a:off x="571184" y="4419917"/>
            <a:ext cx="7185900" cy="967500"/>
          </a:xfrm>
          <a:prstGeom prst="rect">
            <a:avLst/>
          </a:prstGeom>
          <a:noFill/>
          <a:ln>
            <a:noFill/>
          </a:ln>
        </p:spPr>
        <p:txBody>
          <a:bodyPr spcFirstLastPara="1" wrap="square" lIns="121900" tIns="60925" rIns="121900" bIns="60925" anchor="t" anchorCtr="0">
            <a:noAutofit/>
          </a:bodyPr>
          <a:lstStyle>
            <a:lvl1pPr marL="457200" lvl="0" indent="-228600" algn="l" rtl="0">
              <a:lnSpc>
                <a:spcPct val="90000"/>
              </a:lnSpc>
              <a:spcBef>
                <a:spcPts val="1000"/>
              </a:spcBef>
              <a:spcAft>
                <a:spcPts val="0"/>
              </a:spcAft>
              <a:buClr>
                <a:srgbClr val="5B5B5B"/>
              </a:buClr>
              <a:buSzPts val="2100"/>
              <a:buNone/>
              <a:defRPr sz="2100">
                <a:solidFill>
                  <a:srgbClr val="5B5B5B"/>
                </a:solidFil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374" name="Google Shape;374;p62"/>
          <p:cNvSpPr txBox="1">
            <a:spLocks noGrp="1"/>
          </p:cNvSpPr>
          <p:nvPr>
            <p:ph type="body" idx="3"/>
          </p:nvPr>
        </p:nvSpPr>
        <p:spPr>
          <a:xfrm>
            <a:off x="571184" y="6050598"/>
            <a:ext cx="8595600" cy="304800"/>
          </a:xfrm>
          <a:prstGeom prst="rect">
            <a:avLst/>
          </a:prstGeom>
          <a:noFill/>
          <a:ln>
            <a:noFill/>
          </a:ln>
        </p:spPr>
        <p:txBody>
          <a:bodyPr spcFirstLastPara="1" wrap="square" lIns="121900" tIns="60925" rIns="121900" bIns="60925" anchor="t" anchorCtr="0">
            <a:noAutofit/>
          </a:bodyPr>
          <a:lstStyle>
            <a:lvl1pPr marL="457200" lvl="0" indent="-228600" algn="l" rtl="0">
              <a:lnSpc>
                <a:spcPct val="90000"/>
              </a:lnSpc>
              <a:spcBef>
                <a:spcPts val="0"/>
              </a:spcBef>
              <a:spcAft>
                <a:spcPts val="0"/>
              </a:spcAft>
              <a:buClr>
                <a:srgbClr val="5B5B5B"/>
              </a:buClr>
              <a:buSzPts val="1500"/>
              <a:buNone/>
              <a:defRPr sz="1500" b="1">
                <a:solidFill>
                  <a:srgbClr val="5B5B5B"/>
                </a:solidFil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375" name="Google Shape;375;p62"/>
          <p:cNvSpPr/>
          <p:nvPr/>
        </p:nvSpPr>
        <p:spPr>
          <a:xfrm rot="-5400000">
            <a:off x="7850326" y="2516327"/>
            <a:ext cx="2902655" cy="5780692"/>
          </a:xfrm>
          <a:custGeom>
            <a:avLst/>
            <a:gdLst/>
            <a:ahLst/>
            <a:cxnLst/>
            <a:rect l="l" t="t" r="r" b="b"/>
            <a:pathLst>
              <a:path w="2902655" h="5780692" extrusionOk="0">
                <a:moveTo>
                  <a:pt x="2902655" y="5004581"/>
                </a:moveTo>
                <a:lnTo>
                  <a:pt x="2452511" y="5780692"/>
                </a:lnTo>
                <a:lnTo>
                  <a:pt x="0" y="5780692"/>
                </a:lnTo>
                <a:lnTo>
                  <a:pt x="0" y="0"/>
                </a:lnTo>
                <a:close/>
              </a:path>
            </a:pathLst>
          </a:custGeom>
          <a:solidFill>
            <a:srgbClr val="66757A">
              <a:alpha val="471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76" name="Google Shape;376;p62"/>
          <p:cNvSpPr/>
          <p:nvPr/>
        </p:nvSpPr>
        <p:spPr>
          <a:xfrm>
            <a:off x="7829549" y="282575"/>
            <a:ext cx="4362450" cy="6445253"/>
          </a:xfrm>
          <a:custGeom>
            <a:avLst/>
            <a:gdLst/>
            <a:ahLst/>
            <a:cxnLst/>
            <a:rect l="l" t="t" r="r" b="b"/>
            <a:pathLst>
              <a:path w="1373" h="2026" extrusionOk="0">
                <a:moveTo>
                  <a:pt x="15" y="911"/>
                </a:moveTo>
                <a:cubicBezTo>
                  <a:pt x="6" y="941"/>
                  <a:pt x="2" y="971"/>
                  <a:pt x="1" y="1001"/>
                </a:cubicBezTo>
                <a:cubicBezTo>
                  <a:pt x="0" y="1043"/>
                  <a:pt x="5" y="1085"/>
                  <a:pt x="18" y="1125"/>
                </a:cubicBezTo>
                <a:cubicBezTo>
                  <a:pt x="33" y="1175"/>
                  <a:pt x="58" y="1221"/>
                  <a:pt x="92" y="1260"/>
                </a:cubicBezTo>
                <a:cubicBezTo>
                  <a:pt x="120" y="1293"/>
                  <a:pt x="153" y="1321"/>
                  <a:pt x="193" y="1344"/>
                </a:cubicBezTo>
                <a:cubicBezTo>
                  <a:pt x="1090" y="1862"/>
                  <a:pt x="1090" y="1862"/>
                  <a:pt x="1090" y="1862"/>
                </a:cubicBezTo>
                <a:cubicBezTo>
                  <a:pt x="1373" y="2026"/>
                  <a:pt x="1373" y="2026"/>
                  <a:pt x="1373" y="2026"/>
                </a:cubicBezTo>
                <a:cubicBezTo>
                  <a:pt x="1373" y="1143"/>
                  <a:pt x="1373" y="1143"/>
                  <a:pt x="1373" y="1143"/>
                </a:cubicBezTo>
                <a:cubicBezTo>
                  <a:pt x="1148" y="1013"/>
                  <a:pt x="1148" y="1013"/>
                  <a:pt x="1148" y="1013"/>
                </a:cubicBezTo>
                <a:cubicBezTo>
                  <a:pt x="1373" y="883"/>
                  <a:pt x="1373" y="883"/>
                  <a:pt x="1373" y="883"/>
                </a:cubicBezTo>
                <a:cubicBezTo>
                  <a:pt x="1373" y="0"/>
                  <a:pt x="1373" y="0"/>
                  <a:pt x="1373" y="0"/>
                </a:cubicBezTo>
                <a:cubicBezTo>
                  <a:pt x="193" y="681"/>
                  <a:pt x="193" y="681"/>
                  <a:pt x="193" y="681"/>
                </a:cubicBezTo>
                <a:cubicBezTo>
                  <a:pt x="101" y="734"/>
                  <a:pt x="40" y="817"/>
                  <a:pt x="15" y="911"/>
                </a:cubicBezTo>
                <a:close/>
              </a:path>
            </a:pathLst>
          </a:custGeom>
          <a:solidFill>
            <a:srgbClr val="2BB5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pic>
        <p:nvPicPr>
          <p:cNvPr id="377" name="Google Shape;377;p62"/>
          <p:cNvPicPr preferRelativeResize="0"/>
          <p:nvPr/>
        </p:nvPicPr>
        <p:blipFill rotWithShape="1">
          <a:blip r:embed="rId3">
            <a:alphaModFix/>
          </a:blip>
          <a:srcRect t="94654" r="95314"/>
          <a:stretch/>
        </p:blipFill>
        <p:spPr>
          <a:xfrm>
            <a:off x="1" y="6491347"/>
            <a:ext cx="571181" cy="366652"/>
          </a:xfrm>
          <a:prstGeom prst="rect">
            <a:avLst/>
          </a:prstGeom>
          <a:noFill/>
          <a:ln>
            <a:noFill/>
          </a:ln>
        </p:spPr>
      </p:pic>
      <p:sp>
        <p:nvSpPr>
          <p:cNvPr id="378" name="Google Shape;378;p62"/>
          <p:cNvSpPr/>
          <p:nvPr/>
        </p:nvSpPr>
        <p:spPr>
          <a:xfrm>
            <a:off x="650876" y="666751"/>
            <a:ext cx="2678775" cy="612652"/>
          </a:xfrm>
          <a:custGeom>
            <a:avLst/>
            <a:gdLst/>
            <a:ahLst/>
            <a:cxnLst/>
            <a:rect l="l" t="t" r="r" b="b"/>
            <a:pathLst>
              <a:path w="10771" h="2451" extrusionOk="0">
                <a:moveTo>
                  <a:pt x="10625" y="726"/>
                </a:moveTo>
                <a:lnTo>
                  <a:pt x="10597" y="726"/>
                </a:lnTo>
                <a:lnTo>
                  <a:pt x="10597" y="761"/>
                </a:lnTo>
                <a:lnTo>
                  <a:pt x="10625" y="761"/>
                </a:lnTo>
                <a:cubicBezTo>
                  <a:pt x="10638" y="761"/>
                  <a:pt x="10646" y="756"/>
                  <a:pt x="10646" y="744"/>
                </a:cubicBezTo>
                <a:cubicBezTo>
                  <a:pt x="10646" y="731"/>
                  <a:pt x="10639" y="726"/>
                  <a:pt x="10625" y="726"/>
                </a:cubicBezTo>
                <a:close/>
                <a:moveTo>
                  <a:pt x="10562" y="693"/>
                </a:moveTo>
                <a:lnTo>
                  <a:pt x="10625" y="693"/>
                </a:lnTo>
                <a:cubicBezTo>
                  <a:pt x="10660" y="693"/>
                  <a:pt x="10683" y="712"/>
                  <a:pt x="10683" y="742"/>
                </a:cubicBezTo>
                <a:cubicBezTo>
                  <a:pt x="10683" y="760"/>
                  <a:pt x="10675" y="774"/>
                  <a:pt x="10660" y="783"/>
                </a:cubicBezTo>
                <a:lnTo>
                  <a:pt x="10685" y="820"/>
                </a:lnTo>
                <a:lnTo>
                  <a:pt x="10685" y="827"/>
                </a:lnTo>
                <a:lnTo>
                  <a:pt x="10648" y="827"/>
                </a:lnTo>
                <a:lnTo>
                  <a:pt x="10623" y="791"/>
                </a:lnTo>
                <a:lnTo>
                  <a:pt x="10595" y="791"/>
                </a:lnTo>
                <a:lnTo>
                  <a:pt x="10595" y="827"/>
                </a:lnTo>
                <a:lnTo>
                  <a:pt x="10560" y="827"/>
                </a:lnTo>
                <a:lnTo>
                  <a:pt x="10560" y="693"/>
                </a:lnTo>
                <a:lnTo>
                  <a:pt x="10562" y="693"/>
                </a:lnTo>
                <a:close/>
                <a:moveTo>
                  <a:pt x="10742" y="761"/>
                </a:moveTo>
                <a:cubicBezTo>
                  <a:pt x="10742" y="691"/>
                  <a:pt x="10694" y="636"/>
                  <a:pt x="10622" y="636"/>
                </a:cubicBezTo>
                <a:cubicBezTo>
                  <a:pt x="10551" y="636"/>
                  <a:pt x="10504" y="687"/>
                  <a:pt x="10504" y="761"/>
                </a:cubicBezTo>
                <a:cubicBezTo>
                  <a:pt x="10504" y="832"/>
                  <a:pt x="10551" y="887"/>
                  <a:pt x="10622" y="887"/>
                </a:cubicBezTo>
                <a:cubicBezTo>
                  <a:pt x="10694" y="888"/>
                  <a:pt x="10742" y="834"/>
                  <a:pt x="10742" y="761"/>
                </a:cubicBezTo>
                <a:close/>
                <a:moveTo>
                  <a:pt x="10770" y="761"/>
                </a:moveTo>
                <a:cubicBezTo>
                  <a:pt x="10770" y="846"/>
                  <a:pt x="10713" y="915"/>
                  <a:pt x="10620" y="915"/>
                </a:cubicBezTo>
                <a:cubicBezTo>
                  <a:pt x="10527" y="915"/>
                  <a:pt x="10472" y="844"/>
                  <a:pt x="10472" y="761"/>
                </a:cubicBezTo>
                <a:cubicBezTo>
                  <a:pt x="10472" y="677"/>
                  <a:pt x="10527" y="608"/>
                  <a:pt x="10620" y="608"/>
                </a:cubicBezTo>
                <a:cubicBezTo>
                  <a:pt x="10715" y="608"/>
                  <a:pt x="10770" y="679"/>
                  <a:pt x="10770" y="761"/>
                </a:cubicBezTo>
                <a:close/>
                <a:moveTo>
                  <a:pt x="2384" y="1061"/>
                </a:moveTo>
                <a:lnTo>
                  <a:pt x="2095" y="1228"/>
                </a:lnTo>
                <a:lnTo>
                  <a:pt x="2384" y="1395"/>
                </a:lnTo>
                <a:cubicBezTo>
                  <a:pt x="2457" y="1437"/>
                  <a:pt x="2483" y="1530"/>
                  <a:pt x="2441" y="1603"/>
                </a:cubicBezTo>
                <a:cubicBezTo>
                  <a:pt x="2398" y="1675"/>
                  <a:pt x="2305" y="1700"/>
                  <a:pt x="2233" y="1659"/>
                </a:cubicBezTo>
                <a:lnTo>
                  <a:pt x="1717" y="1361"/>
                </a:lnTo>
                <a:cubicBezTo>
                  <a:pt x="1681" y="1342"/>
                  <a:pt x="1658" y="1310"/>
                  <a:pt x="1648" y="1275"/>
                </a:cubicBezTo>
                <a:cubicBezTo>
                  <a:pt x="1642" y="1259"/>
                  <a:pt x="1641" y="1242"/>
                  <a:pt x="1641" y="1227"/>
                </a:cubicBezTo>
                <a:cubicBezTo>
                  <a:pt x="1641" y="1214"/>
                  <a:pt x="1642" y="1202"/>
                  <a:pt x="1646" y="1191"/>
                </a:cubicBezTo>
                <a:cubicBezTo>
                  <a:pt x="1657" y="1154"/>
                  <a:pt x="1681" y="1121"/>
                  <a:pt x="1717" y="1100"/>
                </a:cubicBezTo>
                <a:lnTo>
                  <a:pt x="2233" y="802"/>
                </a:lnTo>
                <a:cubicBezTo>
                  <a:pt x="2305" y="760"/>
                  <a:pt x="2398" y="784"/>
                  <a:pt x="2441" y="858"/>
                </a:cubicBezTo>
                <a:cubicBezTo>
                  <a:pt x="2483" y="925"/>
                  <a:pt x="2457" y="1019"/>
                  <a:pt x="2384" y="1061"/>
                </a:cubicBezTo>
                <a:close/>
                <a:moveTo>
                  <a:pt x="2111" y="1869"/>
                </a:moveTo>
                <a:lnTo>
                  <a:pt x="1595" y="1571"/>
                </a:lnTo>
                <a:cubicBezTo>
                  <a:pt x="1567" y="1555"/>
                  <a:pt x="1537" y="1548"/>
                  <a:pt x="1507" y="1552"/>
                </a:cubicBezTo>
                <a:cubicBezTo>
                  <a:pt x="1428" y="1557"/>
                  <a:pt x="1366" y="1624"/>
                  <a:pt x="1366" y="1703"/>
                </a:cubicBezTo>
                <a:lnTo>
                  <a:pt x="1366" y="2299"/>
                </a:lnTo>
                <a:cubicBezTo>
                  <a:pt x="1366" y="2383"/>
                  <a:pt x="1435" y="2450"/>
                  <a:pt x="1517" y="2450"/>
                </a:cubicBezTo>
                <a:cubicBezTo>
                  <a:pt x="1602" y="2450"/>
                  <a:pt x="1669" y="2382"/>
                  <a:pt x="1669" y="2299"/>
                </a:cubicBezTo>
                <a:lnTo>
                  <a:pt x="1669" y="1964"/>
                </a:lnTo>
                <a:lnTo>
                  <a:pt x="1958" y="2131"/>
                </a:lnTo>
                <a:cubicBezTo>
                  <a:pt x="2030" y="2174"/>
                  <a:pt x="2124" y="2149"/>
                  <a:pt x="2166" y="2077"/>
                </a:cubicBezTo>
                <a:cubicBezTo>
                  <a:pt x="2208" y="2005"/>
                  <a:pt x="2183" y="1911"/>
                  <a:pt x="2111" y="1869"/>
                </a:cubicBezTo>
                <a:close/>
                <a:moveTo>
                  <a:pt x="1514" y="1284"/>
                </a:moveTo>
                <a:lnTo>
                  <a:pt x="1299" y="1499"/>
                </a:lnTo>
                <a:cubicBezTo>
                  <a:pt x="1294" y="1506"/>
                  <a:pt x="1281" y="1511"/>
                  <a:pt x="1272" y="1511"/>
                </a:cubicBezTo>
                <a:lnTo>
                  <a:pt x="1257" y="1511"/>
                </a:lnTo>
                <a:lnTo>
                  <a:pt x="1225" y="1511"/>
                </a:lnTo>
                <a:lnTo>
                  <a:pt x="1209" y="1511"/>
                </a:lnTo>
                <a:cubicBezTo>
                  <a:pt x="1200" y="1511"/>
                  <a:pt x="1188" y="1506"/>
                  <a:pt x="1183" y="1499"/>
                </a:cubicBezTo>
                <a:lnTo>
                  <a:pt x="968" y="1284"/>
                </a:lnTo>
                <a:cubicBezTo>
                  <a:pt x="962" y="1279"/>
                  <a:pt x="957" y="1266"/>
                  <a:pt x="957" y="1257"/>
                </a:cubicBezTo>
                <a:lnTo>
                  <a:pt x="957" y="1243"/>
                </a:lnTo>
                <a:lnTo>
                  <a:pt x="957" y="1211"/>
                </a:lnTo>
                <a:lnTo>
                  <a:pt x="957" y="1195"/>
                </a:lnTo>
                <a:cubicBezTo>
                  <a:pt x="957" y="1186"/>
                  <a:pt x="962" y="1174"/>
                  <a:pt x="968" y="1168"/>
                </a:cubicBezTo>
                <a:lnTo>
                  <a:pt x="1183" y="954"/>
                </a:lnTo>
                <a:cubicBezTo>
                  <a:pt x="1190" y="946"/>
                  <a:pt x="1200" y="943"/>
                  <a:pt x="1209" y="943"/>
                </a:cubicBezTo>
                <a:lnTo>
                  <a:pt x="1225" y="943"/>
                </a:lnTo>
                <a:lnTo>
                  <a:pt x="1257" y="943"/>
                </a:lnTo>
                <a:lnTo>
                  <a:pt x="1272" y="943"/>
                </a:lnTo>
                <a:cubicBezTo>
                  <a:pt x="1281" y="943"/>
                  <a:pt x="1294" y="948"/>
                  <a:pt x="1299" y="954"/>
                </a:cubicBezTo>
                <a:lnTo>
                  <a:pt x="1514" y="1168"/>
                </a:lnTo>
                <a:cubicBezTo>
                  <a:pt x="1519" y="1174"/>
                  <a:pt x="1524" y="1186"/>
                  <a:pt x="1524" y="1195"/>
                </a:cubicBezTo>
                <a:lnTo>
                  <a:pt x="1524" y="1211"/>
                </a:lnTo>
                <a:lnTo>
                  <a:pt x="1524" y="1243"/>
                </a:lnTo>
                <a:lnTo>
                  <a:pt x="1524" y="1257"/>
                </a:lnTo>
                <a:cubicBezTo>
                  <a:pt x="1526" y="1266"/>
                  <a:pt x="1521" y="1279"/>
                  <a:pt x="1514" y="1284"/>
                </a:cubicBezTo>
                <a:close/>
                <a:moveTo>
                  <a:pt x="1343" y="1227"/>
                </a:moveTo>
                <a:cubicBezTo>
                  <a:pt x="1343" y="1218"/>
                  <a:pt x="1338" y="1205"/>
                  <a:pt x="1332" y="1200"/>
                </a:cubicBezTo>
                <a:lnTo>
                  <a:pt x="1271" y="1139"/>
                </a:lnTo>
                <a:cubicBezTo>
                  <a:pt x="1265" y="1133"/>
                  <a:pt x="1253" y="1128"/>
                  <a:pt x="1244" y="1128"/>
                </a:cubicBezTo>
                <a:lnTo>
                  <a:pt x="1242" y="1128"/>
                </a:lnTo>
                <a:cubicBezTo>
                  <a:pt x="1234" y="1128"/>
                  <a:pt x="1221" y="1133"/>
                  <a:pt x="1216" y="1139"/>
                </a:cubicBezTo>
                <a:lnTo>
                  <a:pt x="1154" y="1200"/>
                </a:lnTo>
                <a:cubicBezTo>
                  <a:pt x="1147" y="1207"/>
                  <a:pt x="1144" y="1220"/>
                  <a:pt x="1144" y="1227"/>
                </a:cubicBezTo>
                <a:lnTo>
                  <a:pt x="1144" y="1228"/>
                </a:lnTo>
                <a:cubicBezTo>
                  <a:pt x="1144" y="1237"/>
                  <a:pt x="1149" y="1249"/>
                  <a:pt x="1154" y="1254"/>
                </a:cubicBezTo>
                <a:lnTo>
                  <a:pt x="1216" y="1316"/>
                </a:lnTo>
                <a:cubicBezTo>
                  <a:pt x="1221" y="1321"/>
                  <a:pt x="1234" y="1326"/>
                  <a:pt x="1242" y="1326"/>
                </a:cubicBezTo>
                <a:lnTo>
                  <a:pt x="1244" y="1326"/>
                </a:lnTo>
                <a:cubicBezTo>
                  <a:pt x="1253" y="1326"/>
                  <a:pt x="1265" y="1321"/>
                  <a:pt x="1271" y="1316"/>
                </a:cubicBezTo>
                <a:lnTo>
                  <a:pt x="1332" y="1254"/>
                </a:lnTo>
                <a:cubicBezTo>
                  <a:pt x="1338" y="1247"/>
                  <a:pt x="1343" y="1237"/>
                  <a:pt x="1343" y="1228"/>
                </a:cubicBezTo>
                <a:lnTo>
                  <a:pt x="1343" y="1227"/>
                </a:lnTo>
                <a:close/>
                <a:moveTo>
                  <a:pt x="370" y="583"/>
                </a:moveTo>
                <a:lnTo>
                  <a:pt x="887" y="881"/>
                </a:lnTo>
                <a:cubicBezTo>
                  <a:pt x="915" y="897"/>
                  <a:pt x="945" y="904"/>
                  <a:pt x="975" y="901"/>
                </a:cubicBezTo>
                <a:cubicBezTo>
                  <a:pt x="1054" y="895"/>
                  <a:pt x="1116" y="828"/>
                  <a:pt x="1116" y="749"/>
                </a:cubicBezTo>
                <a:lnTo>
                  <a:pt x="1116" y="152"/>
                </a:lnTo>
                <a:cubicBezTo>
                  <a:pt x="1116" y="67"/>
                  <a:pt x="1047" y="0"/>
                  <a:pt x="964" y="0"/>
                </a:cubicBezTo>
                <a:cubicBezTo>
                  <a:pt x="879" y="0"/>
                  <a:pt x="812" y="69"/>
                  <a:pt x="812" y="152"/>
                </a:cubicBezTo>
                <a:lnTo>
                  <a:pt x="812" y="487"/>
                </a:lnTo>
                <a:lnTo>
                  <a:pt x="523" y="319"/>
                </a:lnTo>
                <a:cubicBezTo>
                  <a:pt x="451" y="277"/>
                  <a:pt x="358" y="302"/>
                  <a:pt x="316" y="376"/>
                </a:cubicBezTo>
                <a:cubicBezTo>
                  <a:pt x="273" y="450"/>
                  <a:pt x="298" y="543"/>
                  <a:pt x="370" y="583"/>
                </a:cubicBezTo>
                <a:close/>
                <a:moveTo>
                  <a:pt x="1505" y="902"/>
                </a:moveTo>
                <a:cubicBezTo>
                  <a:pt x="1535" y="904"/>
                  <a:pt x="1565" y="899"/>
                  <a:pt x="1593" y="883"/>
                </a:cubicBezTo>
                <a:lnTo>
                  <a:pt x="2109" y="585"/>
                </a:lnTo>
                <a:cubicBezTo>
                  <a:pt x="2182" y="543"/>
                  <a:pt x="2206" y="450"/>
                  <a:pt x="2166" y="377"/>
                </a:cubicBezTo>
                <a:cubicBezTo>
                  <a:pt x="2124" y="305"/>
                  <a:pt x="2030" y="280"/>
                  <a:pt x="1958" y="321"/>
                </a:cubicBezTo>
                <a:lnTo>
                  <a:pt x="1669" y="488"/>
                </a:lnTo>
                <a:lnTo>
                  <a:pt x="1669" y="153"/>
                </a:lnTo>
                <a:cubicBezTo>
                  <a:pt x="1669" y="69"/>
                  <a:pt x="1600" y="2"/>
                  <a:pt x="1517" y="2"/>
                </a:cubicBezTo>
                <a:cubicBezTo>
                  <a:pt x="1433" y="2"/>
                  <a:pt x="1366" y="71"/>
                  <a:pt x="1366" y="153"/>
                </a:cubicBezTo>
                <a:lnTo>
                  <a:pt x="1366" y="751"/>
                </a:lnTo>
                <a:cubicBezTo>
                  <a:pt x="1366" y="830"/>
                  <a:pt x="1428" y="897"/>
                  <a:pt x="1505" y="902"/>
                </a:cubicBezTo>
                <a:close/>
                <a:moveTo>
                  <a:pt x="976" y="1550"/>
                </a:moveTo>
                <a:cubicBezTo>
                  <a:pt x="946" y="1548"/>
                  <a:pt x="916" y="1553"/>
                  <a:pt x="888" y="1569"/>
                </a:cubicBezTo>
                <a:lnTo>
                  <a:pt x="372" y="1867"/>
                </a:lnTo>
                <a:cubicBezTo>
                  <a:pt x="300" y="1909"/>
                  <a:pt x="275" y="2003"/>
                  <a:pt x="316" y="2075"/>
                </a:cubicBezTo>
                <a:cubicBezTo>
                  <a:pt x="358" y="2147"/>
                  <a:pt x="451" y="2172"/>
                  <a:pt x="523" y="2130"/>
                </a:cubicBezTo>
                <a:lnTo>
                  <a:pt x="812" y="1962"/>
                </a:lnTo>
                <a:lnTo>
                  <a:pt x="812" y="2297"/>
                </a:lnTo>
                <a:cubicBezTo>
                  <a:pt x="812" y="2382"/>
                  <a:pt x="881" y="2449"/>
                  <a:pt x="964" y="2449"/>
                </a:cubicBezTo>
                <a:cubicBezTo>
                  <a:pt x="1049" y="2449"/>
                  <a:pt x="1116" y="2380"/>
                  <a:pt x="1116" y="2297"/>
                </a:cubicBezTo>
                <a:lnTo>
                  <a:pt x="1116" y="1700"/>
                </a:lnTo>
                <a:cubicBezTo>
                  <a:pt x="1117" y="1622"/>
                  <a:pt x="1056" y="1557"/>
                  <a:pt x="976" y="1550"/>
                </a:cubicBezTo>
                <a:close/>
                <a:moveTo>
                  <a:pt x="835" y="1271"/>
                </a:moveTo>
                <a:cubicBezTo>
                  <a:pt x="841" y="1256"/>
                  <a:pt x="842" y="1239"/>
                  <a:pt x="842" y="1223"/>
                </a:cubicBezTo>
                <a:cubicBezTo>
                  <a:pt x="842" y="1211"/>
                  <a:pt x="841" y="1198"/>
                  <a:pt x="837" y="1188"/>
                </a:cubicBezTo>
                <a:cubicBezTo>
                  <a:pt x="827" y="1151"/>
                  <a:pt x="802" y="1117"/>
                  <a:pt x="767" y="1096"/>
                </a:cubicBezTo>
                <a:lnTo>
                  <a:pt x="250" y="797"/>
                </a:lnTo>
                <a:cubicBezTo>
                  <a:pt x="178" y="754"/>
                  <a:pt x="85" y="779"/>
                  <a:pt x="42" y="853"/>
                </a:cubicBezTo>
                <a:cubicBezTo>
                  <a:pt x="0" y="925"/>
                  <a:pt x="25" y="1019"/>
                  <a:pt x="99" y="1061"/>
                </a:cubicBezTo>
                <a:lnTo>
                  <a:pt x="388" y="1228"/>
                </a:lnTo>
                <a:lnTo>
                  <a:pt x="99" y="1395"/>
                </a:lnTo>
                <a:cubicBezTo>
                  <a:pt x="27" y="1437"/>
                  <a:pt x="2" y="1530"/>
                  <a:pt x="42" y="1603"/>
                </a:cubicBezTo>
                <a:cubicBezTo>
                  <a:pt x="85" y="1675"/>
                  <a:pt x="178" y="1700"/>
                  <a:pt x="250" y="1659"/>
                </a:cubicBezTo>
                <a:lnTo>
                  <a:pt x="767" y="1361"/>
                </a:lnTo>
                <a:cubicBezTo>
                  <a:pt x="802" y="1338"/>
                  <a:pt x="825" y="1307"/>
                  <a:pt x="835" y="1271"/>
                </a:cubicBezTo>
                <a:close/>
                <a:moveTo>
                  <a:pt x="7251" y="379"/>
                </a:moveTo>
                <a:lnTo>
                  <a:pt x="7237" y="379"/>
                </a:lnTo>
                <a:cubicBezTo>
                  <a:pt x="7235" y="379"/>
                  <a:pt x="7233" y="379"/>
                  <a:pt x="7231" y="379"/>
                </a:cubicBezTo>
                <a:cubicBezTo>
                  <a:pt x="7229" y="379"/>
                  <a:pt x="7228" y="379"/>
                  <a:pt x="7226" y="379"/>
                </a:cubicBezTo>
                <a:cubicBezTo>
                  <a:pt x="7189" y="379"/>
                  <a:pt x="7154" y="383"/>
                  <a:pt x="7120" y="395"/>
                </a:cubicBezTo>
                <a:cubicBezTo>
                  <a:pt x="7087" y="405"/>
                  <a:pt x="7057" y="423"/>
                  <a:pt x="7034" y="451"/>
                </a:cubicBezTo>
                <a:lnTo>
                  <a:pt x="7034" y="451"/>
                </a:lnTo>
                <a:lnTo>
                  <a:pt x="7034" y="451"/>
                </a:lnTo>
                <a:lnTo>
                  <a:pt x="7034" y="451"/>
                </a:lnTo>
                <a:cubicBezTo>
                  <a:pt x="7009" y="478"/>
                  <a:pt x="6993" y="511"/>
                  <a:pt x="6985" y="546"/>
                </a:cubicBezTo>
                <a:cubicBezTo>
                  <a:pt x="6974" y="583"/>
                  <a:pt x="6970" y="624"/>
                  <a:pt x="6970" y="672"/>
                </a:cubicBezTo>
                <a:lnTo>
                  <a:pt x="6970" y="763"/>
                </a:lnTo>
                <a:lnTo>
                  <a:pt x="6870" y="763"/>
                </a:lnTo>
                <a:cubicBezTo>
                  <a:pt x="6835" y="763"/>
                  <a:pt x="6807" y="791"/>
                  <a:pt x="6807" y="825"/>
                </a:cubicBezTo>
                <a:cubicBezTo>
                  <a:pt x="6807" y="842"/>
                  <a:pt x="6814" y="860"/>
                  <a:pt x="6824" y="872"/>
                </a:cubicBezTo>
                <a:cubicBezTo>
                  <a:pt x="6836" y="885"/>
                  <a:pt x="6852" y="892"/>
                  <a:pt x="6870" y="894"/>
                </a:cubicBezTo>
                <a:lnTo>
                  <a:pt x="6970" y="894"/>
                </a:lnTo>
                <a:lnTo>
                  <a:pt x="6970" y="1634"/>
                </a:lnTo>
                <a:lnTo>
                  <a:pt x="6970" y="1636"/>
                </a:lnTo>
                <a:cubicBezTo>
                  <a:pt x="6970" y="1654"/>
                  <a:pt x="6977" y="1670"/>
                  <a:pt x="6990" y="1682"/>
                </a:cubicBezTo>
                <a:cubicBezTo>
                  <a:pt x="7002" y="1693"/>
                  <a:pt x="7018" y="1700"/>
                  <a:pt x="7036" y="1700"/>
                </a:cubicBezTo>
                <a:cubicBezTo>
                  <a:pt x="7069" y="1700"/>
                  <a:pt x="7097" y="1671"/>
                  <a:pt x="7097" y="1636"/>
                </a:cubicBezTo>
                <a:lnTo>
                  <a:pt x="7097" y="894"/>
                </a:lnTo>
                <a:lnTo>
                  <a:pt x="7205" y="894"/>
                </a:lnTo>
                <a:cubicBezTo>
                  <a:pt x="7222" y="892"/>
                  <a:pt x="7238" y="885"/>
                  <a:pt x="7251" y="874"/>
                </a:cubicBezTo>
                <a:cubicBezTo>
                  <a:pt x="7263" y="862"/>
                  <a:pt x="7270" y="846"/>
                  <a:pt x="7270" y="828"/>
                </a:cubicBezTo>
                <a:lnTo>
                  <a:pt x="7270" y="827"/>
                </a:lnTo>
                <a:cubicBezTo>
                  <a:pt x="7270" y="793"/>
                  <a:pt x="7242" y="765"/>
                  <a:pt x="7207" y="765"/>
                </a:cubicBezTo>
                <a:lnTo>
                  <a:pt x="7097" y="765"/>
                </a:lnTo>
                <a:lnTo>
                  <a:pt x="7097" y="673"/>
                </a:lnTo>
                <a:cubicBezTo>
                  <a:pt x="7097" y="633"/>
                  <a:pt x="7103" y="603"/>
                  <a:pt x="7108" y="582"/>
                </a:cubicBezTo>
                <a:cubicBezTo>
                  <a:pt x="7113" y="561"/>
                  <a:pt x="7122" y="546"/>
                  <a:pt x="7129" y="538"/>
                </a:cubicBezTo>
                <a:cubicBezTo>
                  <a:pt x="7136" y="531"/>
                  <a:pt x="7145" y="524"/>
                  <a:pt x="7161" y="518"/>
                </a:cubicBezTo>
                <a:cubicBezTo>
                  <a:pt x="7177" y="513"/>
                  <a:pt x="7196" y="509"/>
                  <a:pt x="7224" y="509"/>
                </a:cubicBezTo>
                <a:lnTo>
                  <a:pt x="7228" y="509"/>
                </a:lnTo>
                <a:cubicBezTo>
                  <a:pt x="7229" y="509"/>
                  <a:pt x="7231" y="509"/>
                  <a:pt x="7233" y="509"/>
                </a:cubicBezTo>
                <a:cubicBezTo>
                  <a:pt x="7235" y="509"/>
                  <a:pt x="7237" y="509"/>
                  <a:pt x="7238" y="509"/>
                </a:cubicBezTo>
                <a:lnTo>
                  <a:pt x="7247" y="509"/>
                </a:lnTo>
                <a:lnTo>
                  <a:pt x="7252" y="509"/>
                </a:lnTo>
                <a:cubicBezTo>
                  <a:pt x="7288" y="509"/>
                  <a:pt x="7318" y="481"/>
                  <a:pt x="7318" y="444"/>
                </a:cubicBezTo>
                <a:cubicBezTo>
                  <a:pt x="7314" y="409"/>
                  <a:pt x="7286" y="379"/>
                  <a:pt x="7251" y="379"/>
                </a:cubicBezTo>
                <a:close/>
                <a:moveTo>
                  <a:pt x="9482" y="862"/>
                </a:moveTo>
                <a:cubicBezTo>
                  <a:pt x="9494" y="850"/>
                  <a:pt x="9501" y="832"/>
                  <a:pt x="9501" y="816"/>
                </a:cubicBezTo>
                <a:cubicBezTo>
                  <a:pt x="9501" y="800"/>
                  <a:pt x="9494" y="784"/>
                  <a:pt x="9482" y="772"/>
                </a:cubicBezTo>
                <a:lnTo>
                  <a:pt x="9482" y="772"/>
                </a:lnTo>
                <a:lnTo>
                  <a:pt x="9482" y="772"/>
                </a:lnTo>
                <a:lnTo>
                  <a:pt x="9482" y="772"/>
                </a:lnTo>
                <a:lnTo>
                  <a:pt x="9482" y="772"/>
                </a:lnTo>
                <a:cubicBezTo>
                  <a:pt x="9469" y="760"/>
                  <a:pt x="9454" y="753"/>
                  <a:pt x="9438" y="753"/>
                </a:cubicBezTo>
                <a:cubicBezTo>
                  <a:pt x="9423" y="753"/>
                  <a:pt x="9406" y="760"/>
                  <a:pt x="9393" y="772"/>
                </a:cubicBezTo>
                <a:lnTo>
                  <a:pt x="8895" y="1256"/>
                </a:lnTo>
                <a:lnTo>
                  <a:pt x="8895" y="441"/>
                </a:lnTo>
                <a:cubicBezTo>
                  <a:pt x="8895" y="405"/>
                  <a:pt x="8865" y="377"/>
                  <a:pt x="8830" y="377"/>
                </a:cubicBezTo>
                <a:cubicBezTo>
                  <a:pt x="8812" y="377"/>
                  <a:pt x="8796" y="384"/>
                  <a:pt x="8785" y="397"/>
                </a:cubicBezTo>
                <a:cubicBezTo>
                  <a:pt x="8775" y="407"/>
                  <a:pt x="8766" y="425"/>
                  <a:pt x="8766" y="441"/>
                </a:cubicBezTo>
                <a:lnTo>
                  <a:pt x="8766" y="1634"/>
                </a:lnTo>
                <a:cubicBezTo>
                  <a:pt x="8766" y="1652"/>
                  <a:pt x="8773" y="1668"/>
                  <a:pt x="8785" y="1679"/>
                </a:cubicBezTo>
                <a:cubicBezTo>
                  <a:pt x="8796" y="1689"/>
                  <a:pt x="8814" y="1698"/>
                  <a:pt x="8830" y="1698"/>
                </a:cubicBezTo>
                <a:cubicBezTo>
                  <a:pt x="8867" y="1698"/>
                  <a:pt x="8895" y="1670"/>
                  <a:pt x="8895" y="1634"/>
                </a:cubicBezTo>
                <a:lnTo>
                  <a:pt x="8895" y="1437"/>
                </a:lnTo>
                <a:lnTo>
                  <a:pt x="9057" y="1275"/>
                </a:lnTo>
                <a:lnTo>
                  <a:pt x="9388" y="1673"/>
                </a:lnTo>
                <a:cubicBezTo>
                  <a:pt x="9395" y="1682"/>
                  <a:pt x="9402" y="1690"/>
                  <a:pt x="9411" y="1693"/>
                </a:cubicBezTo>
                <a:cubicBezTo>
                  <a:pt x="9420" y="1697"/>
                  <a:pt x="9430" y="1698"/>
                  <a:pt x="9438" y="1698"/>
                </a:cubicBezTo>
                <a:cubicBezTo>
                  <a:pt x="9448" y="1698"/>
                  <a:pt x="9466" y="1696"/>
                  <a:pt x="9480" y="1684"/>
                </a:cubicBezTo>
                <a:lnTo>
                  <a:pt x="9480" y="1684"/>
                </a:lnTo>
                <a:lnTo>
                  <a:pt x="9480" y="1684"/>
                </a:lnTo>
                <a:cubicBezTo>
                  <a:pt x="9494" y="1671"/>
                  <a:pt x="9501" y="1654"/>
                  <a:pt x="9501" y="1636"/>
                </a:cubicBezTo>
                <a:cubicBezTo>
                  <a:pt x="9501" y="1622"/>
                  <a:pt x="9496" y="1606"/>
                  <a:pt x="9485" y="1594"/>
                </a:cubicBezTo>
                <a:lnTo>
                  <a:pt x="9485" y="1594"/>
                </a:lnTo>
                <a:lnTo>
                  <a:pt x="9149" y="1186"/>
                </a:lnTo>
                <a:lnTo>
                  <a:pt x="9482" y="862"/>
                </a:lnTo>
                <a:close/>
                <a:moveTo>
                  <a:pt x="8581" y="779"/>
                </a:moveTo>
                <a:cubicBezTo>
                  <a:pt x="8593" y="790"/>
                  <a:pt x="8600" y="807"/>
                  <a:pt x="8600" y="825"/>
                </a:cubicBezTo>
                <a:lnTo>
                  <a:pt x="8600" y="1633"/>
                </a:lnTo>
                <a:cubicBezTo>
                  <a:pt x="8600" y="1650"/>
                  <a:pt x="8593" y="1666"/>
                  <a:pt x="8581" y="1677"/>
                </a:cubicBezTo>
                <a:cubicBezTo>
                  <a:pt x="8569" y="1687"/>
                  <a:pt x="8553" y="1696"/>
                  <a:pt x="8537" y="1696"/>
                </a:cubicBezTo>
                <a:cubicBezTo>
                  <a:pt x="8519" y="1696"/>
                  <a:pt x="8504" y="1689"/>
                  <a:pt x="8493" y="1677"/>
                </a:cubicBezTo>
                <a:cubicBezTo>
                  <a:pt x="8481" y="1666"/>
                  <a:pt x="8474" y="1650"/>
                  <a:pt x="8474" y="1633"/>
                </a:cubicBezTo>
                <a:lnTo>
                  <a:pt x="8474" y="1553"/>
                </a:lnTo>
                <a:cubicBezTo>
                  <a:pt x="8394" y="1640"/>
                  <a:pt x="8281" y="1696"/>
                  <a:pt x="8156" y="1696"/>
                </a:cubicBezTo>
                <a:cubicBezTo>
                  <a:pt x="8033" y="1696"/>
                  <a:pt x="7920" y="1643"/>
                  <a:pt x="7841" y="1557"/>
                </a:cubicBezTo>
                <a:cubicBezTo>
                  <a:pt x="7760" y="1472"/>
                  <a:pt x="7712" y="1354"/>
                  <a:pt x="7712" y="1228"/>
                </a:cubicBezTo>
                <a:cubicBezTo>
                  <a:pt x="7712" y="1100"/>
                  <a:pt x="7762" y="983"/>
                  <a:pt x="7841" y="899"/>
                </a:cubicBezTo>
                <a:cubicBezTo>
                  <a:pt x="7920" y="814"/>
                  <a:pt x="8033" y="760"/>
                  <a:pt x="8156" y="760"/>
                </a:cubicBezTo>
                <a:cubicBezTo>
                  <a:pt x="8281" y="760"/>
                  <a:pt x="8394" y="814"/>
                  <a:pt x="8474" y="901"/>
                </a:cubicBezTo>
                <a:lnTo>
                  <a:pt x="8474" y="823"/>
                </a:lnTo>
                <a:cubicBezTo>
                  <a:pt x="8474" y="805"/>
                  <a:pt x="8481" y="790"/>
                  <a:pt x="8493" y="777"/>
                </a:cubicBezTo>
                <a:cubicBezTo>
                  <a:pt x="8505" y="767"/>
                  <a:pt x="8521" y="760"/>
                  <a:pt x="8537" y="760"/>
                </a:cubicBezTo>
                <a:cubicBezTo>
                  <a:pt x="8555" y="761"/>
                  <a:pt x="8570" y="768"/>
                  <a:pt x="8581" y="779"/>
                </a:cubicBezTo>
                <a:close/>
                <a:moveTo>
                  <a:pt x="8474" y="1230"/>
                </a:moveTo>
                <a:cubicBezTo>
                  <a:pt x="8474" y="1135"/>
                  <a:pt x="8437" y="1049"/>
                  <a:pt x="8380" y="987"/>
                </a:cubicBezTo>
                <a:cubicBezTo>
                  <a:pt x="8322" y="925"/>
                  <a:pt x="8243" y="888"/>
                  <a:pt x="8156" y="888"/>
                </a:cubicBezTo>
                <a:cubicBezTo>
                  <a:pt x="8070" y="888"/>
                  <a:pt x="7992" y="925"/>
                  <a:pt x="7933" y="987"/>
                </a:cubicBezTo>
                <a:cubicBezTo>
                  <a:pt x="7875" y="1049"/>
                  <a:pt x="7837" y="1135"/>
                  <a:pt x="7837" y="1230"/>
                </a:cubicBezTo>
                <a:cubicBezTo>
                  <a:pt x="7837" y="1324"/>
                  <a:pt x="7874" y="1411"/>
                  <a:pt x="7933" y="1472"/>
                </a:cubicBezTo>
                <a:cubicBezTo>
                  <a:pt x="7991" y="1534"/>
                  <a:pt x="8070" y="1571"/>
                  <a:pt x="8156" y="1571"/>
                </a:cubicBezTo>
                <a:cubicBezTo>
                  <a:pt x="8243" y="1571"/>
                  <a:pt x="8322" y="1534"/>
                  <a:pt x="8380" y="1472"/>
                </a:cubicBezTo>
                <a:cubicBezTo>
                  <a:pt x="8437" y="1409"/>
                  <a:pt x="8474" y="1324"/>
                  <a:pt x="8474" y="1230"/>
                </a:cubicBezTo>
                <a:close/>
                <a:moveTo>
                  <a:pt x="3348" y="1207"/>
                </a:moveTo>
                <a:cubicBezTo>
                  <a:pt x="3297" y="1183"/>
                  <a:pt x="3239" y="1165"/>
                  <a:pt x="3181" y="1146"/>
                </a:cubicBezTo>
                <a:cubicBezTo>
                  <a:pt x="3128" y="1128"/>
                  <a:pt x="3073" y="1112"/>
                  <a:pt x="3035" y="1091"/>
                </a:cubicBezTo>
                <a:cubicBezTo>
                  <a:pt x="3015" y="1080"/>
                  <a:pt x="2999" y="1070"/>
                  <a:pt x="2991" y="1057"/>
                </a:cubicBezTo>
                <a:cubicBezTo>
                  <a:pt x="2980" y="1045"/>
                  <a:pt x="2976" y="1033"/>
                  <a:pt x="2975" y="1015"/>
                </a:cubicBezTo>
                <a:cubicBezTo>
                  <a:pt x="2975" y="992"/>
                  <a:pt x="2982" y="973"/>
                  <a:pt x="2992" y="955"/>
                </a:cubicBezTo>
                <a:cubicBezTo>
                  <a:pt x="3010" y="931"/>
                  <a:pt x="3038" y="911"/>
                  <a:pt x="3072" y="899"/>
                </a:cubicBezTo>
                <a:cubicBezTo>
                  <a:pt x="3103" y="887"/>
                  <a:pt x="3137" y="879"/>
                  <a:pt x="3162" y="879"/>
                </a:cubicBezTo>
                <a:cubicBezTo>
                  <a:pt x="3234" y="879"/>
                  <a:pt x="3280" y="904"/>
                  <a:pt x="3315" y="929"/>
                </a:cubicBezTo>
                <a:cubicBezTo>
                  <a:pt x="3332" y="941"/>
                  <a:pt x="3347" y="954"/>
                  <a:pt x="3361" y="964"/>
                </a:cubicBezTo>
                <a:cubicBezTo>
                  <a:pt x="3368" y="969"/>
                  <a:pt x="3375" y="975"/>
                  <a:pt x="3382" y="978"/>
                </a:cubicBezTo>
                <a:cubicBezTo>
                  <a:pt x="3389" y="982"/>
                  <a:pt x="3398" y="985"/>
                  <a:pt x="3406" y="985"/>
                </a:cubicBezTo>
                <a:cubicBezTo>
                  <a:pt x="3412" y="985"/>
                  <a:pt x="3419" y="983"/>
                  <a:pt x="3424" y="982"/>
                </a:cubicBezTo>
                <a:cubicBezTo>
                  <a:pt x="3429" y="980"/>
                  <a:pt x="3435" y="976"/>
                  <a:pt x="3440" y="971"/>
                </a:cubicBezTo>
                <a:cubicBezTo>
                  <a:pt x="3445" y="968"/>
                  <a:pt x="3449" y="962"/>
                  <a:pt x="3452" y="955"/>
                </a:cubicBezTo>
                <a:cubicBezTo>
                  <a:pt x="3454" y="950"/>
                  <a:pt x="3456" y="943"/>
                  <a:pt x="3456" y="938"/>
                </a:cubicBezTo>
                <a:cubicBezTo>
                  <a:pt x="3456" y="927"/>
                  <a:pt x="3452" y="916"/>
                  <a:pt x="3447" y="906"/>
                </a:cubicBezTo>
                <a:cubicBezTo>
                  <a:pt x="3438" y="888"/>
                  <a:pt x="3422" y="872"/>
                  <a:pt x="3403" y="855"/>
                </a:cubicBezTo>
                <a:cubicBezTo>
                  <a:pt x="3375" y="830"/>
                  <a:pt x="3337" y="805"/>
                  <a:pt x="3297" y="788"/>
                </a:cubicBezTo>
                <a:cubicBezTo>
                  <a:pt x="3256" y="770"/>
                  <a:pt x="3214" y="758"/>
                  <a:pt x="3174" y="758"/>
                </a:cubicBezTo>
                <a:cubicBezTo>
                  <a:pt x="3079" y="758"/>
                  <a:pt x="3001" y="779"/>
                  <a:pt x="2943" y="820"/>
                </a:cubicBezTo>
                <a:cubicBezTo>
                  <a:pt x="2913" y="841"/>
                  <a:pt x="2887" y="864"/>
                  <a:pt x="2869" y="894"/>
                </a:cubicBezTo>
                <a:cubicBezTo>
                  <a:pt x="2850" y="925"/>
                  <a:pt x="2839" y="964"/>
                  <a:pt x="2839" y="1013"/>
                </a:cubicBezTo>
                <a:cubicBezTo>
                  <a:pt x="2839" y="1015"/>
                  <a:pt x="2839" y="1019"/>
                  <a:pt x="2839" y="1020"/>
                </a:cubicBezTo>
                <a:cubicBezTo>
                  <a:pt x="2839" y="1070"/>
                  <a:pt x="2855" y="1109"/>
                  <a:pt x="2880" y="1140"/>
                </a:cubicBezTo>
                <a:cubicBezTo>
                  <a:pt x="2917" y="1188"/>
                  <a:pt x="2973" y="1215"/>
                  <a:pt x="3028" y="1235"/>
                </a:cubicBezTo>
                <a:cubicBezTo>
                  <a:pt x="3082" y="1254"/>
                  <a:pt x="3137" y="1266"/>
                  <a:pt x="3170" y="1279"/>
                </a:cubicBezTo>
                <a:cubicBezTo>
                  <a:pt x="3218" y="1294"/>
                  <a:pt x="3271" y="1312"/>
                  <a:pt x="3308" y="1335"/>
                </a:cubicBezTo>
                <a:cubicBezTo>
                  <a:pt x="3327" y="1347"/>
                  <a:pt x="3341" y="1360"/>
                  <a:pt x="3352" y="1374"/>
                </a:cubicBezTo>
                <a:cubicBezTo>
                  <a:pt x="3362" y="1388"/>
                  <a:pt x="3368" y="1404"/>
                  <a:pt x="3368" y="1421"/>
                </a:cubicBezTo>
                <a:lnTo>
                  <a:pt x="3368" y="1423"/>
                </a:lnTo>
                <a:cubicBezTo>
                  <a:pt x="3368" y="1449"/>
                  <a:pt x="3359" y="1471"/>
                  <a:pt x="3347" y="1490"/>
                </a:cubicBezTo>
                <a:cubicBezTo>
                  <a:pt x="3327" y="1516"/>
                  <a:pt x="3294" y="1538"/>
                  <a:pt x="3258" y="1550"/>
                </a:cubicBezTo>
                <a:cubicBezTo>
                  <a:pt x="3223" y="1562"/>
                  <a:pt x="3188" y="1568"/>
                  <a:pt x="3163" y="1568"/>
                </a:cubicBezTo>
                <a:cubicBezTo>
                  <a:pt x="3080" y="1568"/>
                  <a:pt x="3026" y="1548"/>
                  <a:pt x="2985" y="1527"/>
                </a:cubicBezTo>
                <a:cubicBezTo>
                  <a:pt x="2966" y="1516"/>
                  <a:pt x="2948" y="1508"/>
                  <a:pt x="2934" y="1499"/>
                </a:cubicBezTo>
                <a:cubicBezTo>
                  <a:pt x="2927" y="1495"/>
                  <a:pt x="2920" y="1492"/>
                  <a:pt x="2913" y="1488"/>
                </a:cubicBezTo>
                <a:cubicBezTo>
                  <a:pt x="2906" y="1485"/>
                  <a:pt x="2899" y="1483"/>
                  <a:pt x="2890" y="1483"/>
                </a:cubicBezTo>
                <a:cubicBezTo>
                  <a:pt x="2885" y="1483"/>
                  <a:pt x="2880" y="1483"/>
                  <a:pt x="2874" y="1486"/>
                </a:cubicBezTo>
                <a:cubicBezTo>
                  <a:pt x="2869" y="1488"/>
                  <a:pt x="2864" y="1492"/>
                  <a:pt x="2860" y="1495"/>
                </a:cubicBezTo>
                <a:cubicBezTo>
                  <a:pt x="2855" y="1501"/>
                  <a:pt x="2850" y="1506"/>
                  <a:pt x="2846" y="1513"/>
                </a:cubicBezTo>
                <a:cubicBezTo>
                  <a:pt x="2843" y="1520"/>
                  <a:pt x="2841" y="1527"/>
                  <a:pt x="2841" y="1534"/>
                </a:cubicBezTo>
                <a:cubicBezTo>
                  <a:pt x="2841" y="1546"/>
                  <a:pt x="2846" y="1559"/>
                  <a:pt x="2851" y="1568"/>
                </a:cubicBezTo>
                <a:cubicBezTo>
                  <a:pt x="2862" y="1582"/>
                  <a:pt x="2878" y="1596"/>
                  <a:pt x="2895" y="1610"/>
                </a:cubicBezTo>
                <a:cubicBezTo>
                  <a:pt x="2915" y="1622"/>
                  <a:pt x="2938" y="1636"/>
                  <a:pt x="2966" y="1649"/>
                </a:cubicBezTo>
                <a:cubicBezTo>
                  <a:pt x="3026" y="1677"/>
                  <a:pt x="3103" y="1691"/>
                  <a:pt x="3162" y="1693"/>
                </a:cubicBezTo>
                <a:lnTo>
                  <a:pt x="3162" y="1693"/>
                </a:lnTo>
                <a:cubicBezTo>
                  <a:pt x="3253" y="1693"/>
                  <a:pt x="3331" y="1671"/>
                  <a:pt x="3398" y="1622"/>
                </a:cubicBezTo>
                <a:lnTo>
                  <a:pt x="3398" y="1622"/>
                </a:lnTo>
                <a:lnTo>
                  <a:pt x="3398" y="1622"/>
                </a:lnTo>
                <a:cubicBezTo>
                  <a:pt x="3463" y="1573"/>
                  <a:pt x="3503" y="1501"/>
                  <a:pt x="3503" y="1419"/>
                </a:cubicBezTo>
                <a:cubicBezTo>
                  <a:pt x="3503" y="1375"/>
                  <a:pt x="3493" y="1337"/>
                  <a:pt x="3475" y="1305"/>
                </a:cubicBezTo>
                <a:cubicBezTo>
                  <a:pt x="3445" y="1261"/>
                  <a:pt x="3399" y="1232"/>
                  <a:pt x="3348" y="1207"/>
                </a:cubicBezTo>
                <a:close/>
                <a:moveTo>
                  <a:pt x="7513" y="377"/>
                </a:moveTo>
                <a:cubicBezTo>
                  <a:pt x="7496" y="377"/>
                  <a:pt x="7480" y="384"/>
                  <a:pt x="7469" y="397"/>
                </a:cubicBezTo>
                <a:cubicBezTo>
                  <a:pt x="7457" y="407"/>
                  <a:pt x="7450" y="425"/>
                  <a:pt x="7450" y="441"/>
                </a:cubicBezTo>
                <a:lnTo>
                  <a:pt x="7450" y="1634"/>
                </a:lnTo>
                <a:cubicBezTo>
                  <a:pt x="7450" y="1652"/>
                  <a:pt x="7457" y="1668"/>
                  <a:pt x="7469" y="1679"/>
                </a:cubicBezTo>
                <a:cubicBezTo>
                  <a:pt x="7481" y="1689"/>
                  <a:pt x="7497" y="1698"/>
                  <a:pt x="7513" y="1698"/>
                </a:cubicBezTo>
                <a:cubicBezTo>
                  <a:pt x="7550" y="1698"/>
                  <a:pt x="7578" y="1670"/>
                  <a:pt x="7578" y="1634"/>
                </a:cubicBezTo>
                <a:lnTo>
                  <a:pt x="7578" y="441"/>
                </a:lnTo>
                <a:cubicBezTo>
                  <a:pt x="7578" y="405"/>
                  <a:pt x="7548" y="377"/>
                  <a:pt x="7513" y="377"/>
                </a:cubicBezTo>
                <a:close/>
                <a:moveTo>
                  <a:pt x="10445" y="1200"/>
                </a:moveTo>
                <a:lnTo>
                  <a:pt x="10445" y="1207"/>
                </a:lnTo>
                <a:cubicBezTo>
                  <a:pt x="10445" y="1225"/>
                  <a:pt x="10438" y="1241"/>
                  <a:pt x="10426" y="1250"/>
                </a:cubicBezTo>
                <a:cubicBezTo>
                  <a:pt x="10414" y="1261"/>
                  <a:pt x="10398" y="1266"/>
                  <a:pt x="10382" y="1266"/>
                </a:cubicBezTo>
                <a:lnTo>
                  <a:pt x="9667" y="1266"/>
                </a:lnTo>
                <a:cubicBezTo>
                  <a:pt x="9684" y="1441"/>
                  <a:pt x="9823" y="1569"/>
                  <a:pt x="9991" y="1571"/>
                </a:cubicBezTo>
                <a:lnTo>
                  <a:pt x="10033" y="1571"/>
                </a:lnTo>
                <a:cubicBezTo>
                  <a:pt x="10088" y="1571"/>
                  <a:pt x="10142" y="1552"/>
                  <a:pt x="10188" y="1520"/>
                </a:cubicBezTo>
                <a:cubicBezTo>
                  <a:pt x="10236" y="1488"/>
                  <a:pt x="10276" y="1446"/>
                  <a:pt x="10305" y="1397"/>
                </a:cubicBezTo>
                <a:cubicBezTo>
                  <a:pt x="10310" y="1386"/>
                  <a:pt x="10319" y="1380"/>
                  <a:pt x="10327" y="1374"/>
                </a:cubicBezTo>
                <a:cubicBezTo>
                  <a:pt x="10336" y="1369"/>
                  <a:pt x="10347" y="1367"/>
                  <a:pt x="10357" y="1367"/>
                </a:cubicBezTo>
                <a:cubicBezTo>
                  <a:pt x="10368" y="1367"/>
                  <a:pt x="10380" y="1370"/>
                  <a:pt x="10389" y="1375"/>
                </a:cubicBezTo>
                <a:lnTo>
                  <a:pt x="10389" y="1375"/>
                </a:lnTo>
                <a:lnTo>
                  <a:pt x="10389" y="1375"/>
                </a:lnTo>
                <a:cubicBezTo>
                  <a:pt x="10407" y="1388"/>
                  <a:pt x="10419" y="1409"/>
                  <a:pt x="10419" y="1430"/>
                </a:cubicBezTo>
                <a:cubicBezTo>
                  <a:pt x="10419" y="1441"/>
                  <a:pt x="10416" y="1453"/>
                  <a:pt x="10410" y="1464"/>
                </a:cubicBezTo>
                <a:lnTo>
                  <a:pt x="10410" y="1464"/>
                </a:lnTo>
                <a:lnTo>
                  <a:pt x="10410" y="1464"/>
                </a:lnTo>
                <a:cubicBezTo>
                  <a:pt x="10370" y="1527"/>
                  <a:pt x="10315" y="1585"/>
                  <a:pt x="10252" y="1627"/>
                </a:cubicBezTo>
                <a:cubicBezTo>
                  <a:pt x="10186" y="1670"/>
                  <a:pt x="10112" y="1696"/>
                  <a:pt x="10031" y="1696"/>
                </a:cubicBezTo>
                <a:lnTo>
                  <a:pt x="9989" y="1696"/>
                </a:lnTo>
                <a:cubicBezTo>
                  <a:pt x="9864" y="1696"/>
                  <a:pt x="9749" y="1642"/>
                  <a:pt x="9668" y="1557"/>
                </a:cubicBezTo>
                <a:cubicBezTo>
                  <a:pt x="9587" y="1472"/>
                  <a:pt x="9536" y="1356"/>
                  <a:pt x="9536" y="1230"/>
                </a:cubicBezTo>
                <a:cubicBezTo>
                  <a:pt x="9536" y="1100"/>
                  <a:pt x="9587" y="983"/>
                  <a:pt x="9668" y="897"/>
                </a:cubicBezTo>
                <a:cubicBezTo>
                  <a:pt x="9751" y="813"/>
                  <a:pt x="9864" y="760"/>
                  <a:pt x="9991" y="760"/>
                </a:cubicBezTo>
                <a:cubicBezTo>
                  <a:pt x="10112" y="760"/>
                  <a:pt x="10220" y="807"/>
                  <a:pt x="10301" y="887"/>
                </a:cubicBezTo>
                <a:cubicBezTo>
                  <a:pt x="10382" y="966"/>
                  <a:pt x="10435" y="1075"/>
                  <a:pt x="10445" y="1200"/>
                </a:cubicBezTo>
                <a:close/>
                <a:moveTo>
                  <a:pt x="10305" y="1139"/>
                </a:moveTo>
                <a:cubicBezTo>
                  <a:pt x="10268" y="992"/>
                  <a:pt x="10139" y="887"/>
                  <a:pt x="9993" y="887"/>
                </a:cubicBezTo>
                <a:cubicBezTo>
                  <a:pt x="9841" y="887"/>
                  <a:pt x="9714" y="989"/>
                  <a:pt x="9675" y="1139"/>
                </a:cubicBezTo>
                <a:lnTo>
                  <a:pt x="10305" y="1139"/>
                </a:lnTo>
                <a:close/>
                <a:moveTo>
                  <a:pt x="4027" y="763"/>
                </a:moveTo>
                <a:cubicBezTo>
                  <a:pt x="3926" y="763"/>
                  <a:pt x="3836" y="802"/>
                  <a:pt x="3768" y="864"/>
                </a:cubicBezTo>
                <a:lnTo>
                  <a:pt x="3768" y="827"/>
                </a:lnTo>
                <a:cubicBezTo>
                  <a:pt x="3768" y="809"/>
                  <a:pt x="3761" y="793"/>
                  <a:pt x="3750" y="783"/>
                </a:cubicBezTo>
                <a:cubicBezTo>
                  <a:pt x="3740" y="770"/>
                  <a:pt x="3724" y="763"/>
                  <a:pt x="3706" y="763"/>
                </a:cubicBezTo>
                <a:cubicBezTo>
                  <a:pt x="3688" y="763"/>
                  <a:pt x="3670" y="770"/>
                  <a:pt x="3660" y="783"/>
                </a:cubicBezTo>
                <a:cubicBezTo>
                  <a:pt x="3649" y="795"/>
                  <a:pt x="3643" y="811"/>
                  <a:pt x="3643" y="827"/>
                </a:cubicBezTo>
                <a:lnTo>
                  <a:pt x="3643" y="1652"/>
                </a:lnTo>
                <a:lnTo>
                  <a:pt x="3644" y="1654"/>
                </a:lnTo>
                <a:lnTo>
                  <a:pt x="3644" y="1654"/>
                </a:lnTo>
                <a:cubicBezTo>
                  <a:pt x="3644" y="1657"/>
                  <a:pt x="3646" y="1659"/>
                  <a:pt x="3648" y="1663"/>
                </a:cubicBezTo>
                <a:cubicBezTo>
                  <a:pt x="3657" y="1679"/>
                  <a:pt x="3671" y="1689"/>
                  <a:pt x="3688" y="1694"/>
                </a:cubicBezTo>
                <a:lnTo>
                  <a:pt x="3690" y="1694"/>
                </a:lnTo>
                <a:lnTo>
                  <a:pt x="3704" y="1694"/>
                </a:lnTo>
                <a:cubicBezTo>
                  <a:pt x="3713" y="1694"/>
                  <a:pt x="3722" y="1693"/>
                  <a:pt x="3731" y="1689"/>
                </a:cubicBezTo>
                <a:cubicBezTo>
                  <a:pt x="3738" y="1686"/>
                  <a:pt x="3745" y="1680"/>
                  <a:pt x="3750" y="1673"/>
                </a:cubicBezTo>
                <a:lnTo>
                  <a:pt x="3750" y="1673"/>
                </a:lnTo>
                <a:cubicBezTo>
                  <a:pt x="3750" y="1673"/>
                  <a:pt x="3750" y="1671"/>
                  <a:pt x="3752" y="1671"/>
                </a:cubicBezTo>
                <a:lnTo>
                  <a:pt x="3752" y="1671"/>
                </a:lnTo>
                <a:cubicBezTo>
                  <a:pt x="3755" y="1668"/>
                  <a:pt x="3759" y="1663"/>
                  <a:pt x="3761" y="1659"/>
                </a:cubicBezTo>
                <a:cubicBezTo>
                  <a:pt x="3762" y="1654"/>
                  <a:pt x="3764" y="1650"/>
                  <a:pt x="3764" y="1645"/>
                </a:cubicBezTo>
                <a:lnTo>
                  <a:pt x="3764" y="1643"/>
                </a:lnTo>
                <a:lnTo>
                  <a:pt x="3764" y="1147"/>
                </a:lnTo>
                <a:cubicBezTo>
                  <a:pt x="3766" y="1077"/>
                  <a:pt x="3796" y="1012"/>
                  <a:pt x="3842" y="966"/>
                </a:cubicBezTo>
                <a:cubicBezTo>
                  <a:pt x="3888" y="920"/>
                  <a:pt x="3953" y="890"/>
                  <a:pt x="4023" y="890"/>
                </a:cubicBezTo>
                <a:cubicBezTo>
                  <a:pt x="4095" y="890"/>
                  <a:pt x="4159" y="918"/>
                  <a:pt x="4205" y="966"/>
                </a:cubicBezTo>
                <a:cubicBezTo>
                  <a:pt x="4251" y="1012"/>
                  <a:pt x="4279" y="1077"/>
                  <a:pt x="4279" y="1147"/>
                </a:cubicBezTo>
                <a:lnTo>
                  <a:pt x="4279" y="1634"/>
                </a:lnTo>
                <a:cubicBezTo>
                  <a:pt x="4279" y="1652"/>
                  <a:pt x="4286" y="1668"/>
                  <a:pt x="4298" y="1680"/>
                </a:cubicBezTo>
                <a:cubicBezTo>
                  <a:pt x="4310" y="1691"/>
                  <a:pt x="4326" y="1698"/>
                  <a:pt x="4342" y="1698"/>
                </a:cubicBezTo>
                <a:cubicBezTo>
                  <a:pt x="4360" y="1698"/>
                  <a:pt x="4376" y="1691"/>
                  <a:pt x="4386" y="1680"/>
                </a:cubicBezTo>
                <a:cubicBezTo>
                  <a:pt x="4399" y="1670"/>
                  <a:pt x="4406" y="1652"/>
                  <a:pt x="4406" y="1634"/>
                </a:cubicBezTo>
                <a:lnTo>
                  <a:pt x="4406" y="1147"/>
                </a:lnTo>
                <a:cubicBezTo>
                  <a:pt x="4413" y="936"/>
                  <a:pt x="4240" y="763"/>
                  <a:pt x="4027" y="763"/>
                </a:cubicBezTo>
                <a:close/>
                <a:moveTo>
                  <a:pt x="5294" y="901"/>
                </a:moveTo>
                <a:cubicBezTo>
                  <a:pt x="5375" y="985"/>
                  <a:pt x="5421" y="1103"/>
                  <a:pt x="5423" y="1230"/>
                </a:cubicBezTo>
                <a:cubicBezTo>
                  <a:pt x="5423" y="1356"/>
                  <a:pt x="5375" y="1472"/>
                  <a:pt x="5294" y="1559"/>
                </a:cubicBezTo>
                <a:cubicBezTo>
                  <a:pt x="5214" y="1643"/>
                  <a:pt x="5101" y="1698"/>
                  <a:pt x="4978" y="1698"/>
                </a:cubicBezTo>
                <a:cubicBezTo>
                  <a:pt x="4854" y="1698"/>
                  <a:pt x="4744" y="1644"/>
                  <a:pt x="4663" y="1559"/>
                </a:cubicBezTo>
                <a:cubicBezTo>
                  <a:pt x="4582" y="1475"/>
                  <a:pt x="4533" y="1356"/>
                  <a:pt x="4533" y="1230"/>
                </a:cubicBezTo>
                <a:cubicBezTo>
                  <a:pt x="4533" y="1103"/>
                  <a:pt x="4582" y="987"/>
                  <a:pt x="4663" y="901"/>
                </a:cubicBezTo>
                <a:cubicBezTo>
                  <a:pt x="4742" y="816"/>
                  <a:pt x="4855" y="761"/>
                  <a:pt x="4978" y="761"/>
                </a:cubicBezTo>
                <a:cubicBezTo>
                  <a:pt x="5103" y="761"/>
                  <a:pt x="5214" y="816"/>
                  <a:pt x="5294" y="901"/>
                </a:cubicBezTo>
                <a:close/>
                <a:moveTo>
                  <a:pt x="5296" y="1230"/>
                </a:moveTo>
                <a:cubicBezTo>
                  <a:pt x="5296" y="1135"/>
                  <a:pt x="5258" y="1049"/>
                  <a:pt x="5200" y="987"/>
                </a:cubicBezTo>
                <a:cubicBezTo>
                  <a:pt x="5141" y="925"/>
                  <a:pt x="5063" y="887"/>
                  <a:pt x="4978" y="887"/>
                </a:cubicBezTo>
                <a:cubicBezTo>
                  <a:pt x="4892" y="887"/>
                  <a:pt x="4813" y="925"/>
                  <a:pt x="4755" y="987"/>
                </a:cubicBezTo>
                <a:cubicBezTo>
                  <a:pt x="4696" y="1049"/>
                  <a:pt x="4659" y="1135"/>
                  <a:pt x="4659" y="1230"/>
                </a:cubicBezTo>
                <a:cubicBezTo>
                  <a:pt x="4659" y="1324"/>
                  <a:pt x="4696" y="1410"/>
                  <a:pt x="4755" y="1471"/>
                </a:cubicBezTo>
                <a:cubicBezTo>
                  <a:pt x="4813" y="1533"/>
                  <a:pt x="4892" y="1569"/>
                  <a:pt x="4978" y="1569"/>
                </a:cubicBezTo>
                <a:cubicBezTo>
                  <a:pt x="5065" y="1569"/>
                  <a:pt x="5144" y="1532"/>
                  <a:pt x="5200" y="1471"/>
                </a:cubicBezTo>
                <a:cubicBezTo>
                  <a:pt x="5259" y="1409"/>
                  <a:pt x="5296" y="1324"/>
                  <a:pt x="5296" y="1230"/>
                </a:cubicBezTo>
                <a:close/>
                <a:moveTo>
                  <a:pt x="6671" y="768"/>
                </a:moveTo>
                <a:lnTo>
                  <a:pt x="6671" y="768"/>
                </a:lnTo>
                <a:cubicBezTo>
                  <a:pt x="6669" y="768"/>
                  <a:pt x="6669" y="768"/>
                  <a:pt x="6671" y="768"/>
                </a:cubicBezTo>
                <a:cubicBezTo>
                  <a:pt x="6662" y="765"/>
                  <a:pt x="6655" y="763"/>
                  <a:pt x="6648" y="763"/>
                </a:cubicBezTo>
                <a:cubicBezTo>
                  <a:pt x="6636" y="763"/>
                  <a:pt x="6624" y="767"/>
                  <a:pt x="6613" y="774"/>
                </a:cubicBezTo>
                <a:cubicBezTo>
                  <a:pt x="6603" y="781"/>
                  <a:pt x="6593" y="790"/>
                  <a:pt x="6588" y="802"/>
                </a:cubicBezTo>
                <a:lnTo>
                  <a:pt x="6588" y="802"/>
                </a:lnTo>
                <a:lnTo>
                  <a:pt x="6345" y="1467"/>
                </a:lnTo>
                <a:lnTo>
                  <a:pt x="6158" y="1022"/>
                </a:lnTo>
                <a:lnTo>
                  <a:pt x="6158" y="1022"/>
                </a:lnTo>
                <a:cubicBezTo>
                  <a:pt x="6153" y="1010"/>
                  <a:pt x="6144" y="999"/>
                  <a:pt x="6133" y="994"/>
                </a:cubicBezTo>
                <a:cubicBezTo>
                  <a:pt x="6123" y="987"/>
                  <a:pt x="6110" y="983"/>
                  <a:pt x="6096" y="983"/>
                </a:cubicBezTo>
                <a:cubicBezTo>
                  <a:pt x="6084" y="983"/>
                  <a:pt x="6072" y="987"/>
                  <a:pt x="6061" y="994"/>
                </a:cubicBezTo>
                <a:cubicBezTo>
                  <a:pt x="6051" y="1001"/>
                  <a:pt x="6042" y="1010"/>
                  <a:pt x="6036" y="1022"/>
                </a:cubicBezTo>
                <a:lnTo>
                  <a:pt x="6036" y="1022"/>
                </a:lnTo>
                <a:lnTo>
                  <a:pt x="5848" y="1467"/>
                </a:lnTo>
                <a:lnTo>
                  <a:pt x="5603" y="802"/>
                </a:lnTo>
                <a:lnTo>
                  <a:pt x="5603" y="802"/>
                </a:lnTo>
                <a:cubicBezTo>
                  <a:pt x="5599" y="790"/>
                  <a:pt x="5591" y="779"/>
                  <a:pt x="5580" y="772"/>
                </a:cubicBezTo>
                <a:cubicBezTo>
                  <a:pt x="5569" y="765"/>
                  <a:pt x="5557" y="761"/>
                  <a:pt x="5545" y="761"/>
                </a:cubicBezTo>
                <a:cubicBezTo>
                  <a:pt x="5536" y="761"/>
                  <a:pt x="5529" y="763"/>
                  <a:pt x="5520" y="767"/>
                </a:cubicBezTo>
                <a:lnTo>
                  <a:pt x="5520" y="767"/>
                </a:lnTo>
                <a:lnTo>
                  <a:pt x="5520" y="767"/>
                </a:lnTo>
                <a:cubicBezTo>
                  <a:pt x="5497" y="777"/>
                  <a:pt x="5483" y="800"/>
                  <a:pt x="5483" y="825"/>
                </a:cubicBezTo>
                <a:cubicBezTo>
                  <a:pt x="5483" y="832"/>
                  <a:pt x="5485" y="841"/>
                  <a:pt x="5488" y="848"/>
                </a:cubicBezTo>
                <a:lnTo>
                  <a:pt x="5488" y="848"/>
                </a:lnTo>
                <a:lnTo>
                  <a:pt x="5790" y="1654"/>
                </a:lnTo>
                <a:lnTo>
                  <a:pt x="5790" y="1654"/>
                </a:lnTo>
                <a:cubicBezTo>
                  <a:pt x="5791" y="1659"/>
                  <a:pt x="5795" y="1666"/>
                  <a:pt x="5800" y="1671"/>
                </a:cubicBezTo>
                <a:cubicBezTo>
                  <a:pt x="5804" y="1675"/>
                  <a:pt x="5809" y="1679"/>
                  <a:pt x="5814" y="1682"/>
                </a:cubicBezTo>
                <a:cubicBezTo>
                  <a:pt x="5816" y="1684"/>
                  <a:pt x="5816" y="1684"/>
                  <a:pt x="5820" y="1686"/>
                </a:cubicBezTo>
                <a:cubicBezTo>
                  <a:pt x="5821" y="1687"/>
                  <a:pt x="5825" y="1687"/>
                  <a:pt x="5829" y="1689"/>
                </a:cubicBezTo>
                <a:cubicBezTo>
                  <a:pt x="5834" y="1691"/>
                  <a:pt x="5841" y="1693"/>
                  <a:pt x="5850" y="1693"/>
                </a:cubicBezTo>
                <a:cubicBezTo>
                  <a:pt x="5862" y="1693"/>
                  <a:pt x="5873" y="1689"/>
                  <a:pt x="5883" y="1682"/>
                </a:cubicBezTo>
                <a:cubicBezTo>
                  <a:pt x="5892" y="1675"/>
                  <a:pt x="5901" y="1666"/>
                  <a:pt x="5906" y="1654"/>
                </a:cubicBezTo>
                <a:lnTo>
                  <a:pt x="5906" y="1654"/>
                </a:lnTo>
                <a:lnTo>
                  <a:pt x="6096" y="1200"/>
                </a:lnTo>
                <a:lnTo>
                  <a:pt x="6287" y="1652"/>
                </a:lnTo>
                <a:lnTo>
                  <a:pt x="6287" y="1652"/>
                </a:lnTo>
                <a:cubicBezTo>
                  <a:pt x="6290" y="1664"/>
                  <a:pt x="6299" y="1673"/>
                  <a:pt x="6308" y="1680"/>
                </a:cubicBezTo>
                <a:cubicBezTo>
                  <a:pt x="6317" y="1687"/>
                  <a:pt x="6327" y="1693"/>
                  <a:pt x="6340" y="1693"/>
                </a:cubicBezTo>
                <a:lnTo>
                  <a:pt x="6348" y="1693"/>
                </a:lnTo>
                <a:cubicBezTo>
                  <a:pt x="6355" y="1693"/>
                  <a:pt x="6364" y="1691"/>
                  <a:pt x="6370" y="1689"/>
                </a:cubicBezTo>
                <a:cubicBezTo>
                  <a:pt x="6377" y="1687"/>
                  <a:pt x="6382" y="1684"/>
                  <a:pt x="6385" y="1680"/>
                </a:cubicBezTo>
                <a:cubicBezTo>
                  <a:pt x="6396" y="1673"/>
                  <a:pt x="6403" y="1661"/>
                  <a:pt x="6408" y="1650"/>
                </a:cubicBezTo>
                <a:lnTo>
                  <a:pt x="6408" y="1650"/>
                </a:lnTo>
                <a:lnTo>
                  <a:pt x="6708" y="848"/>
                </a:lnTo>
                <a:cubicBezTo>
                  <a:pt x="6711" y="841"/>
                  <a:pt x="6713" y="832"/>
                  <a:pt x="6713" y="825"/>
                </a:cubicBezTo>
                <a:cubicBezTo>
                  <a:pt x="6708" y="802"/>
                  <a:pt x="6694" y="779"/>
                  <a:pt x="6671" y="768"/>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1400">
              <a:solidFill>
                <a:schemeClr val="lt1"/>
              </a:solidFill>
              <a:latin typeface="Arial"/>
              <a:ea typeface="Arial"/>
              <a:cs typeface="Arial"/>
              <a:sym typeface="Arial"/>
            </a:endParaRPr>
          </a:p>
        </p:txBody>
      </p:sp>
      <p:sp>
        <p:nvSpPr>
          <p:cNvPr id="379" name="Google Shape;379;p62"/>
          <p:cNvSpPr/>
          <p:nvPr/>
        </p:nvSpPr>
        <p:spPr>
          <a:xfrm>
            <a:off x="753775" y="6531885"/>
            <a:ext cx="1964400" cy="123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a:solidFill>
                  <a:srgbClr val="929292"/>
                </a:solidFill>
                <a:latin typeface="Arial"/>
                <a:ea typeface="Arial"/>
                <a:cs typeface="Arial"/>
                <a:sym typeface="Arial"/>
              </a:rPr>
              <a:t>© 2020 Snowflake Inc. All Rights Reserved</a:t>
            </a:r>
            <a:endParaRPr sz="800">
              <a:solidFill>
                <a:srgbClr val="929292"/>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380"/>
        <p:cNvGrpSpPr/>
        <p:nvPr/>
      </p:nvGrpSpPr>
      <p:grpSpPr>
        <a:xfrm>
          <a:off x="0" y="0"/>
          <a:ext cx="0" cy="0"/>
          <a:chOff x="0" y="0"/>
          <a:chExt cx="0" cy="0"/>
        </a:xfrm>
      </p:grpSpPr>
      <p:pic>
        <p:nvPicPr>
          <p:cNvPr id="381" name="Google Shape;381;p6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82" name="Google Shape;382;p63"/>
          <p:cNvSpPr/>
          <p:nvPr/>
        </p:nvSpPr>
        <p:spPr>
          <a:xfrm>
            <a:off x="5486679" y="4048999"/>
            <a:ext cx="186099" cy="151346"/>
          </a:xfrm>
          <a:custGeom>
            <a:avLst/>
            <a:gdLst/>
            <a:ahLst/>
            <a:cxnLst/>
            <a:rect l="l" t="t" r="r" b="b"/>
            <a:pathLst>
              <a:path w="940" h="764" extrusionOk="0">
                <a:moveTo>
                  <a:pt x="296" y="764"/>
                </a:moveTo>
                <a:cubicBezTo>
                  <a:pt x="650" y="764"/>
                  <a:pt x="844" y="470"/>
                  <a:pt x="844" y="215"/>
                </a:cubicBezTo>
                <a:cubicBezTo>
                  <a:pt x="844" y="207"/>
                  <a:pt x="844" y="199"/>
                  <a:pt x="844" y="190"/>
                </a:cubicBezTo>
                <a:cubicBezTo>
                  <a:pt x="881" y="163"/>
                  <a:pt x="914" y="129"/>
                  <a:pt x="940" y="91"/>
                </a:cubicBezTo>
                <a:cubicBezTo>
                  <a:pt x="905" y="106"/>
                  <a:pt x="868" y="116"/>
                  <a:pt x="829" y="121"/>
                </a:cubicBezTo>
                <a:cubicBezTo>
                  <a:pt x="869" y="97"/>
                  <a:pt x="900" y="59"/>
                  <a:pt x="914" y="14"/>
                </a:cubicBezTo>
                <a:cubicBezTo>
                  <a:pt x="877" y="36"/>
                  <a:pt x="835" y="52"/>
                  <a:pt x="791" y="61"/>
                </a:cubicBezTo>
                <a:cubicBezTo>
                  <a:pt x="756" y="24"/>
                  <a:pt x="706" y="0"/>
                  <a:pt x="651" y="0"/>
                </a:cubicBezTo>
                <a:cubicBezTo>
                  <a:pt x="544" y="0"/>
                  <a:pt x="458" y="86"/>
                  <a:pt x="458" y="193"/>
                </a:cubicBezTo>
                <a:cubicBezTo>
                  <a:pt x="458" y="208"/>
                  <a:pt x="460" y="223"/>
                  <a:pt x="463" y="237"/>
                </a:cubicBezTo>
                <a:cubicBezTo>
                  <a:pt x="303" y="229"/>
                  <a:pt x="160" y="152"/>
                  <a:pt x="65" y="35"/>
                </a:cubicBezTo>
                <a:cubicBezTo>
                  <a:pt x="49" y="64"/>
                  <a:pt x="39" y="97"/>
                  <a:pt x="39" y="132"/>
                </a:cubicBezTo>
                <a:cubicBezTo>
                  <a:pt x="39" y="199"/>
                  <a:pt x="73" y="258"/>
                  <a:pt x="125" y="293"/>
                </a:cubicBezTo>
                <a:cubicBezTo>
                  <a:pt x="93" y="292"/>
                  <a:pt x="64" y="283"/>
                  <a:pt x="38" y="269"/>
                </a:cubicBezTo>
                <a:cubicBezTo>
                  <a:pt x="38" y="270"/>
                  <a:pt x="38" y="270"/>
                  <a:pt x="38" y="271"/>
                </a:cubicBezTo>
                <a:cubicBezTo>
                  <a:pt x="38" y="365"/>
                  <a:pt x="104" y="443"/>
                  <a:pt x="192" y="460"/>
                </a:cubicBezTo>
                <a:cubicBezTo>
                  <a:pt x="176" y="465"/>
                  <a:pt x="159" y="467"/>
                  <a:pt x="142" y="467"/>
                </a:cubicBezTo>
                <a:cubicBezTo>
                  <a:pt x="129" y="467"/>
                  <a:pt x="117" y="466"/>
                  <a:pt x="105" y="464"/>
                </a:cubicBezTo>
                <a:cubicBezTo>
                  <a:pt x="130" y="540"/>
                  <a:pt x="201" y="596"/>
                  <a:pt x="285" y="597"/>
                </a:cubicBezTo>
                <a:cubicBezTo>
                  <a:pt x="219" y="649"/>
                  <a:pt x="136" y="680"/>
                  <a:pt x="46" y="680"/>
                </a:cubicBezTo>
                <a:cubicBezTo>
                  <a:pt x="30" y="680"/>
                  <a:pt x="15" y="679"/>
                  <a:pt x="0" y="677"/>
                </a:cubicBezTo>
                <a:cubicBezTo>
                  <a:pt x="85" y="732"/>
                  <a:pt x="187" y="764"/>
                  <a:pt x="296" y="764"/>
                </a:cubicBezTo>
              </a:path>
            </a:pathLst>
          </a:custGeom>
          <a:solidFill>
            <a:srgbClr val="0D5D7B">
              <a:alpha val="278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83" name="Google Shape;383;p63"/>
          <p:cNvSpPr/>
          <p:nvPr/>
        </p:nvSpPr>
        <p:spPr>
          <a:xfrm>
            <a:off x="5820493" y="4043888"/>
            <a:ext cx="38851" cy="161566"/>
          </a:xfrm>
          <a:custGeom>
            <a:avLst/>
            <a:gdLst/>
            <a:ahLst/>
            <a:cxnLst/>
            <a:rect l="l" t="t" r="r" b="b"/>
            <a:pathLst>
              <a:path w="235" h="978" extrusionOk="0">
                <a:moveTo>
                  <a:pt x="16" y="325"/>
                </a:moveTo>
                <a:cubicBezTo>
                  <a:pt x="219" y="325"/>
                  <a:pt x="219" y="325"/>
                  <a:pt x="219" y="325"/>
                </a:cubicBezTo>
                <a:cubicBezTo>
                  <a:pt x="219" y="978"/>
                  <a:pt x="219" y="978"/>
                  <a:pt x="219" y="978"/>
                </a:cubicBezTo>
                <a:cubicBezTo>
                  <a:pt x="16" y="978"/>
                  <a:pt x="16" y="978"/>
                  <a:pt x="16" y="978"/>
                </a:cubicBezTo>
                <a:lnTo>
                  <a:pt x="16" y="325"/>
                </a:lnTo>
                <a:close/>
                <a:moveTo>
                  <a:pt x="118" y="0"/>
                </a:moveTo>
                <a:cubicBezTo>
                  <a:pt x="183" y="0"/>
                  <a:pt x="235" y="53"/>
                  <a:pt x="235" y="118"/>
                </a:cubicBezTo>
                <a:cubicBezTo>
                  <a:pt x="235" y="183"/>
                  <a:pt x="183" y="236"/>
                  <a:pt x="118" y="236"/>
                </a:cubicBezTo>
                <a:cubicBezTo>
                  <a:pt x="52" y="236"/>
                  <a:pt x="0" y="183"/>
                  <a:pt x="0" y="118"/>
                </a:cubicBezTo>
                <a:cubicBezTo>
                  <a:pt x="0" y="53"/>
                  <a:pt x="52" y="0"/>
                  <a:pt x="118" y="0"/>
                </a:cubicBezTo>
              </a:path>
            </a:pathLst>
          </a:custGeom>
          <a:solidFill>
            <a:srgbClr val="0D5D7B">
              <a:alpha val="278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84" name="Google Shape;384;p63"/>
          <p:cNvSpPr/>
          <p:nvPr/>
        </p:nvSpPr>
        <p:spPr>
          <a:xfrm>
            <a:off x="5877743" y="4094972"/>
            <a:ext cx="104507" cy="110484"/>
          </a:xfrm>
          <a:custGeom>
            <a:avLst/>
            <a:gdLst/>
            <a:ahLst/>
            <a:cxnLst/>
            <a:rect l="l" t="t" r="r" b="b"/>
            <a:pathLst>
              <a:path w="633" h="669" extrusionOk="0">
                <a:moveTo>
                  <a:pt x="0" y="16"/>
                </a:moveTo>
                <a:cubicBezTo>
                  <a:pt x="194" y="16"/>
                  <a:pt x="194" y="16"/>
                  <a:pt x="194" y="16"/>
                </a:cubicBezTo>
                <a:cubicBezTo>
                  <a:pt x="194" y="105"/>
                  <a:pt x="194" y="105"/>
                  <a:pt x="194" y="105"/>
                </a:cubicBezTo>
                <a:cubicBezTo>
                  <a:pt x="197" y="105"/>
                  <a:pt x="197" y="105"/>
                  <a:pt x="197" y="105"/>
                </a:cubicBezTo>
                <a:cubicBezTo>
                  <a:pt x="224" y="54"/>
                  <a:pt x="291" y="0"/>
                  <a:pt x="389" y="0"/>
                </a:cubicBezTo>
                <a:cubicBezTo>
                  <a:pt x="595" y="0"/>
                  <a:pt x="633" y="135"/>
                  <a:pt x="633" y="311"/>
                </a:cubicBezTo>
                <a:cubicBezTo>
                  <a:pt x="633" y="669"/>
                  <a:pt x="633" y="669"/>
                  <a:pt x="633" y="669"/>
                </a:cubicBezTo>
                <a:cubicBezTo>
                  <a:pt x="430" y="669"/>
                  <a:pt x="430" y="669"/>
                  <a:pt x="430" y="669"/>
                </a:cubicBezTo>
                <a:cubicBezTo>
                  <a:pt x="430" y="352"/>
                  <a:pt x="430" y="352"/>
                  <a:pt x="430" y="352"/>
                </a:cubicBezTo>
                <a:cubicBezTo>
                  <a:pt x="430" y="276"/>
                  <a:pt x="429" y="178"/>
                  <a:pt x="324" y="178"/>
                </a:cubicBezTo>
                <a:cubicBezTo>
                  <a:pt x="219" y="178"/>
                  <a:pt x="203" y="261"/>
                  <a:pt x="203" y="346"/>
                </a:cubicBezTo>
                <a:cubicBezTo>
                  <a:pt x="203" y="669"/>
                  <a:pt x="203" y="669"/>
                  <a:pt x="203" y="669"/>
                </a:cubicBezTo>
                <a:cubicBezTo>
                  <a:pt x="0" y="669"/>
                  <a:pt x="0" y="669"/>
                  <a:pt x="0" y="669"/>
                </a:cubicBezTo>
                <a:lnTo>
                  <a:pt x="0" y="16"/>
                </a:lnTo>
                <a:close/>
              </a:path>
            </a:pathLst>
          </a:custGeom>
          <a:solidFill>
            <a:srgbClr val="0D5D7B">
              <a:alpha val="278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85" name="Google Shape;385;p63"/>
          <p:cNvSpPr/>
          <p:nvPr/>
        </p:nvSpPr>
        <p:spPr>
          <a:xfrm>
            <a:off x="6129964" y="4072449"/>
            <a:ext cx="171413" cy="120108"/>
          </a:xfrm>
          <a:custGeom>
            <a:avLst/>
            <a:gdLst/>
            <a:ahLst/>
            <a:cxnLst/>
            <a:rect l="l" t="t" r="r" b="b"/>
            <a:pathLst>
              <a:path w="486" h="340" extrusionOk="0">
                <a:moveTo>
                  <a:pt x="476" y="53"/>
                </a:moveTo>
                <a:cubicBezTo>
                  <a:pt x="470" y="32"/>
                  <a:pt x="454" y="16"/>
                  <a:pt x="433" y="10"/>
                </a:cubicBezTo>
                <a:cubicBezTo>
                  <a:pt x="395" y="0"/>
                  <a:pt x="243" y="0"/>
                  <a:pt x="243" y="0"/>
                </a:cubicBezTo>
                <a:cubicBezTo>
                  <a:pt x="243" y="0"/>
                  <a:pt x="91" y="0"/>
                  <a:pt x="53" y="10"/>
                </a:cubicBezTo>
                <a:cubicBezTo>
                  <a:pt x="32" y="16"/>
                  <a:pt x="16" y="32"/>
                  <a:pt x="10" y="53"/>
                </a:cubicBezTo>
                <a:cubicBezTo>
                  <a:pt x="0" y="91"/>
                  <a:pt x="0" y="170"/>
                  <a:pt x="0" y="170"/>
                </a:cubicBezTo>
                <a:cubicBezTo>
                  <a:pt x="0" y="170"/>
                  <a:pt x="0" y="249"/>
                  <a:pt x="10" y="287"/>
                </a:cubicBezTo>
                <a:cubicBezTo>
                  <a:pt x="16" y="308"/>
                  <a:pt x="32" y="324"/>
                  <a:pt x="53" y="330"/>
                </a:cubicBezTo>
                <a:cubicBezTo>
                  <a:pt x="91" y="340"/>
                  <a:pt x="243" y="340"/>
                  <a:pt x="243" y="340"/>
                </a:cubicBezTo>
                <a:cubicBezTo>
                  <a:pt x="243" y="340"/>
                  <a:pt x="395" y="340"/>
                  <a:pt x="433" y="330"/>
                </a:cubicBezTo>
                <a:cubicBezTo>
                  <a:pt x="454" y="324"/>
                  <a:pt x="470" y="308"/>
                  <a:pt x="476" y="287"/>
                </a:cubicBezTo>
                <a:cubicBezTo>
                  <a:pt x="486" y="249"/>
                  <a:pt x="486" y="170"/>
                  <a:pt x="486" y="170"/>
                </a:cubicBezTo>
                <a:cubicBezTo>
                  <a:pt x="486" y="170"/>
                  <a:pt x="486" y="91"/>
                  <a:pt x="476" y="53"/>
                </a:cubicBezTo>
                <a:close/>
                <a:moveTo>
                  <a:pt x="194" y="243"/>
                </a:moveTo>
                <a:cubicBezTo>
                  <a:pt x="194" y="97"/>
                  <a:pt x="194" y="97"/>
                  <a:pt x="194" y="97"/>
                </a:cubicBezTo>
                <a:cubicBezTo>
                  <a:pt x="321" y="170"/>
                  <a:pt x="321" y="170"/>
                  <a:pt x="321" y="170"/>
                </a:cubicBezTo>
                <a:lnTo>
                  <a:pt x="194" y="243"/>
                </a:lnTo>
                <a:close/>
              </a:path>
            </a:pathLst>
          </a:custGeom>
          <a:solidFill>
            <a:srgbClr val="0D5D7B">
              <a:alpha val="278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86" name="Google Shape;386;p63"/>
          <p:cNvSpPr/>
          <p:nvPr/>
        </p:nvSpPr>
        <p:spPr>
          <a:xfrm>
            <a:off x="6449095" y="4052867"/>
            <a:ext cx="143514" cy="143606"/>
          </a:xfrm>
          <a:custGeom>
            <a:avLst/>
            <a:gdLst/>
            <a:ahLst/>
            <a:cxnLst/>
            <a:rect l="l" t="t" r="r" b="b"/>
            <a:pathLst>
              <a:path w="4096" h="4096" extrusionOk="0">
                <a:moveTo>
                  <a:pt x="3870" y="0"/>
                </a:moveTo>
                <a:cubicBezTo>
                  <a:pt x="226" y="0"/>
                  <a:pt x="226" y="0"/>
                  <a:pt x="226" y="0"/>
                </a:cubicBezTo>
                <a:cubicBezTo>
                  <a:pt x="101" y="0"/>
                  <a:pt x="0" y="101"/>
                  <a:pt x="0" y="226"/>
                </a:cubicBezTo>
                <a:cubicBezTo>
                  <a:pt x="0" y="3870"/>
                  <a:pt x="0" y="3870"/>
                  <a:pt x="0" y="3870"/>
                </a:cubicBezTo>
                <a:cubicBezTo>
                  <a:pt x="0" y="3995"/>
                  <a:pt x="101" y="4096"/>
                  <a:pt x="226" y="4096"/>
                </a:cubicBezTo>
                <a:cubicBezTo>
                  <a:pt x="2188" y="4096"/>
                  <a:pt x="2188" y="4096"/>
                  <a:pt x="2188" y="4096"/>
                </a:cubicBezTo>
                <a:cubicBezTo>
                  <a:pt x="2188" y="2512"/>
                  <a:pt x="2188" y="2512"/>
                  <a:pt x="2188" y="2512"/>
                </a:cubicBezTo>
                <a:cubicBezTo>
                  <a:pt x="1656" y="2512"/>
                  <a:pt x="1656" y="2512"/>
                  <a:pt x="1656" y="2512"/>
                </a:cubicBezTo>
                <a:cubicBezTo>
                  <a:pt x="1656" y="1892"/>
                  <a:pt x="1656" y="1892"/>
                  <a:pt x="1656" y="1892"/>
                </a:cubicBezTo>
                <a:cubicBezTo>
                  <a:pt x="2188" y="1892"/>
                  <a:pt x="2188" y="1892"/>
                  <a:pt x="2188" y="1892"/>
                </a:cubicBezTo>
                <a:cubicBezTo>
                  <a:pt x="2188" y="1436"/>
                  <a:pt x="2188" y="1436"/>
                  <a:pt x="2188" y="1436"/>
                </a:cubicBezTo>
                <a:cubicBezTo>
                  <a:pt x="2188" y="907"/>
                  <a:pt x="2511" y="619"/>
                  <a:pt x="2983" y="619"/>
                </a:cubicBezTo>
                <a:cubicBezTo>
                  <a:pt x="3209" y="619"/>
                  <a:pt x="3403" y="636"/>
                  <a:pt x="3460" y="643"/>
                </a:cubicBezTo>
                <a:cubicBezTo>
                  <a:pt x="3460" y="1196"/>
                  <a:pt x="3460" y="1196"/>
                  <a:pt x="3460" y="1196"/>
                </a:cubicBezTo>
                <a:cubicBezTo>
                  <a:pt x="3134" y="1196"/>
                  <a:pt x="3134" y="1196"/>
                  <a:pt x="3134" y="1196"/>
                </a:cubicBezTo>
                <a:cubicBezTo>
                  <a:pt x="2877" y="1196"/>
                  <a:pt x="2828" y="1318"/>
                  <a:pt x="2828" y="1497"/>
                </a:cubicBezTo>
                <a:cubicBezTo>
                  <a:pt x="2828" y="1892"/>
                  <a:pt x="2828" y="1892"/>
                  <a:pt x="2828" y="1892"/>
                </a:cubicBezTo>
                <a:cubicBezTo>
                  <a:pt x="3442" y="1892"/>
                  <a:pt x="3442" y="1892"/>
                  <a:pt x="3442" y="1892"/>
                </a:cubicBezTo>
                <a:cubicBezTo>
                  <a:pt x="3362" y="2512"/>
                  <a:pt x="3362" y="2512"/>
                  <a:pt x="3362" y="2512"/>
                </a:cubicBezTo>
                <a:cubicBezTo>
                  <a:pt x="2828" y="2512"/>
                  <a:pt x="2828" y="2512"/>
                  <a:pt x="2828" y="2512"/>
                </a:cubicBezTo>
                <a:cubicBezTo>
                  <a:pt x="2828" y="4096"/>
                  <a:pt x="2828" y="4096"/>
                  <a:pt x="2828" y="4096"/>
                </a:cubicBezTo>
                <a:cubicBezTo>
                  <a:pt x="3870" y="4096"/>
                  <a:pt x="3870" y="4096"/>
                  <a:pt x="3870" y="4096"/>
                </a:cubicBezTo>
                <a:cubicBezTo>
                  <a:pt x="3995" y="4096"/>
                  <a:pt x="4096" y="3995"/>
                  <a:pt x="4096" y="3870"/>
                </a:cubicBezTo>
                <a:cubicBezTo>
                  <a:pt x="4096" y="226"/>
                  <a:pt x="4096" y="226"/>
                  <a:pt x="4096" y="226"/>
                </a:cubicBezTo>
                <a:cubicBezTo>
                  <a:pt x="4096" y="101"/>
                  <a:pt x="3995" y="0"/>
                  <a:pt x="3870" y="0"/>
                </a:cubicBezTo>
                <a:close/>
              </a:path>
            </a:pathLst>
          </a:custGeom>
          <a:solidFill>
            <a:srgbClr val="0D5D7B">
              <a:alpha val="278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87" name="Google Shape;387;p63"/>
          <p:cNvSpPr/>
          <p:nvPr/>
        </p:nvSpPr>
        <p:spPr>
          <a:xfrm>
            <a:off x="-432" y="3110089"/>
            <a:ext cx="2676394" cy="3749606"/>
          </a:xfrm>
          <a:custGeom>
            <a:avLst/>
            <a:gdLst/>
            <a:ahLst/>
            <a:cxnLst/>
            <a:rect l="l" t="t" r="r" b="b"/>
            <a:pathLst>
              <a:path w="2817257" h="3946954" extrusionOk="0">
                <a:moveTo>
                  <a:pt x="0" y="0"/>
                </a:moveTo>
                <a:lnTo>
                  <a:pt x="124981" y="72324"/>
                </a:lnTo>
                <a:cubicBezTo>
                  <a:pt x="643737" y="372513"/>
                  <a:pt x="1335412" y="772766"/>
                  <a:pt x="2257644" y="1306437"/>
                </a:cubicBezTo>
                <a:cubicBezTo>
                  <a:pt x="2524543" y="1459142"/>
                  <a:pt x="2702476" y="1704105"/>
                  <a:pt x="2778733" y="1977701"/>
                </a:cubicBezTo>
                <a:cubicBezTo>
                  <a:pt x="2800975" y="2063597"/>
                  <a:pt x="2813685" y="2152675"/>
                  <a:pt x="2816862" y="2241753"/>
                </a:cubicBezTo>
                <a:cubicBezTo>
                  <a:pt x="2820039" y="2362644"/>
                  <a:pt x="2804152" y="2486716"/>
                  <a:pt x="2766024" y="2604426"/>
                </a:cubicBezTo>
                <a:cubicBezTo>
                  <a:pt x="2686589" y="2865297"/>
                  <a:pt x="2511834" y="3097535"/>
                  <a:pt x="2257644" y="3243877"/>
                </a:cubicBezTo>
                <a:cubicBezTo>
                  <a:pt x="2257644" y="3243877"/>
                  <a:pt x="2257644" y="3243877"/>
                  <a:pt x="1047065" y="3946954"/>
                </a:cubicBezTo>
                <a:cubicBezTo>
                  <a:pt x="1047065" y="3946954"/>
                  <a:pt x="1047065" y="3946954"/>
                  <a:pt x="1511" y="3946954"/>
                </a:cubicBezTo>
                <a:lnTo>
                  <a:pt x="0" y="3946954"/>
                </a:lnTo>
                <a:close/>
              </a:path>
            </a:pathLst>
          </a:custGeom>
          <a:solidFill>
            <a:srgbClr val="00A7CD">
              <a:alpha val="149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88" name="Google Shape;388;p63"/>
          <p:cNvSpPr/>
          <p:nvPr/>
        </p:nvSpPr>
        <p:spPr>
          <a:xfrm rot="-5400000">
            <a:off x="7950453" y="2610926"/>
            <a:ext cx="3118104" cy="5376044"/>
          </a:xfrm>
          <a:custGeom>
            <a:avLst/>
            <a:gdLst/>
            <a:ahLst/>
            <a:cxnLst/>
            <a:rect l="l" t="t" r="r" b="b"/>
            <a:pathLst>
              <a:path w="3352800" h="5780692" extrusionOk="0">
                <a:moveTo>
                  <a:pt x="3352800" y="5780692"/>
                </a:moveTo>
                <a:lnTo>
                  <a:pt x="0" y="5780692"/>
                </a:lnTo>
                <a:lnTo>
                  <a:pt x="0" y="0"/>
                </a:lnTo>
                <a:close/>
              </a:path>
            </a:pathLst>
          </a:custGeom>
          <a:solidFill>
            <a:srgbClr val="66757A">
              <a:alpha val="471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89" name="Google Shape;389;p63"/>
          <p:cNvSpPr/>
          <p:nvPr/>
        </p:nvSpPr>
        <p:spPr>
          <a:xfrm>
            <a:off x="8668100" y="492980"/>
            <a:ext cx="3523900" cy="5209475"/>
          </a:xfrm>
          <a:custGeom>
            <a:avLst/>
            <a:gdLst/>
            <a:ahLst/>
            <a:cxnLst/>
            <a:rect l="l" t="t" r="r" b="b"/>
            <a:pathLst>
              <a:path w="10000" h="10000" extrusionOk="0">
                <a:moveTo>
                  <a:pt x="103" y="4497"/>
                </a:moveTo>
                <a:cubicBezTo>
                  <a:pt x="38" y="4645"/>
                  <a:pt x="9" y="4793"/>
                  <a:pt x="1" y="4941"/>
                </a:cubicBezTo>
                <a:cubicBezTo>
                  <a:pt x="-6" y="5148"/>
                  <a:pt x="30" y="5355"/>
                  <a:pt x="125" y="5553"/>
                </a:cubicBezTo>
                <a:cubicBezTo>
                  <a:pt x="234" y="5800"/>
                  <a:pt x="416" y="6027"/>
                  <a:pt x="664" y="6219"/>
                </a:cubicBezTo>
                <a:cubicBezTo>
                  <a:pt x="869" y="6382"/>
                  <a:pt x="1109" y="6520"/>
                  <a:pt x="1401" y="6634"/>
                </a:cubicBezTo>
                <a:lnTo>
                  <a:pt x="7938" y="9191"/>
                </a:lnTo>
                <a:lnTo>
                  <a:pt x="10000" y="10000"/>
                </a:lnTo>
                <a:lnTo>
                  <a:pt x="10000" y="0"/>
                </a:lnTo>
                <a:lnTo>
                  <a:pt x="1401" y="3361"/>
                </a:lnTo>
                <a:cubicBezTo>
                  <a:pt x="730" y="3623"/>
                  <a:pt x="285" y="4033"/>
                  <a:pt x="103" y="4497"/>
                </a:cubicBezTo>
                <a:close/>
              </a:path>
            </a:pathLst>
          </a:custGeom>
          <a:solidFill>
            <a:srgbClr val="2BB5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90" name="Google Shape;390;p63"/>
          <p:cNvSpPr/>
          <p:nvPr/>
        </p:nvSpPr>
        <p:spPr>
          <a:xfrm>
            <a:off x="3716612" y="2415821"/>
            <a:ext cx="4238092" cy="969266"/>
          </a:xfrm>
          <a:custGeom>
            <a:avLst/>
            <a:gdLst/>
            <a:ahLst/>
            <a:cxnLst/>
            <a:rect l="l" t="t" r="r" b="b"/>
            <a:pathLst>
              <a:path w="10771" h="2451" extrusionOk="0">
                <a:moveTo>
                  <a:pt x="10625" y="726"/>
                </a:moveTo>
                <a:lnTo>
                  <a:pt x="10597" y="726"/>
                </a:lnTo>
                <a:lnTo>
                  <a:pt x="10597" y="761"/>
                </a:lnTo>
                <a:lnTo>
                  <a:pt x="10625" y="761"/>
                </a:lnTo>
                <a:cubicBezTo>
                  <a:pt x="10638" y="761"/>
                  <a:pt x="10646" y="756"/>
                  <a:pt x="10646" y="744"/>
                </a:cubicBezTo>
                <a:cubicBezTo>
                  <a:pt x="10646" y="731"/>
                  <a:pt x="10639" y="726"/>
                  <a:pt x="10625" y="726"/>
                </a:cubicBezTo>
                <a:close/>
                <a:moveTo>
                  <a:pt x="10562" y="693"/>
                </a:moveTo>
                <a:lnTo>
                  <a:pt x="10625" y="693"/>
                </a:lnTo>
                <a:cubicBezTo>
                  <a:pt x="10660" y="693"/>
                  <a:pt x="10683" y="712"/>
                  <a:pt x="10683" y="742"/>
                </a:cubicBezTo>
                <a:cubicBezTo>
                  <a:pt x="10683" y="760"/>
                  <a:pt x="10675" y="774"/>
                  <a:pt x="10660" y="783"/>
                </a:cubicBezTo>
                <a:lnTo>
                  <a:pt x="10685" y="820"/>
                </a:lnTo>
                <a:lnTo>
                  <a:pt x="10685" y="827"/>
                </a:lnTo>
                <a:lnTo>
                  <a:pt x="10648" y="827"/>
                </a:lnTo>
                <a:lnTo>
                  <a:pt x="10623" y="791"/>
                </a:lnTo>
                <a:lnTo>
                  <a:pt x="10595" y="791"/>
                </a:lnTo>
                <a:lnTo>
                  <a:pt x="10595" y="827"/>
                </a:lnTo>
                <a:lnTo>
                  <a:pt x="10560" y="827"/>
                </a:lnTo>
                <a:lnTo>
                  <a:pt x="10560" y="693"/>
                </a:lnTo>
                <a:lnTo>
                  <a:pt x="10562" y="693"/>
                </a:lnTo>
                <a:close/>
                <a:moveTo>
                  <a:pt x="10742" y="761"/>
                </a:moveTo>
                <a:cubicBezTo>
                  <a:pt x="10742" y="691"/>
                  <a:pt x="10694" y="636"/>
                  <a:pt x="10622" y="636"/>
                </a:cubicBezTo>
                <a:cubicBezTo>
                  <a:pt x="10551" y="636"/>
                  <a:pt x="10504" y="687"/>
                  <a:pt x="10504" y="761"/>
                </a:cubicBezTo>
                <a:cubicBezTo>
                  <a:pt x="10504" y="832"/>
                  <a:pt x="10551" y="887"/>
                  <a:pt x="10622" y="887"/>
                </a:cubicBezTo>
                <a:cubicBezTo>
                  <a:pt x="10694" y="888"/>
                  <a:pt x="10742" y="834"/>
                  <a:pt x="10742" y="761"/>
                </a:cubicBezTo>
                <a:close/>
                <a:moveTo>
                  <a:pt x="10770" y="761"/>
                </a:moveTo>
                <a:cubicBezTo>
                  <a:pt x="10770" y="846"/>
                  <a:pt x="10713" y="915"/>
                  <a:pt x="10620" y="915"/>
                </a:cubicBezTo>
                <a:cubicBezTo>
                  <a:pt x="10527" y="915"/>
                  <a:pt x="10472" y="844"/>
                  <a:pt x="10472" y="761"/>
                </a:cubicBezTo>
                <a:cubicBezTo>
                  <a:pt x="10472" y="677"/>
                  <a:pt x="10527" y="608"/>
                  <a:pt x="10620" y="608"/>
                </a:cubicBezTo>
                <a:cubicBezTo>
                  <a:pt x="10715" y="608"/>
                  <a:pt x="10770" y="679"/>
                  <a:pt x="10770" y="761"/>
                </a:cubicBezTo>
                <a:close/>
                <a:moveTo>
                  <a:pt x="2384" y="1061"/>
                </a:moveTo>
                <a:lnTo>
                  <a:pt x="2095" y="1228"/>
                </a:lnTo>
                <a:lnTo>
                  <a:pt x="2384" y="1395"/>
                </a:lnTo>
                <a:cubicBezTo>
                  <a:pt x="2457" y="1437"/>
                  <a:pt x="2483" y="1530"/>
                  <a:pt x="2441" y="1603"/>
                </a:cubicBezTo>
                <a:cubicBezTo>
                  <a:pt x="2398" y="1675"/>
                  <a:pt x="2305" y="1700"/>
                  <a:pt x="2233" y="1659"/>
                </a:cubicBezTo>
                <a:lnTo>
                  <a:pt x="1717" y="1361"/>
                </a:lnTo>
                <a:cubicBezTo>
                  <a:pt x="1681" y="1342"/>
                  <a:pt x="1658" y="1310"/>
                  <a:pt x="1648" y="1275"/>
                </a:cubicBezTo>
                <a:cubicBezTo>
                  <a:pt x="1642" y="1259"/>
                  <a:pt x="1641" y="1242"/>
                  <a:pt x="1641" y="1227"/>
                </a:cubicBezTo>
                <a:cubicBezTo>
                  <a:pt x="1641" y="1214"/>
                  <a:pt x="1642" y="1202"/>
                  <a:pt x="1646" y="1191"/>
                </a:cubicBezTo>
                <a:cubicBezTo>
                  <a:pt x="1657" y="1154"/>
                  <a:pt x="1681" y="1121"/>
                  <a:pt x="1717" y="1100"/>
                </a:cubicBezTo>
                <a:lnTo>
                  <a:pt x="2233" y="802"/>
                </a:lnTo>
                <a:cubicBezTo>
                  <a:pt x="2305" y="760"/>
                  <a:pt x="2398" y="784"/>
                  <a:pt x="2441" y="858"/>
                </a:cubicBezTo>
                <a:cubicBezTo>
                  <a:pt x="2483" y="925"/>
                  <a:pt x="2457" y="1019"/>
                  <a:pt x="2384" y="1061"/>
                </a:cubicBezTo>
                <a:close/>
                <a:moveTo>
                  <a:pt x="2111" y="1869"/>
                </a:moveTo>
                <a:lnTo>
                  <a:pt x="1595" y="1571"/>
                </a:lnTo>
                <a:cubicBezTo>
                  <a:pt x="1567" y="1555"/>
                  <a:pt x="1537" y="1548"/>
                  <a:pt x="1507" y="1552"/>
                </a:cubicBezTo>
                <a:cubicBezTo>
                  <a:pt x="1428" y="1557"/>
                  <a:pt x="1366" y="1624"/>
                  <a:pt x="1366" y="1703"/>
                </a:cubicBezTo>
                <a:lnTo>
                  <a:pt x="1366" y="2299"/>
                </a:lnTo>
                <a:cubicBezTo>
                  <a:pt x="1366" y="2383"/>
                  <a:pt x="1435" y="2450"/>
                  <a:pt x="1517" y="2450"/>
                </a:cubicBezTo>
                <a:cubicBezTo>
                  <a:pt x="1602" y="2450"/>
                  <a:pt x="1669" y="2382"/>
                  <a:pt x="1669" y="2299"/>
                </a:cubicBezTo>
                <a:lnTo>
                  <a:pt x="1669" y="1964"/>
                </a:lnTo>
                <a:lnTo>
                  <a:pt x="1958" y="2131"/>
                </a:lnTo>
                <a:cubicBezTo>
                  <a:pt x="2030" y="2174"/>
                  <a:pt x="2124" y="2149"/>
                  <a:pt x="2166" y="2077"/>
                </a:cubicBezTo>
                <a:cubicBezTo>
                  <a:pt x="2208" y="2005"/>
                  <a:pt x="2183" y="1911"/>
                  <a:pt x="2111" y="1869"/>
                </a:cubicBezTo>
                <a:close/>
                <a:moveTo>
                  <a:pt x="1514" y="1284"/>
                </a:moveTo>
                <a:lnTo>
                  <a:pt x="1299" y="1499"/>
                </a:lnTo>
                <a:cubicBezTo>
                  <a:pt x="1294" y="1506"/>
                  <a:pt x="1281" y="1511"/>
                  <a:pt x="1272" y="1511"/>
                </a:cubicBezTo>
                <a:lnTo>
                  <a:pt x="1257" y="1511"/>
                </a:lnTo>
                <a:lnTo>
                  <a:pt x="1225" y="1511"/>
                </a:lnTo>
                <a:lnTo>
                  <a:pt x="1209" y="1511"/>
                </a:lnTo>
                <a:cubicBezTo>
                  <a:pt x="1200" y="1511"/>
                  <a:pt x="1188" y="1506"/>
                  <a:pt x="1183" y="1499"/>
                </a:cubicBezTo>
                <a:lnTo>
                  <a:pt x="968" y="1284"/>
                </a:lnTo>
                <a:cubicBezTo>
                  <a:pt x="962" y="1279"/>
                  <a:pt x="957" y="1266"/>
                  <a:pt x="957" y="1257"/>
                </a:cubicBezTo>
                <a:lnTo>
                  <a:pt x="957" y="1243"/>
                </a:lnTo>
                <a:lnTo>
                  <a:pt x="957" y="1211"/>
                </a:lnTo>
                <a:lnTo>
                  <a:pt x="957" y="1195"/>
                </a:lnTo>
                <a:cubicBezTo>
                  <a:pt x="957" y="1186"/>
                  <a:pt x="962" y="1174"/>
                  <a:pt x="968" y="1168"/>
                </a:cubicBezTo>
                <a:lnTo>
                  <a:pt x="1183" y="954"/>
                </a:lnTo>
                <a:cubicBezTo>
                  <a:pt x="1190" y="946"/>
                  <a:pt x="1200" y="943"/>
                  <a:pt x="1209" y="943"/>
                </a:cubicBezTo>
                <a:lnTo>
                  <a:pt x="1225" y="943"/>
                </a:lnTo>
                <a:lnTo>
                  <a:pt x="1257" y="943"/>
                </a:lnTo>
                <a:lnTo>
                  <a:pt x="1272" y="943"/>
                </a:lnTo>
                <a:cubicBezTo>
                  <a:pt x="1281" y="943"/>
                  <a:pt x="1294" y="948"/>
                  <a:pt x="1299" y="954"/>
                </a:cubicBezTo>
                <a:lnTo>
                  <a:pt x="1514" y="1168"/>
                </a:lnTo>
                <a:cubicBezTo>
                  <a:pt x="1519" y="1174"/>
                  <a:pt x="1524" y="1186"/>
                  <a:pt x="1524" y="1195"/>
                </a:cubicBezTo>
                <a:lnTo>
                  <a:pt x="1524" y="1211"/>
                </a:lnTo>
                <a:lnTo>
                  <a:pt x="1524" y="1243"/>
                </a:lnTo>
                <a:lnTo>
                  <a:pt x="1524" y="1257"/>
                </a:lnTo>
                <a:cubicBezTo>
                  <a:pt x="1526" y="1266"/>
                  <a:pt x="1521" y="1279"/>
                  <a:pt x="1514" y="1284"/>
                </a:cubicBezTo>
                <a:close/>
                <a:moveTo>
                  <a:pt x="1343" y="1227"/>
                </a:moveTo>
                <a:cubicBezTo>
                  <a:pt x="1343" y="1218"/>
                  <a:pt x="1338" y="1205"/>
                  <a:pt x="1332" y="1200"/>
                </a:cubicBezTo>
                <a:lnTo>
                  <a:pt x="1271" y="1139"/>
                </a:lnTo>
                <a:cubicBezTo>
                  <a:pt x="1265" y="1133"/>
                  <a:pt x="1253" y="1128"/>
                  <a:pt x="1244" y="1128"/>
                </a:cubicBezTo>
                <a:lnTo>
                  <a:pt x="1242" y="1128"/>
                </a:lnTo>
                <a:cubicBezTo>
                  <a:pt x="1234" y="1128"/>
                  <a:pt x="1221" y="1133"/>
                  <a:pt x="1216" y="1139"/>
                </a:cubicBezTo>
                <a:lnTo>
                  <a:pt x="1154" y="1200"/>
                </a:lnTo>
                <a:cubicBezTo>
                  <a:pt x="1147" y="1207"/>
                  <a:pt x="1144" y="1220"/>
                  <a:pt x="1144" y="1227"/>
                </a:cubicBezTo>
                <a:lnTo>
                  <a:pt x="1144" y="1228"/>
                </a:lnTo>
                <a:cubicBezTo>
                  <a:pt x="1144" y="1237"/>
                  <a:pt x="1149" y="1249"/>
                  <a:pt x="1154" y="1254"/>
                </a:cubicBezTo>
                <a:lnTo>
                  <a:pt x="1216" y="1316"/>
                </a:lnTo>
                <a:cubicBezTo>
                  <a:pt x="1221" y="1321"/>
                  <a:pt x="1234" y="1326"/>
                  <a:pt x="1242" y="1326"/>
                </a:cubicBezTo>
                <a:lnTo>
                  <a:pt x="1244" y="1326"/>
                </a:lnTo>
                <a:cubicBezTo>
                  <a:pt x="1253" y="1326"/>
                  <a:pt x="1265" y="1321"/>
                  <a:pt x="1271" y="1316"/>
                </a:cubicBezTo>
                <a:lnTo>
                  <a:pt x="1332" y="1254"/>
                </a:lnTo>
                <a:cubicBezTo>
                  <a:pt x="1338" y="1247"/>
                  <a:pt x="1343" y="1237"/>
                  <a:pt x="1343" y="1228"/>
                </a:cubicBezTo>
                <a:lnTo>
                  <a:pt x="1343" y="1227"/>
                </a:lnTo>
                <a:close/>
                <a:moveTo>
                  <a:pt x="370" y="583"/>
                </a:moveTo>
                <a:lnTo>
                  <a:pt x="887" y="881"/>
                </a:lnTo>
                <a:cubicBezTo>
                  <a:pt x="915" y="897"/>
                  <a:pt x="945" y="904"/>
                  <a:pt x="975" y="901"/>
                </a:cubicBezTo>
                <a:cubicBezTo>
                  <a:pt x="1054" y="895"/>
                  <a:pt x="1116" y="828"/>
                  <a:pt x="1116" y="749"/>
                </a:cubicBezTo>
                <a:lnTo>
                  <a:pt x="1116" y="152"/>
                </a:lnTo>
                <a:cubicBezTo>
                  <a:pt x="1116" y="67"/>
                  <a:pt x="1047" y="0"/>
                  <a:pt x="964" y="0"/>
                </a:cubicBezTo>
                <a:cubicBezTo>
                  <a:pt x="879" y="0"/>
                  <a:pt x="812" y="69"/>
                  <a:pt x="812" y="152"/>
                </a:cubicBezTo>
                <a:lnTo>
                  <a:pt x="812" y="487"/>
                </a:lnTo>
                <a:lnTo>
                  <a:pt x="523" y="319"/>
                </a:lnTo>
                <a:cubicBezTo>
                  <a:pt x="451" y="277"/>
                  <a:pt x="358" y="302"/>
                  <a:pt x="316" y="376"/>
                </a:cubicBezTo>
                <a:cubicBezTo>
                  <a:pt x="273" y="450"/>
                  <a:pt x="298" y="543"/>
                  <a:pt x="370" y="583"/>
                </a:cubicBezTo>
                <a:close/>
                <a:moveTo>
                  <a:pt x="1505" y="902"/>
                </a:moveTo>
                <a:cubicBezTo>
                  <a:pt x="1535" y="904"/>
                  <a:pt x="1565" y="899"/>
                  <a:pt x="1593" y="883"/>
                </a:cubicBezTo>
                <a:lnTo>
                  <a:pt x="2109" y="585"/>
                </a:lnTo>
                <a:cubicBezTo>
                  <a:pt x="2182" y="543"/>
                  <a:pt x="2206" y="450"/>
                  <a:pt x="2166" y="377"/>
                </a:cubicBezTo>
                <a:cubicBezTo>
                  <a:pt x="2124" y="305"/>
                  <a:pt x="2030" y="280"/>
                  <a:pt x="1958" y="321"/>
                </a:cubicBezTo>
                <a:lnTo>
                  <a:pt x="1669" y="488"/>
                </a:lnTo>
                <a:lnTo>
                  <a:pt x="1669" y="153"/>
                </a:lnTo>
                <a:cubicBezTo>
                  <a:pt x="1669" y="69"/>
                  <a:pt x="1600" y="2"/>
                  <a:pt x="1517" y="2"/>
                </a:cubicBezTo>
                <a:cubicBezTo>
                  <a:pt x="1433" y="2"/>
                  <a:pt x="1366" y="71"/>
                  <a:pt x="1366" y="153"/>
                </a:cubicBezTo>
                <a:lnTo>
                  <a:pt x="1366" y="751"/>
                </a:lnTo>
                <a:cubicBezTo>
                  <a:pt x="1366" y="830"/>
                  <a:pt x="1428" y="897"/>
                  <a:pt x="1505" y="902"/>
                </a:cubicBezTo>
                <a:close/>
                <a:moveTo>
                  <a:pt x="976" y="1550"/>
                </a:moveTo>
                <a:cubicBezTo>
                  <a:pt x="946" y="1548"/>
                  <a:pt x="916" y="1553"/>
                  <a:pt x="888" y="1569"/>
                </a:cubicBezTo>
                <a:lnTo>
                  <a:pt x="372" y="1867"/>
                </a:lnTo>
                <a:cubicBezTo>
                  <a:pt x="300" y="1909"/>
                  <a:pt x="275" y="2003"/>
                  <a:pt x="316" y="2075"/>
                </a:cubicBezTo>
                <a:cubicBezTo>
                  <a:pt x="358" y="2147"/>
                  <a:pt x="451" y="2172"/>
                  <a:pt x="523" y="2130"/>
                </a:cubicBezTo>
                <a:lnTo>
                  <a:pt x="812" y="1962"/>
                </a:lnTo>
                <a:lnTo>
                  <a:pt x="812" y="2297"/>
                </a:lnTo>
                <a:cubicBezTo>
                  <a:pt x="812" y="2382"/>
                  <a:pt x="881" y="2449"/>
                  <a:pt x="964" y="2449"/>
                </a:cubicBezTo>
                <a:cubicBezTo>
                  <a:pt x="1049" y="2449"/>
                  <a:pt x="1116" y="2380"/>
                  <a:pt x="1116" y="2297"/>
                </a:cubicBezTo>
                <a:lnTo>
                  <a:pt x="1116" y="1700"/>
                </a:lnTo>
                <a:cubicBezTo>
                  <a:pt x="1117" y="1622"/>
                  <a:pt x="1056" y="1557"/>
                  <a:pt x="976" y="1550"/>
                </a:cubicBezTo>
                <a:close/>
                <a:moveTo>
                  <a:pt x="835" y="1271"/>
                </a:moveTo>
                <a:cubicBezTo>
                  <a:pt x="841" y="1256"/>
                  <a:pt x="842" y="1239"/>
                  <a:pt x="842" y="1223"/>
                </a:cubicBezTo>
                <a:cubicBezTo>
                  <a:pt x="842" y="1211"/>
                  <a:pt x="841" y="1198"/>
                  <a:pt x="837" y="1188"/>
                </a:cubicBezTo>
                <a:cubicBezTo>
                  <a:pt x="827" y="1151"/>
                  <a:pt x="802" y="1117"/>
                  <a:pt x="767" y="1096"/>
                </a:cubicBezTo>
                <a:lnTo>
                  <a:pt x="250" y="797"/>
                </a:lnTo>
                <a:cubicBezTo>
                  <a:pt x="178" y="754"/>
                  <a:pt x="85" y="779"/>
                  <a:pt x="42" y="853"/>
                </a:cubicBezTo>
                <a:cubicBezTo>
                  <a:pt x="0" y="925"/>
                  <a:pt x="25" y="1019"/>
                  <a:pt x="99" y="1061"/>
                </a:cubicBezTo>
                <a:lnTo>
                  <a:pt x="388" y="1228"/>
                </a:lnTo>
                <a:lnTo>
                  <a:pt x="99" y="1395"/>
                </a:lnTo>
                <a:cubicBezTo>
                  <a:pt x="27" y="1437"/>
                  <a:pt x="2" y="1530"/>
                  <a:pt x="42" y="1603"/>
                </a:cubicBezTo>
                <a:cubicBezTo>
                  <a:pt x="85" y="1675"/>
                  <a:pt x="178" y="1700"/>
                  <a:pt x="250" y="1659"/>
                </a:cubicBezTo>
                <a:lnTo>
                  <a:pt x="767" y="1361"/>
                </a:lnTo>
                <a:cubicBezTo>
                  <a:pt x="802" y="1338"/>
                  <a:pt x="825" y="1307"/>
                  <a:pt x="835" y="1271"/>
                </a:cubicBezTo>
                <a:close/>
                <a:moveTo>
                  <a:pt x="7251" y="379"/>
                </a:moveTo>
                <a:lnTo>
                  <a:pt x="7237" y="379"/>
                </a:lnTo>
                <a:cubicBezTo>
                  <a:pt x="7235" y="379"/>
                  <a:pt x="7233" y="379"/>
                  <a:pt x="7231" y="379"/>
                </a:cubicBezTo>
                <a:cubicBezTo>
                  <a:pt x="7229" y="379"/>
                  <a:pt x="7228" y="379"/>
                  <a:pt x="7226" y="379"/>
                </a:cubicBezTo>
                <a:cubicBezTo>
                  <a:pt x="7189" y="379"/>
                  <a:pt x="7154" y="383"/>
                  <a:pt x="7120" y="395"/>
                </a:cubicBezTo>
                <a:cubicBezTo>
                  <a:pt x="7087" y="405"/>
                  <a:pt x="7057" y="423"/>
                  <a:pt x="7034" y="451"/>
                </a:cubicBezTo>
                <a:lnTo>
                  <a:pt x="7034" y="451"/>
                </a:lnTo>
                <a:lnTo>
                  <a:pt x="7034" y="451"/>
                </a:lnTo>
                <a:lnTo>
                  <a:pt x="7034" y="451"/>
                </a:lnTo>
                <a:cubicBezTo>
                  <a:pt x="7009" y="478"/>
                  <a:pt x="6993" y="511"/>
                  <a:pt x="6985" y="546"/>
                </a:cubicBezTo>
                <a:cubicBezTo>
                  <a:pt x="6974" y="583"/>
                  <a:pt x="6970" y="624"/>
                  <a:pt x="6970" y="672"/>
                </a:cubicBezTo>
                <a:lnTo>
                  <a:pt x="6970" y="763"/>
                </a:lnTo>
                <a:lnTo>
                  <a:pt x="6870" y="763"/>
                </a:lnTo>
                <a:cubicBezTo>
                  <a:pt x="6835" y="763"/>
                  <a:pt x="6807" y="791"/>
                  <a:pt x="6807" y="825"/>
                </a:cubicBezTo>
                <a:cubicBezTo>
                  <a:pt x="6807" y="842"/>
                  <a:pt x="6814" y="860"/>
                  <a:pt x="6824" y="872"/>
                </a:cubicBezTo>
                <a:cubicBezTo>
                  <a:pt x="6836" y="885"/>
                  <a:pt x="6852" y="892"/>
                  <a:pt x="6870" y="894"/>
                </a:cubicBezTo>
                <a:lnTo>
                  <a:pt x="6970" y="894"/>
                </a:lnTo>
                <a:lnTo>
                  <a:pt x="6970" y="1634"/>
                </a:lnTo>
                <a:lnTo>
                  <a:pt x="6970" y="1636"/>
                </a:lnTo>
                <a:cubicBezTo>
                  <a:pt x="6970" y="1654"/>
                  <a:pt x="6977" y="1670"/>
                  <a:pt x="6990" y="1682"/>
                </a:cubicBezTo>
                <a:cubicBezTo>
                  <a:pt x="7002" y="1693"/>
                  <a:pt x="7018" y="1700"/>
                  <a:pt x="7036" y="1700"/>
                </a:cubicBezTo>
                <a:cubicBezTo>
                  <a:pt x="7069" y="1700"/>
                  <a:pt x="7097" y="1671"/>
                  <a:pt x="7097" y="1636"/>
                </a:cubicBezTo>
                <a:lnTo>
                  <a:pt x="7097" y="894"/>
                </a:lnTo>
                <a:lnTo>
                  <a:pt x="7205" y="894"/>
                </a:lnTo>
                <a:cubicBezTo>
                  <a:pt x="7222" y="892"/>
                  <a:pt x="7238" y="885"/>
                  <a:pt x="7251" y="874"/>
                </a:cubicBezTo>
                <a:cubicBezTo>
                  <a:pt x="7263" y="862"/>
                  <a:pt x="7270" y="846"/>
                  <a:pt x="7270" y="828"/>
                </a:cubicBezTo>
                <a:lnTo>
                  <a:pt x="7270" y="827"/>
                </a:lnTo>
                <a:cubicBezTo>
                  <a:pt x="7270" y="793"/>
                  <a:pt x="7242" y="765"/>
                  <a:pt x="7207" y="765"/>
                </a:cubicBezTo>
                <a:lnTo>
                  <a:pt x="7097" y="765"/>
                </a:lnTo>
                <a:lnTo>
                  <a:pt x="7097" y="673"/>
                </a:lnTo>
                <a:cubicBezTo>
                  <a:pt x="7097" y="633"/>
                  <a:pt x="7103" y="603"/>
                  <a:pt x="7108" y="582"/>
                </a:cubicBezTo>
                <a:cubicBezTo>
                  <a:pt x="7113" y="561"/>
                  <a:pt x="7122" y="546"/>
                  <a:pt x="7129" y="538"/>
                </a:cubicBezTo>
                <a:cubicBezTo>
                  <a:pt x="7136" y="531"/>
                  <a:pt x="7145" y="524"/>
                  <a:pt x="7161" y="518"/>
                </a:cubicBezTo>
                <a:cubicBezTo>
                  <a:pt x="7177" y="513"/>
                  <a:pt x="7196" y="509"/>
                  <a:pt x="7224" y="509"/>
                </a:cubicBezTo>
                <a:lnTo>
                  <a:pt x="7228" y="509"/>
                </a:lnTo>
                <a:cubicBezTo>
                  <a:pt x="7229" y="509"/>
                  <a:pt x="7231" y="509"/>
                  <a:pt x="7233" y="509"/>
                </a:cubicBezTo>
                <a:cubicBezTo>
                  <a:pt x="7235" y="509"/>
                  <a:pt x="7237" y="509"/>
                  <a:pt x="7238" y="509"/>
                </a:cubicBezTo>
                <a:lnTo>
                  <a:pt x="7247" y="509"/>
                </a:lnTo>
                <a:lnTo>
                  <a:pt x="7252" y="509"/>
                </a:lnTo>
                <a:cubicBezTo>
                  <a:pt x="7288" y="509"/>
                  <a:pt x="7318" y="481"/>
                  <a:pt x="7318" y="444"/>
                </a:cubicBezTo>
                <a:cubicBezTo>
                  <a:pt x="7314" y="409"/>
                  <a:pt x="7286" y="379"/>
                  <a:pt x="7251" y="379"/>
                </a:cubicBezTo>
                <a:close/>
                <a:moveTo>
                  <a:pt x="9482" y="862"/>
                </a:moveTo>
                <a:cubicBezTo>
                  <a:pt x="9494" y="850"/>
                  <a:pt x="9501" y="832"/>
                  <a:pt x="9501" y="816"/>
                </a:cubicBezTo>
                <a:cubicBezTo>
                  <a:pt x="9501" y="800"/>
                  <a:pt x="9494" y="784"/>
                  <a:pt x="9482" y="772"/>
                </a:cubicBezTo>
                <a:lnTo>
                  <a:pt x="9482" y="772"/>
                </a:lnTo>
                <a:lnTo>
                  <a:pt x="9482" y="772"/>
                </a:lnTo>
                <a:lnTo>
                  <a:pt x="9482" y="772"/>
                </a:lnTo>
                <a:lnTo>
                  <a:pt x="9482" y="772"/>
                </a:lnTo>
                <a:cubicBezTo>
                  <a:pt x="9469" y="760"/>
                  <a:pt x="9454" y="753"/>
                  <a:pt x="9438" y="753"/>
                </a:cubicBezTo>
                <a:cubicBezTo>
                  <a:pt x="9423" y="753"/>
                  <a:pt x="9406" y="760"/>
                  <a:pt x="9393" y="772"/>
                </a:cubicBezTo>
                <a:lnTo>
                  <a:pt x="8895" y="1256"/>
                </a:lnTo>
                <a:lnTo>
                  <a:pt x="8895" y="441"/>
                </a:lnTo>
                <a:cubicBezTo>
                  <a:pt x="8895" y="405"/>
                  <a:pt x="8865" y="377"/>
                  <a:pt x="8830" y="377"/>
                </a:cubicBezTo>
                <a:cubicBezTo>
                  <a:pt x="8812" y="377"/>
                  <a:pt x="8796" y="384"/>
                  <a:pt x="8785" y="397"/>
                </a:cubicBezTo>
                <a:cubicBezTo>
                  <a:pt x="8775" y="407"/>
                  <a:pt x="8766" y="425"/>
                  <a:pt x="8766" y="441"/>
                </a:cubicBezTo>
                <a:lnTo>
                  <a:pt x="8766" y="1634"/>
                </a:lnTo>
                <a:cubicBezTo>
                  <a:pt x="8766" y="1652"/>
                  <a:pt x="8773" y="1668"/>
                  <a:pt x="8785" y="1679"/>
                </a:cubicBezTo>
                <a:cubicBezTo>
                  <a:pt x="8796" y="1689"/>
                  <a:pt x="8814" y="1698"/>
                  <a:pt x="8830" y="1698"/>
                </a:cubicBezTo>
                <a:cubicBezTo>
                  <a:pt x="8867" y="1698"/>
                  <a:pt x="8895" y="1670"/>
                  <a:pt x="8895" y="1634"/>
                </a:cubicBezTo>
                <a:lnTo>
                  <a:pt x="8895" y="1437"/>
                </a:lnTo>
                <a:lnTo>
                  <a:pt x="9057" y="1275"/>
                </a:lnTo>
                <a:lnTo>
                  <a:pt x="9388" y="1673"/>
                </a:lnTo>
                <a:cubicBezTo>
                  <a:pt x="9395" y="1682"/>
                  <a:pt x="9402" y="1690"/>
                  <a:pt x="9411" y="1693"/>
                </a:cubicBezTo>
                <a:cubicBezTo>
                  <a:pt x="9420" y="1697"/>
                  <a:pt x="9430" y="1698"/>
                  <a:pt x="9438" y="1698"/>
                </a:cubicBezTo>
                <a:cubicBezTo>
                  <a:pt x="9448" y="1698"/>
                  <a:pt x="9466" y="1696"/>
                  <a:pt x="9480" y="1684"/>
                </a:cubicBezTo>
                <a:lnTo>
                  <a:pt x="9480" y="1684"/>
                </a:lnTo>
                <a:lnTo>
                  <a:pt x="9480" y="1684"/>
                </a:lnTo>
                <a:cubicBezTo>
                  <a:pt x="9494" y="1671"/>
                  <a:pt x="9501" y="1654"/>
                  <a:pt x="9501" y="1636"/>
                </a:cubicBezTo>
                <a:cubicBezTo>
                  <a:pt x="9501" y="1622"/>
                  <a:pt x="9496" y="1606"/>
                  <a:pt x="9485" y="1594"/>
                </a:cubicBezTo>
                <a:lnTo>
                  <a:pt x="9485" y="1594"/>
                </a:lnTo>
                <a:lnTo>
                  <a:pt x="9149" y="1186"/>
                </a:lnTo>
                <a:lnTo>
                  <a:pt x="9482" y="862"/>
                </a:lnTo>
                <a:close/>
                <a:moveTo>
                  <a:pt x="8581" y="779"/>
                </a:moveTo>
                <a:cubicBezTo>
                  <a:pt x="8593" y="790"/>
                  <a:pt x="8600" y="807"/>
                  <a:pt x="8600" y="825"/>
                </a:cubicBezTo>
                <a:lnTo>
                  <a:pt x="8600" y="1633"/>
                </a:lnTo>
                <a:cubicBezTo>
                  <a:pt x="8600" y="1650"/>
                  <a:pt x="8593" y="1666"/>
                  <a:pt x="8581" y="1677"/>
                </a:cubicBezTo>
                <a:cubicBezTo>
                  <a:pt x="8569" y="1687"/>
                  <a:pt x="8553" y="1696"/>
                  <a:pt x="8537" y="1696"/>
                </a:cubicBezTo>
                <a:cubicBezTo>
                  <a:pt x="8519" y="1696"/>
                  <a:pt x="8504" y="1689"/>
                  <a:pt x="8493" y="1677"/>
                </a:cubicBezTo>
                <a:cubicBezTo>
                  <a:pt x="8481" y="1666"/>
                  <a:pt x="8474" y="1650"/>
                  <a:pt x="8474" y="1633"/>
                </a:cubicBezTo>
                <a:lnTo>
                  <a:pt x="8474" y="1553"/>
                </a:lnTo>
                <a:cubicBezTo>
                  <a:pt x="8394" y="1640"/>
                  <a:pt x="8281" y="1696"/>
                  <a:pt x="8156" y="1696"/>
                </a:cubicBezTo>
                <a:cubicBezTo>
                  <a:pt x="8033" y="1696"/>
                  <a:pt x="7920" y="1643"/>
                  <a:pt x="7841" y="1557"/>
                </a:cubicBezTo>
                <a:cubicBezTo>
                  <a:pt x="7760" y="1472"/>
                  <a:pt x="7712" y="1354"/>
                  <a:pt x="7712" y="1228"/>
                </a:cubicBezTo>
                <a:cubicBezTo>
                  <a:pt x="7712" y="1100"/>
                  <a:pt x="7762" y="983"/>
                  <a:pt x="7841" y="899"/>
                </a:cubicBezTo>
                <a:cubicBezTo>
                  <a:pt x="7920" y="814"/>
                  <a:pt x="8033" y="760"/>
                  <a:pt x="8156" y="760"/>
                </a:cubicBezTo>
                <a:cubicBezTo>
                  <a:pt x="8281" y="760"/>
                  <a:pt x="8394" y="814"/>
                  <a:pt x="8474" y="901"/>
                </a:cubicBezTo>
                <a:lnTo>
                  <a:pt x="8474" y="823"/>
                </a:lnTo>
                <a:cubicBezTo>
                  <a:pt x="8474" y="805"/>
                  <a:pt x="8481" y="790"/>
                  <a:pt x="8493" y="777"/>
                </a:cubicBezTo>
                <a:cubicBezTo>
                  <a:pt x="8505" y="767"/>
                  <a:pt x="8521" y="760"/>
                  <a:pt x="8537" y="760"/>
                </a:cubicBezTo>
                <a:cubicBezTo>
                  <a:pt x="8555" y="761"/>
                  <a:pt x="8570" y="768"/>
                  <a:pt x="8581" y="779"/>
                </a:cubicBezTo>
                <a:close/>
                <a:moveTo>
                  <a:pt x="8474" y="1230"/>
                </a:moveTo>
                <a:cubicBezTo>
                  <a:pt x="8474" y="1135"/>
                  <a:pt x="8437" y="1049"/>
                  <a:pt x="8380" y="987"/>
                </a:cubicBezTo>
                <a:cubicBezTo>
                  <a:pt x="8322" y="925"/>
                  <a:pt x="8243" y="888"/>
                  <a:pt x="8156" y="888"/>
                </a:cubicBezTo>
                <a:cubicBezTo>
                  <a:pt x="8070" y="888"/>
                  <a:pt x="7992" y="925"/>
                  <a:pt x="7933" y="987"/>
                </a:cubicBezTo>
                <a:cubicBezTo>
                  <a:pt x="7875" y="1049"/>
                  <a:pt x="7837" y="1135"/>
                  <a:pt x="7837" y="1230"/>
                </a:cubicBezTo>
                <a:cubicBezTo>
                  <a:pt x="7837" y="1324"/>
                  <a:pt x="7874" y="1411"/>
                  <a:pt x="7933" y="1472"/>
                </a:cubicBezTo>
                <a:cubicBezTo>
                  <a:pt x="7991" y="1534"/>
                  <a:pt x="8070" y="1571"/>
                  <a:pt x="8156" y="1571"/>
                </a:cubicBezTo>
                <a:cubicBezTo>
                  <a:pt x="8243" y="1571"/>
                  <a:pt x="8322" y="1534"/>
                  <a:pt x="8380" y="1472"/>
                </a:cubicBezTo>
                <a:cubicBezTo>
                  <a:pt x="8437" y="1409"/>
                  <a:pt x="8474" y="1324"/>
                  <a:pt x="8474" y="1230"/>
                </a:cubicBezTo>
                <a:close/>
                <a:moveTo>
                  <a:pt x="3348" y="1207"/>
                </a:moveTo>
                <a:cubicBezTo>
                  <a:pt x="3297" y="1183"/>
                  <a:pt x="3239" y="1165"/>
                  <a:pt x="3181" y="1146"/>
                </a:cubicBezTo>
                <a:cubicBezTo>
                  <a:pt x="3128" y="1128"/>
                  <a:pt x="3073" y="1112"/>
                  <a:pt x="3035" y="1091"/>
                </a:cubicBezTo>
                <a:cubicBezTo>
                  <a:pt x="3015" y="1080"/>
                  <a:pt x="2999" y="1070"/>
                  <a:pt x="2991" y="1057"/>
                </a:cubicBezTo>
                <a:cubicBezTo>
                  <a:pt x="2980" y="1045"/>
                  <a:pt x="2976" y="1033"/>
                  <a:pt x="2975" y="1015"/>
                </a:cubicBezTo>
                <a:cubicBezTo>
                  <a:pt x="2975" y="992"/>
                  <a:pt x="2982" y="973"/>
                  <a:pt x="2992" y="955"/>
                </a:cubicBezTo>
                <a:cubicBezTo>
                  <a:pt x="3010" y="931"/>
                  <a:pt x="3038" y="911"/>
                  <a:pt x="3072" y="899"/>
                </a:cubicBezTo>
                <a:cubicBezTo>
                  <a:pt x="3103" y="887"/>
                  <a:pt x="3137" y="879"/>
                  <a:pt x="3162" y="879"/>
                </a:cubicBezTo>
                <a:cubicBezTo>
                  <a:pt x="3234" y="879"/>
                  <a:pt x="3280" y="904"/>
                  <a:pt x="3315" y="929"/>
                </a:cubicBezTo>
                <a:cubicBezTo>
                  <a:pt x="3332" y="941"/>
                  <a:pt x="3347" y="954"/>
                  <a:pt x="3361" y="964"/>
                </a:cubicBezTo>
                <a:cubicBezTo>
                  <a:pt x="3368" y="969"/>
                  <a:pt x="3375" y="975"/>
                  <a:pt x="3382" y="978"/>
                </a:cubicBezTo>
                <a:cubicBezTo>
                  <a:pt x="3389" y="982"/>
                  <a:pt x="3398" y="985"/>
                  <a:pt x="3406" y="985"/>
                </a:cubicBezTo>
                <a:cubicBezTo>
                  <a:pt x="3412" y="985"/>
                  <a:pt x="3419" y="983"/>
                  <a:pt x="3424" y="982"/>
                </a:cubicBezTo>
                <a:cubicBezTo>
                  <a:pt x="3429" y="980"/>
                  <a:pt x="3435" y="976"/>
                  <a:pt x="3440" y="971"/>
                </a:cubicBezTo>
                <a:cubicBezTo>
                  <a:pt x="3445" y="968"/>
                  <a:pt x="3449" y="962"/>
                  <a:pt x="3452" y="955"/>
                </a:cubicBezTo>
                <a:cubicBezTo>
                  <a:pt x="3454" y="950"/>
                  <a:pt x="3456" y="943"/>
                  <a:pt x="3456" y="938"/>
                </a:cubicBezTo>
                <a:cubicBezTo>
                  <a:pt x="3456" y="927"/>
                  <a:pt x="3452" y="916"/>
                  <a:pt x="3447" y="906"/>
                </a:cubicBezTo>
                <a:cubicBezTo>
                  <a:pt x="3438" y="888"/>
                  <a:pt x="3422" y="872"/>
                  <a:pt x="3403" y="855"/>
                </a:cubicBezTo>
                <a:cubicBezTo>
                  <a:pt x="3375" y="830"/>
                  <a:pt x="3337" y="805"/>
                  <a:pt x="3297" y="788"/>
                </a:cubicBezTo>
                <a:cubicBezTo>
                  <a:pt x="3256" y="770"/>
                  <a:pt x="3214" y="758"/>
                  <a:pt x="3174" y="758"/>
                </a:cubicBezTo>
                <a:cubicBezTo>
                  <a:pt x="3079" y="758"/>
                  <a:pt x="3001" y="779"/>
                  <a:pt x="2943" y="820"/>
                </a:cubicBezTo>
                <a:cubicBezTo>
                  <a:pt x="2913" y="841"/>
                  <a:pt x="2887" y="864"/>
                  <a:pt x="2869" y="894"/>
                </a:cubicBezTo>
                <a:cubicBezTo>
                  <a:pt x="2850" y="925"/>
                  <a:pt x="2839" y="964"/>
                  <a:pt x="2839" y="1013"/>
                </a:cubicBezTo>
                <a:cubicBezTo>
                  <a:pt x="2839" y="1015"/>
                  <a:pt x="2839" y="1019"/>
                  <a:pt x="2839" y="1020"/>
                </a:cubicBezTo>
                <a:cubicBezTo>
                  <a:pt x="2839" y="1070"/>
                  <a:pt x="2855" y="1109"/>
                  <a:pt x="2880" y="1140"/>
                </a:cubicBezTo>
                <a:cubicBezTo>
                  <a:pt x="2917" y="1188"/>
                  <a:pt x="2973" y="1215"/>
                  <a:pt x="3028" y="1235"/>
                </a:cubicBezTo>
                <a:cubicBezTo>
                  <a:pt x="3082" y="1254"/>
                  <a:pt x="3137" y="1266"/>
                  <a:pt x="3170" y="1279"/>
                </a:cubicBezTo>
                <a:cubicBezTo>
                  <a:pt x="3218" y="1294"/>
                  <a:pt x="3271" y="1312"/>
                  <a:pt x="3308" y="1335"/>
                </a:cubicBezTo>
                <a:cubicBezTo>
                  <a:pt x="3327" y="1347"/>
                  <a:pt x="3341" y="1360"/>
                  <a:pt x="3352" y="1374"/>
                </a:cubicBezTo>
                <a:cubicBezTo>
                  <a:pt x="3362" y="1388"/>
                  <a:pt x="3368" y="1404"/>
                  <a:pt x="3368" y="1421"/>
                </a:cubicBezTo>
                <a:lnTo>
                  <a:pt x="3368" y="1423"/>
                </a:lnTo>
                <a:cubicBezTo>
                  <a:pt x="3368" y="1449"/>
                  <a:pt x="3359" y="1471"/>
                  <a:pt x="3347" y="1490"/>
                </a:cubicBezTo>
                <a:cubicBezTo>
                  <a:pt x="3327" y="1516"/>
                  <a:pt x="3294" y="1538"/>
                  <a:pt x="3258" y="1550"/>
                </a:cubicBezTo>
                <a:cubicBezTo>
                  <a:pt x="3223" y="1562"/>
                  <a:pt x="3188" y="1568"/>
                  <a:pt x="3163" y="1568"/>
                </a:cubicBezTo>
                <a:cubicBezTo>
                  <a:pt x="3080" y="1568"/>
                  <a:pt x="3026" y="1548"/>
                  <a:pt x="2985" y="1527"/>
                </a:cubicBezTo>
                <a:cubicBezTo>
                  <a:pt x="2966" y="1516"/>
                  <a:pt x="2948" y="1508"/>
                  <a:pt x="2934" y="1499"/>
                </a:cubicBezTo>
                <a:cubicBezTo>
                  <a:pt x="2927" y="1495"/>
                  <a:pt x="2920" y="1492"/>
                  <a:pt x="2913" y="1488"/>
                </a:cubicBezTo>
                <a:cubicBezTo>
                  <a:pt x="2906" y="1485"/>
                  <a:pt x="2899" y="1483"/>
                  <a:pt x="2890" y="1483"/>
                </a:cubicBezTo>
                <a:cubicBezTo>
                  <a:pt x="2885" y="1483"/>
                  <a:pt x="2880" y="1483"/>
                  <a:pt x="2874" y="1486"/>
                </a:cubicBezTo>
                <a:cubicBezTo>
                  <a:pt x="2869" y="1488"/>
                  <a:pt x="2864" y="1492"/>
                  <a:pt x="2860" y="1495"/>
                </a:cubicBezTo>
                <a:cubicBezTo>
                  <a:pt x="2855" y="1501"/>
                  <a:pt x="2850" y="1506"/>
                  <a:pt x="2846" y="1513"/>
                </a:cubicBezTo>
                <a:cubicBezTo>
                  <a:pt x="2843" y="1520"/>
                  <a:pt x="2841" y="1527"/>
                  <a:pt x="2841" y="1534"/>
                </a:cubicBezTo>
                <a:cubicBezTo>
                  <a:pt x="2841" y="1546"/>
                  <a:pt x="2846" y="1559"/>
                  <a:pt x="2851" y="1568"/>
                </a:cubicBezTo>
                <a:cubicBezTo>
                  <a:pt x="2862" y="1582"/>
                  <a:pt x="2878" y="1596"/>
                  <a:pt x="2895" y="1610"/>
                </a:cubicBezTo>
                <a:cubicBezTo>
                  <a:pt x="2915" y="1622"/>
                  <a:pt x="2938" y="1636"/>
                  <a:pt x="2966" y="1649"/>
                </a:cubicBezTo>
                <a:cubicBezTo>
                  <a:pt x="3026" y="1677"/>
                  <a:pt x="3103" y="1691"/>
                  <a:pt x="3162" y="1693"/>
                </a:cubicBezTo>
                <a:lnTo>
                  <a:pt x="3162" y="1693"/>
                </a:lnTo>
                <a:cubicBezTo>
                  <a:pt x="3253" y="1693"/>
                  <a:pt x="3331" y="1671"/>
                  <a:pt x="3398" y="1622"/>
                </a:cubicBezTo>
                <a:lnTo>
                  <a:pt x="3398" y="1622"/>
                </a:lnTo>
                <a:lnTo>
                  <a:pt x="3398" y="1622"/>
                </a:lnTo>
                <a:cubicBezTo>
                  <a:pt x="3463" y="1573"/>
                  <a:pt x="3503" y="1501"/>
                  <a:pt x="3503" y="1419"/>
                </a:cubicBezTo>
                <a:cubicBezTo>
                  <a:pt x="3503" y="1375"/>
                  <a:pt x="3493" y="1337"/>
                  <a:pt x="3475" y="1305"/>
                </a:cubicBezTo>
                <a:cubicBezTo>
                  <a:pt x="3445" y="1261"/>
                  <a:pt x="3399" y="1232"/>
                  <a:pt x="3348" y="1207"/>
                </a:cubicBezTo>
                <a:close/>
                <a:moveTo>
                  <a:pt x="7513" y="377"/>
                </a:moveTo>
                <a:cubicBezTo>
                  <a:pt x="7496" y="377"/>
                  <a:pt x="7480" y="384"/>
                  <a:pt x="7469" y="397"/>
                </a:cubicBezTo>
                <a:cubicBezTo>
                  <a:pt x="7457" y="407"/>
                  <a:pt x="7450" y="425"/>
                  <a:pt x="7450" y="441"/>
                </a:cubicBezTo>
                <a:lnTo>
                  <a:pt x="7450" y="1634"/>
                </a:lnTo>
                <a:cubicBezTo>
                  <a:pt x="7450" y="1652"/>
                  <a:pt x="7457" y="1668"/>
                  <a:pt x="7469" y="1679"/>
                </a:cubicBezTo>
                <a:cubicBezTo>
                  <a:pt x="7481" y="1689"/>
                  <a:pt x="7497" y="1698"/>
                  <a:pt x="7513" y="1698"/>
                </a:cubicBezTo>
                <a:cubicBezTo>
                  <a:pt x="7550" y="1698"/>
                  <a:pt x="7578" y="1670"/>
                  <a:pt x="7578" y="1634"/>
                </a:cubicBezTo>
                <a:lnTo>
                  <a:pt x="7578" y="441"/>
                </a:lnTo>
                <a:cubicBezTo>
                  <a:pt x="7578" y="405"/>
                  <a:pt x="7548" y="377"/>
                  <a:pt x="7513" y="377"/>
                </a:cubicBezTo>
                <a:close/>
                <a:moveTo>
                  <a:pt x="10445" y="1200"/>
                </a:moveTo>
                <a:lnTo>
                  <a:pt x="10445" y="1207"/>
                </a:lnTo>
                <a:cubicBezTo>
                  <a:pt x="10445" y="1225"/>
                  <a:pt x="10438" y="1241"/>
                  <a:pt x="10426" y="1250"/>
                </a:cubicBezTo>
                <a:cubicBezTo>
                  <a:pt x="10414" y="1261"/>
                  <a:pt x="10398" y="1266"/>
                  <a:pt x="10382" y="1266"/>
                </a:cubicBezTo>
                <a:lnTo>
                  <a:pt x="9667" y="1266"/>
                </a:lnTo>
                <a:cubicBezTo>
                  <a:pt x="9684" y="1441"/>
                  <a:pt x="9823" y="1569"/>
                  <a:pt x="9991" y="1571"/>
                </a:cubicBezTo>
                <a:lnTo>
                  <a:pt x="10033" y="1571"/>
                </a:lnTo>
                <a:cubicBezTo>
                  <a:pt x="10088" y="1571"/>
                  <a:pt x="10142" y="1552"/>
                  <a:pt x="10188" y="1520"/>
                </a:cubicBezTo>
                <a:cubicBezTo>
                  <a:pt x="10236" y="1488"/>
                  <a:pt x="10276" y="1446"/>
                  <a:pt x="10305" y="1397"/>
                </a:cubicBezTo>
                <a:cubicBezTo>
                  <a:pt x="10310" y="1386"/>
                  <a:pt x="10319" y="1380"/>
                  <a:pt x="10327" y="1374"/>
                </a:cubicBezTo>
                <a:cubicBezTo>
                  <a:pt x="10336" y="1369"/>
                  <a:pt x="10347" y="1367"/>
                  <a:pt x="10357" y="1367"/>
                </a:cubicBezTo>
                <a:cubicBezTo>
                  <a:pt x="10368" y="1367"/>
                  <a:pt x="10380" y="1370"/>
                  <a:pt x="10389" y="1375"/>
                </a:cubicBezTo>
                <a:lnTo>
                  <a:pt x="10389" y="1375"/>
                </a:lnTo>
                <a:lnTo>
                  <a:pt x="10389" y="1375"/>
                </a:lnTo>
                <a:cubicBezTo>
                  <a:pt x="10407" y="1388"/>
                  <a:pt x="10419" y="1409"/>
                  <a:pt x="10419" y="1430"/>
                </a:cubicBezTo>
                <a:cubicBezTo>
                  <a:pt x="10419" y="1441"/>
                  <a:pt x="10416" y="1453"/>
                  <a:pt x="10410" y="1464"/>
                </a:cubicBezTo>
                <a:lnTo>
                  <a:pt x="10410" y="1464"/>
                </a:lnTo>
                <a:lnTo>
                  <a:pt x="10410" y="1464"/>
                </a:lnTo>
                <a:cubicBezTo>
                  <a:pt x="10370" y="1527"/>
                  <a:pt x="10315" y="1585"/>
                  <a:pt x="10252" y="1627"/>
                </a:cubicBezTo>
                <a:cubicBezTo>
                  <a:pt x="10186" y="1670"/>
                  <a:pt x="10112" y="1696"/>
                  <a:pt x="10031" y="1696"/>
                </a:cubicBezTo>
                <a:lnTo>
                  <a:pt x="9989" y="1696"/>
                </a:lnTo>
                <a:cubicBezTo>
                  <a:pt x="9864" y="1696"/>
                  <a:pt x="9749" y="1642"/>
                  <a:pt x="9668" y="1557"/>
                </a:cubicBezTo>
                <a:cubicBezTo>
                  <a:pt x="9587" y="1472"/>
                  <a:pt x="9536" y="1356"/>
                  <a:pt x="9536" y="1230"/>
                </a:cubicBezTo>
                <a:cubicBezTo>
                  <a:pt x="9536" y="1100"/>
                  <a:pt x="9587" y="983"/>
                  <a:pt x="9668" y="897"/>
                </a:cubicBezTo>
                <a:cubicBezTo>
                  <a:pt x="9751" y="813"/>
                  <a:pt x="9864" y="760"/>
                  <a:pt x="9991" y="760"/>
                </a:cubicBezTo>
                <a:cubicBezTo>
                  <a:pt x="10112" y="760"/>
                  <a:pt x="10220" y="807"/>
                  <a:pt x="10301" y="887"/>
                </a:cubicBezTo>
                <a:cubicBezTo>
                  <a:pt x="10382" y="966"/>
                  <a:pt x="10435" y="1075"/>
                  <a:pt x="10445" y="1200"/>
                </a:cubicBezTo>
                <a:close/>
                <a:moveTo>
                  <a:pt x="10305" y="1139"/>
                </a:moveTo>
                <a:cubicBezTo>
                  <a:pt x="10268" y="992"/>
                  <a:pt x="10139" y="887"/>
                  <a:pt x="9993" y="887"/>
                </a:cubicBezTo>
                <a:cubicBezTo>
                  <a:pt x="9841" y="887"/>
                  <a:pt x="9714" y="989"/>
                  <a:pt x="9675" y="1139"/>
                </a:cubicBezTo>
                <a:lnTo>
                  <a:pt x="10305" y="1139"/>
                </a:lnTo>
                <a:close/>
                <a:moveTo>
                  <a:pt x="4027" y="763"/>
                </a:moveTo>
                <a:cubicBezTo>
                  <a:pt x="3926" y="763"/>
                  <a:pt x="3836" y="802"/>
                  <a:pt x="3768" y="864"/>
                </a:cubicBezTo>
                <a:lnTo>
                  <a:pt x="3768" y="827"/>
                </a:lnTo>
                <a:cubicBezTo>
                  <a:pt x="3768" y="809"/>
                  <a:pt x="3761" y="793"/>
                  <a:pt x="3750" y="783"/>
                </a:cubicBezTo>
                <a:cubicBezTo>
                  <a:pt x="3740" y="770"/>
                  <a:pt x="3724" y="763"/>
                  <a:pt x="3706" y="763"/>
                </a:cubicBezTo>
                <a:cubicBezTo>
                  <a:pt x="3688" y="763"/>
                  <a:pt x="3670" y="770"/>
                  <a:pt x="3660" y="783"/>
                </a:cubicBezTo>
                <a:cubicBezTo>
                  <a:pt x="3649" y="795"/>
                  <a:pt x="3643" y="811"/>
                  <a:pt x="3643" y="827"/>
                </a:cubicBezTo>
                <a:lnTo>
                  <a:pt x="3643" y="1652"/>
                </a:lnTo>
                <a:lnTo>
                  <a:pt x="3644" y="1654"/>
                </a:lnTo>
                <a:lnTo>
                  <a:pt x="3644" y="1654"/>
                </a:lnTo>
                <a:cubicBezTo>
                  <a:pt x="3644" y="1657"/>
                  <a:pt x="3646" y="1659"/>
                  <a:pt x="3648" y="1663"/>
                </a:cubicBezTo>
                <a:cubicBezTo>
                  <a:pt x="3657" y="1679"/>
                  <a:pt x="3671" y="1689"/>
                  <a:pt x="3688" y="1694"/>
                </a:cubicBezTo>
                <a:lnTo>
                  <a:pt x="3690" y="1694"/>
                </a:lnTo>
                <a:lnTo>
                  <a:pt x="3704" y="1694"/>
                </a:lnTo>
                <a:cubicBezTo>
                  <a:pt x="3713" y="1694"/>
                  <a:pt x="3722" y="1693"/>
                  <a:pt x="3731" y="1689"/>
                </a:cubicBezTo>
                <a:cubicBezTo>
                  <a:pt x="3738" y="1686"/>
                  <a:pt x="3745" y="1680"/>
                  <a:pt x="3750" y="1673"/>
                </a:cubicBezTo>
                <a:lnTo>
                  <a:pt x="3750" y="1673"/>
                </a:lnTo>
                <a:cubicBezTo>
                  <a:pt x="3750" y="1673"/>
                  <a:pt x="3750" y="1671"/>
                  <a:pt x="3752" y="1671"/>
                </a:cubicBezTo>
                <a:lnTo>
                  <a:pt x="3752" y="1671"/>
                </a:lnTo>
                <a:cubicBezTo>
                  <a:pt x="3755" y="1668"/>
                  <a:pt x="3759" y="1663"/>
                  <a:pt x="3761" y="1659"/>
                </a:cubicBezTo>
                <a:cubicBezTo>
                  <a:pt x="3762" y="1654"/>
                  <a:pt x="3764" y="1650"/>
                  <a:pt x="3764" y="1645"/>
                </a:cubicBezTo>
                <a:lnTo>
                  <a:pt x="3764" y="1643"/>
                </a:lnTo>
                <a:lnTo>
                  <a:pt x="3764" y="1147"/>
                </a:lnTo>
                <a:cubicBezTo>
                  <a:pt x="3766" y="1077"/>
                  <a:pt x="3796" y="1012"/>
                  <a:pt x="3842" y="966"/>
                </a:cubicBezTo>
                <a:cubicBezTo>
                  <a:pt x="3888" y="920"/>
                  <a:pt x="3953" y="890"/>
                  <a:pt x="4023" y="890"/>
                </a:cubicBezTo>
                <a:cubicBezTo>
                  <a:pt x="4095" y="890"/>
                  <a:pt x="4159" y="918"/>
                  <a:pt x="4205" y="966"/>
                </a:cubicBezTo>
                <a:cubicBezTo>
                  <a:pt x="4251" y="1012"/>
                  <a:pt x="4279" y="1077"/>
                  <a:pt x="4279" y="1147"/>
                </a:cubicBezTo>
                <a:lnTo>
                  <a:pt x="4279" y="1634"/>
                </a:lnTo>
                <a:cubicBezTo>
                  <a:pt x="4279" y="1652"/>
                  <a:pt x="4286" y="1668"/>
                  <a:pt x="4298" y="1680"/>
                </a:cubicBezTo>
                <a:cubicBezTo>
                  <a:pt x="4310" y="1691"/>
                  <a:pt x="4326" y="1698"/>
                  <a:pt x="4342" y="1698"/>
                </a:cubicBezTo>
                <a:cubicBezTo>
                  <a:pt x="4360" y="1698"/>
                  <a:pt x="4376" y="1691"/>
                  <a:pt x="4386" y="1680"/>
                </a:cubicBezTo>
                <a:cubicBezTo>
                  <a:pt x="4399" y="1670"/>
                  <a:pt x="4406" y="1652"/>
                  <a:pt x="4406" y="1634"/>
                </a:cubicBezTo>
                <a:lnTo>
                  <a:pt x="4406" y="1147"/>
                </a:lnTo>
                <a:cubicBezTo>
                  <a:pt x="4413" y="936"/>
                  <a:pt x="4240" y="763"/>
                  <a:pt x="4027" y="763"/>
                </a:cubicBezTo>
                <a:close/>
                <a:moveTo>
                  <a:pt x="5294" y="901"/>
                </a:moveTo>
                <a:cubicBezTo>
                  <a:pt x="5375" y="985"/>
                  <a:pt x="5421" y="1103"/>
                  <a:pt x="5423" y="1230"/>
                </a:cubicBezTo>
                <a:cubicBezTo>
                  <a:pt x="5423" y="1356"/>
                  <a:pt x="5375" y="1472"/>
                  <a:pt x="5294" y="1559"/>
                </a:cubicBezTo>
                <a:cubicBezTo>
                  <a:pt x="5214" y="1643"/>
                  <a:pt x="5101" y="1698"/>
                  <a:pt x="4978" y="1698"/>
                </a:cubicBezTo>
                <a:cubicBezTo>
                  <a:pt x="4854" y="1698"/>
                  <a:pt x="4744" y="1644"/>
                  <a:pt x="4663" y="1559"/>
                </a:cubicBezTo>
                <a:cubicBezTo>
                  <a:pt x="4582" y="1475"/>
                  <a:pt x="4533" y="1356"/>
                  <a:pt x="4533" y="1230"/>
                </a:cubicBezTo>
                <a:cubicBezTo>
                  <a:pt x="4533" y="1103"/>
                  <a:pt x="4582" y="987"/>
                  <a:pt x="4663" y="901"/>
                </a:cubicBezTo>
                <a:cubicBezTo>
                  <a:pt x="4742" y="816"/>
                  <a:pt x="4855" y="761"/>
                  <a:pt x="4978" y="761"/>
                </a:cubicBezTo>
                <a:cubicBezTo>
                  <a:pt x="5103" y="761"/>
                  <a:pt x="5214" y="816"/>
                  <a:pt x="5294" y="901"/>
                </a:cubicBezTo>
                <a:close/>
                <a:moveTo>
                  <a:pt x="5296" y="1230"/>
                </a:moveTo>
                <a:cubicBezTo>
                  <a:pt x="5296" y="1135"/>
                  <a:pt x="5258" y="1049"/>
                  <a:pt x="5200" y="987"/>
                </a:cubicBezTo>
                <a:cubicBezTo>
                  <a:pt x="5141" y="925"/>
                  <a:pt x="5063" y="887"/>
                  <a:pt x="4978" y="887"/>
                </a:cubicBezTo>
                <a:cubicBezTo>
                  <a:pt x="4892" y="887"/>
                  <a:pt x="4813" y="925"/>
                  <a:pt x="4755" y="987"/>
                </a:cubicBezTo>
                <a:cubicBezTo>
                  <a:pt x="4696" y="1049"/>
                  <a:pt x="4659" y="1135"/>
                  <a:pt x="4659" y="1230"/>
                </a:cubicBezTo>
                <a:cubicBezTo>
                  <a:pt x="4659" y="1324"/>
                  <a:pt x="4696" y="1410"/>
                  <a:pt x="4755" y="1471"/>
                </a:cubicBezTo>
                <a:cubicBezTo>
                  <a:pt x="4813" y="1533"/>
                  <a:pt x="4892" y="1569"/>
                  <a:pt x="4978" y="1569"/>
                </a:cubicBezTo>
                <a:cubicBezTo>
                  <a:pt x="5065" y="1569"/>
                  <a:pt x="5144" y="1532"/>
                  <a:pt x="5200" y="1471"/>
                </a:cubicBezTo>
                <a:cubicBezTo>
                  <a:pt x="5259" y="1409"/>
                  <a:pt x="5296" y="1324"/>
                  <a:pt x="5296" y="1230"/>
                </a:cubicBezTo>
                <a:close/>
                <a:moveTo>
                  <a:pt x="6671" y="768"/>
                </a:moveTo>
                <a:lnTo>
                  <a:pt x="6671" y="768"/>
                </a:lnTo>
                <a:cubicBezTo>
                  <a:pt x="6669" y="768"/>
                  <a:pt x="6669" y="768"/>
                  <a:pt x="6671" y="768"/>
                </a:cubicBezTo>
                <a:cubicBezTo>
                  <a:pt x="6662" y="765"/>
                  <a:pt x="6655" y="763"/>
                  <a:pt x="6648" y="763"/>
                </a:cubicBezTo>
                <a:cubicBezTo>
                  <a:pt x="6636" y="763"/>
                  <a:pt x="6624" y="767"/>
                  <a:pt x="6613" y="774"/>
                </a:cubicBezTo>
                <a:cubicBezTo>
                  <a:pt x="6603" y="781"/>
                  <a:pt x="6593" y="790"/>
                  <a:pt x="6588" y="802"/>
                </a:cubicBezTo>
                <a:lnTo>
                  <a:pt x="6588" y="802"/>
                </a:lnTo>
                <a:lnTo>
                  <a:pt x="6345" y="1467"/>
                </a:lnTo>
                <a:lnTo>
                  <a:pt x="6158" y="1022"/>
                </a:lnTo>
                <a:lnTo>
                  <a:pt x="6158" y="1022"/>
                </a:lnTo>
                <a:cubicBezTo>
                  <a:pt x="6153" y="1010"/>
                  <a:pt x="6144" y="999"/>
                  <a:pt x="6133" y="994"/>
                </a:cubicBezTo>
                <a:cubicBezTo>
                  <a:pt x="6123" y="987"/>
                  <a:pt x="6110" y="983"/>
                  <a:pt x="6096" y="983"/>
                </a:cubicBezTo>
                <a:cubicBezTo>
                  <a:pt x="6084" y="983"/>
                  <a:pt x="6072" y="987"/>
                  <a:pt x="6061" y="994"/>
                </a:cubicBezTo>
                <a:cubicBezTo>
                  <a:pt x="6051" y="1001"/>
                  <a:pt x="6042" y="1010"/>
                  <a:pt x="6036" y="1022"/>
                </a:cubicBezTo>
                <a:lnTo>
                  <a:pt x="6036" y="1022"/>
                </a:lnTo>
                <a:lnTo>
                  <a:pt x="5848" y="1467"/>
                </a:lnTo>
                <a:lnTo>
                  <a:pt x="5603" y="802"/>
                </a:lnTo>
                <a:lnTo>
                  <a:pt x="5603" y="802"/>
                </a:lnTo>
                <a:cubicBezTo>
                  <a:pt x="5599" y="790"/>
                  <a:pt x="5591" y="779"/>
                  <a:pt x="5580" y="772"/>
                </a:cubicBezTo>
                <a:cubicBezTo>
                  <a:pt x="5569" y="765"/>
                  <a:pt x="5557" y="761"/>
                  <a:pt x="5545" y="761"/>
                </a:cubicBezTo>
                <a:cubicBezTo>
                  <a:pt x="5536" y="761"/>
                  <a:pt x="5529" y="763"/>
                  <a:pt x="5520" y="767"/>
                </a:cubicBezTo>
                <a:lnTo>
                  <a:pt x="5520" y="767"/>
                </a:lnTo>
                <a:lnTo>
                  <a:pt x="5520" y="767"/>
                </a:lnTo>
                <a:cubicBezTo>
                  <a:pt x="5497" y="777"/>
                  <a:pt x="5483" y="800"/>
                  <a:pt x="5483" y="825"/>
                </a:cubicBezTo>
                <a:cubicBezTo>
                  <a:pt x="5483" y="832"/>
                  <a:pt x="5485" y="841"/>
                  <a:pt x="5488" y="848"/>
                </a:cubicBezTo>
                <a:lnTo>
                  <a:pt x="5488" y="848"/>
                </a:lnTo>
                <a:lnTo>
                  <a:pt x="5790" y="1654"/>
                </a:lnTo>
                <a:lnTo>
                  <a:pt x="5790" y="1654"/>
                </a:lnTo>
                <a:cubicBezTo>
                  <a:pt x="5791" y="1659"/>
                  <a:pt x="5795" y="1666"/>
                  <a:pt x="5800" y="1671"/>
                </a:cubicBezTo>
                <a:cubicBezTo>
                  <a:pt x="5804" y="1675"/>
                  <a:pt x="5809" y="1679"/>
                  <a:pt x="5814" y="1682"/>
                </a:cubicBezTo>
                <a:cubicBezTo>
                  <a:pt x="5816" y="1684"/>
                  <a:pt x="5816" y="1684"/>
                  <a:pt x="5820" y="1686"/>
                </a:cubicBezTo>
                <a:cubicBezTo>
                  <a:pt x="5821" y="1687"/>
                  <a:pt x="5825" y="1687"/>
                  <a:pt x="5829" y="1689"/>
                </a:cubicBezTo>
                <a:cubicBezTo>
                  <a:pt x="5834" y="1691"/>
                  <a:pt x="5841" y="1693"/>
                  <a:pt x="5850" y="1693"/>
                </a:cubicBezTo>
                <a:cubicBezTo>
                  <a:pt x="5862" y="1693"/>
                  <a:pt x="5873" y="1689"/>
                  <a:pt x="5883" y="1682"/>
                </a:cubicBezTo>
                <a:cubicBezTo>
                  <a:pt x="5892" y="1675"/>
                  <a:pt x="5901" y="1666"/>
                  <a:pt x="5906" y="1654"/>
                </a:cubicBezTo>
                <a:lnTo>
                  <a:pt x="5906" y="1654"/>
                </a:lnTo>
                <a:lnTo>
                  <a:pt x="6096" y="1200"/>
                </a:lnTo>
                <a:lnTo>
                  <a:pt x="6287" y="1652"/>
                </a:lnTo>
                <a:lnTo>
                  <a:pt x="6287" y="1652"/>
                </a:lnTo>
                <a:cubicBezTo>
                  <a:pt x="6290" y="1664"/>
                  <a:pt x="6299" y="1673"/>
                  <a:pt x="6308" y="1680"/>
                </a:cubicBezTo>
                <a:cubicBezTo>
                  <a:pt x="6317" y="1687"/>
                  <a:pt x="6327" y="1693"/>
                  <a:pt x="6340" y="1693"/>
                </a:cubicBezTo>
                <a:lnTo>
                  <a:pt x="6348" y="1693"/>
                </a:lnTo>
                <a:cubicBezTo>
                  <a:pt x="6355" y="1693"/>
                  <a:pt x="6364" y="1691"/>
                  <a:pt x="6370" y="1689"/>
                </a:cubicBezTo>
                <a:cubicBezTo>
                  <a:pt x="6377" y="1687"/>
                  <a:pt x="6382" y="1684"/>
                  <a:pt x="6385" y="1680"/>
                </a:cubicBezTo>
                <a:cubicBezTo>
                  <a:pt x="6396" y="1673"/>
                  <a:pt x="6403" y="1661"/>
                  <a:pt x="6408" y="1650"/>
                </a:cubicBezTo>
                <a:lnTo>
                  <a:pt x="6408" y="1650"/>
                </a:lnTo>
                <a:lnTo>
                  <a:pt x="6708" y="848"/>
                </a:lnTo>
                <a:cubicBezTo>
                  <a:pt x="6711" y="841"/>
                  <a:pt x="6713" y="832"/>
                  <a:pt x="6713" y="825"/>
                </a:cubicBezTo>
                <a:cubicBezTo>
                  <a:pt x="6708" y="802"/>
                  <a:pt x="6694" y="779"/>
                  <a:pt x="6671" y="768"/>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1400">
              <a:solidFill>
                <a:schemeClr val="lt1"/>
              </a:solidFill>
              <a:latin typeface="Arial"/>
              <a:ea typeface="Arial"/>
              <a:cs typeface="Arial"/>
              <a:sym typeface="Arial"/>
            </a:endParaRPr>
          </a:p>
        </p:txBody>
      </p:sp>
      <p:sp>
        <p:nvSpPr>
          <p:cNvPr id="391" name="Google Shape;391;p63"/>
          <p:cNvSpPr/>
          <p:nvPr/>
        </p:nvSpPr>
        <p:spPr>
          <a:xfrm>
            <a:off x="753775" y="6531885"/>
            <a:ext cx="1964400" cy="123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a:solidFill>
                  <a:srgbClr val="929292"/>
                </a:solidFill>
                <a:latin typeface="Arial"/>
                <a:ea typeface="Arial"/>
                <a:cs typeface="Arial"/>
                <a:sym typeface="Arial"/>
              </a:rPr>
              <a:t>© 2020 Snowflake Inc. All Rights Reserved</a:t>
            </a:r>
            <a:endParaRPr sz="800">
              <a:solidFill>
                <a:srgbClr val="929292"/>
              </a:solidFill>
              <a:latin typeface="Arial"/>
              <a:ea typeface="Arial"/>
              <a:cs typeface="Arial"/>
              <a:sym typeface="Arial"/>
            </a:endParaRPr>
          </a:p>
        </p:txBody>
      </p:sp>
      <p:sp>
        <p:nvSpPr>
          <p:cNvPr id="392" name="Google Shape;392;p63"/>
          <p:cNvSpPr/>
          <p:nvPr/>
        </p:nvSpPr>
        <p:spPr>
          <a:xfrm>
            <a:off x="460260" y="6504439"/>
            <a:ext cx="175824" cy="167164"/>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 SF Blue">
  <p:cSld name="Quote - SF Blue">
    <p:bg>
      <p:bgPr>
        <a:solidFill>
          <a:schemeClr val="accent1"/>
        </a:solidFill>
        <a:effectLst/>
      </p:bgPr>
    </p:bg>
    <p:spTree>
      <p:nvGrpSpPr>
        <p:cNvPr id="1" name="Shape 393"/>
        <p:cNvGrpSpPr/>
        <p:nvPr/>
      </p:nvGrpSpPr>
      <p:grpSpPr>
        <a:xfrm>
          <a:off x="0" y="0"/>
          <a:ext cx="0" cy="0"/>
          <a:chOff x="0" y="0"/>
          <a:chExt cx="0" cy="0"/>
        </a:xfrm>
      </p:grpSpPr>
      <p:sp>
        <p:nvSpPr>
          <p:cNvPr id="394" name="Google Shape;394;p64"/>
          <p:cNvSpPr txBox="1">
            <a:spLocks noGrp="1"/>
          </p:cNvSpPr>
          <p:nvPr>
            <p:ph type="body" idx="1"/>
          </p:nvPr>
        </p:nvSpPr>
        <p:spPr>
          <a:xfrm>
            <a:off x="1752600" y="1619251"/>
            <a:ext cx="8686800" cy="3619500"/>
          </a:xfrm>
          <a:prstGeom prst="rect">
            <a:avLst/>
          </a:prstGeom>
          <a:noFill/>
          <a:ln>
            <a:noFill/>
          </a:ln>
        </p:spPr>
        <p:txBody>
          <a:bodyPr spcFirstLastPara="1" wrap="square" lIns="121900" tIns="60925" rIns="121900" bIns="60925" anchor="ctr" anchorCtr="0">
            <a:noAutofit/>
          </a:bodyPr>
          <a:lstStyle>
            <a:lvl1pPr marL="457200" lvl="0" indent="-228600" algn="ctr" rtl="0">
              <a:lnSpc>
                <a:spcPct val="80000"/>
              </a:lnSpc>
              <a:spcBef>
                <a:spcPts val="0"/>
              </a:spcBef>
              <a:spcAft>
                <a:spcPts val="0"/>
              </a:spcAft>
              <a:buClr>
                <a:schemeClr val="lt1"/>
              </a:buClr>
              <a:buSzPts val="5300"/>
              <a:buNone/>
              <a:defRPr sz="5300" b="1" cap="none">
                <a:solidFill>
                  <a:schemeClr val="lt1"/>
                </a:solidFill>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grpSp>
        <p:nvGrpSpPr>
          <p:cNvPr id="395" name="Google Shape;395;p64"/>
          <p:cNvGrpSpPr/>
          <p:nvPr/>
        </p:nvGrpSpPr>
        <p:grpSpPr>
          <a:xfrm>
            <a:off x="0" y="0"/>
            <a:ext cx="12189400" cy="6858100"/>
            <a:chOff x="0" y="0"/>
            <a:chExt cx="12189400" cy="6858100"/>
          </a:xfrm>
        </p:grpSpPr>
        <p:cxnSp>
          <p:nvCxnSpPr>
            <p:cNvPr id="396" name="Google Shape;396;p64"/>
            <p:cNvCxnSpPr/>
            <p:nvPr/>
          </p:nvCxnSpPr>
          <p:spPr>
            <a:xfrm>
              <a:off x="0" y="3435350"/>
              <a:ext cx="1508700" cy="0"/>
            </a:xfrm>
            <a:prstGeom prst="straightConnector1">
              <a:avLst/>
            </a:prstGeom>
            <a:noFill/>
            <a:ln w="28575" cap="flat" cmpd="sng">
              <a:solidFill>
                <a:schemeClr val="lt1">
                  <a:alpha val="74900"/>
                </a:schemeClr>
              </a:solidFill>
              <a:prstDash val="solid"/>
              <a:miter lim="800000"/>
              <a:headEnd type="none" w="sm" len="sm"/>
              <a:tailEnd type="none" w="sm" len="sm"/>
            </a:ln>
          </p:spPr>
        </p:cxnSp>
        <p:cxnSp>
          <p:nvCxnSpPr>
            <p:cNvPr id="397" name="Google Shape;397;p64"/>
            <p:cNvCxnSpPr/>
            <p:nvPr/>
          </p:nvCxnSpPr>
          <p:spPr>
            <a:xfrm>
              <a:off x="6096000" y="0"/>
              <a:ext cx="0" cy="1511400"/>
            </a:xfrm>
            <a:prstGeom prst="straightConnector1">
              <a:avLst/>
            </a:prstGeom>
            <a:noFill/>
            <a:ln w="28575" cap="flat" cmpd="sng">
              <a:solidFill>
                <a:schemeClr val="lt1">
                  <a:alpha val="74900"/>
                </a:schemeClr>
              </a:solidFill>
              <a:prstDash val="solid"/>
              <a:miter lim="800000"/>
              <a:headEnd type="none" w="sm" len="sm"/>
              <a:tailEnd type="none" w="sm" len="sm"/>
            </a:ln>
          </p:spPr>
        </p:cxnSp>
        <p:cxnSp>
          <p:nvCxnSpPr>
            <p:cNvPr id="398" name="Google Shape;398;p64"/>
            <p:cNvCxnSpPr/>
            <p:nvPr/>
          </p:nvCxnSpPr>
          <p:spPr>
            <a:xfrm>
              <a:off x="10680700" y="3435350"/>
              <a:ext cx="1508700" cy="0"/>
            </a:xfrm>
            <a:prstGeom prst="straightConnector1">
              <a:avLst/>
            </a:prstGeom>
            <a:noFill/>
            <a:ln w="28575" cap="flat" cmpd="sng">
              <a:solidFill>
                <a:schemeClr val="lt1">
                  <a:alpha val="74900"/>
                </a:schemeClr>
              </a:solidFill>
              <a:prstDash val="solid"/>
              <a:miter lim="800000"/>
              <a:headEnd type="none" w="sm" len="sm"/>
              <a:tailEnd type="none" w="sm" len="sm"/>
            </a:ln>
          </p:spPr>
        </p:cxnSp>
        <p:cxnSp>
          <p:nvCxnSpPr>
            <p:cNvPr id="399" name="Google Shape;399;p64"/>
            <p:cNvCxnSpPr/>
            <p:nvPr/>
          </p:nvCxnSpPr>
          <p:spPr>
            <a:xfrm>
              <a:off x="6096000" y="5346700"/>
              <a:ext cx="0" cy="1511400"/>
            </a:xfrm>
            <a:prstGeom prst="straightConnector1">
              <a:avLst/>
            </a:prstGeom>
            <a:noFill/>
            <a:ln w="28575" cap="flat" cmpd="sng">
              <a:solidFill>
                <a:schemeClr val="lt1">
                  <a:alpha val="74900"/>
                </a:schemeClr>
              </a:solidFill>
              <a:prstDash val="solid"/>
              <a:miter lim="800000"/>
              <a:headEnd type="none" w="sm" len="sm"/>
              <a:tailEnd type="none" w="sm" len="sm"/>
            </a:ln>
          </p:spPr>
        </p:cxnSp>
      </p:grpSp>
      <p:sp>
        <p:nvSpPr>
          <p:cNvPr id="400" name="Google Shape;400;p64"/>
          <p:cNvSpPr/>
          <p:nvPr/>
        </p:nvSpPr>
        <p:spPr>
          <a:xfrm>
            <a:off x="753775" y="6531885"/>
            <a:ext cx="1964400" cy="123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a:solidFill>
                  <a:schemeClr val="lt1"/>
                </a:solidFill>
                <a:latin typeface="Arial"/>
                <a:ea typeface="Arial"/>
                <a:cs typeface="Arial"/>
                <a:sym typeface="Arial"/>
              </a:rPr>
              <a:t>© 2020 Snowflake Inc. All Rights Reserved</a:t>
            </a:r>
            <a:endParaRPr sz="800">
              <a:solidFill>
                <a:schemeClr val="lt1"/>
              </a:solidFill>
              <a:latin typeface="Arial"/>
              <a:ea typeface="Arial"/>
              <a:cs typeface="Arial"/>
              <a:sym typeface="Arial"/>
            </a:endParaRPr>
          </a:p>
        </p:txBody>
      </p:sp>
      <p:sp>
        <p:nvSpPr>
          <p:cNvPr id="401" name="Google Shape;401;p64"/>
          <p:cNvSpPr/>
          <p:nvPr/>
        </p:nvSpPr>
        <p:spPr>
          <a:xfrm>
            <a:off x="460260" y="6504439"/>
            <a:ext cx="175824" cy="167164"/>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ll-purpose section title">
  <p:cSld name="All-purpose section title">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4"/>
          <p:cNvSpPr/>
          <p:nvPr/>
        </p:nvSpPr>
        <p:spPr>
          <a:xfrm>
            <a:off x="0" y="1"/>
            <a:ext cx="12192000" cy="6857999"/>
          </a:xfrm>
          <a:prstGeom prst="rect">
            <a:avLst/>
          </a:prstGeom>
          <a:solidFill>
            <a:srgbClr val="37B1AA">
              <a:alpha val="75686"/>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2400" b="0" i="0" u="none" strike="noStrike" cap="none">
                <a:solidFill>
                  <a:schemeClr val="lt1"/>
                </a:solidFill>
                <a:latin typeface="Helvetica Neue"/>
                <a:ea typeface="Helvetica Neue"/>
                <a:cs typeface="Helvetica Neue"/>
                <a:sym typeface="Helvetica Neue"/>
              </a:rPr>
              <a:t> </a:t>
            </a:r>
            <a:endParaRPr/>
          </a:p>
        </p:txBody>
      </p:sp>
      <p:sp>
        <p:nvSpPr>
          <p:cNvPr id="22" name="Google Shape;22;p4"/>
          <p:cNvSpPr txBox="1">
            <a:spLocks noGrp="1"/>
          </p:cNvSpPr>
          <p:nvPr>
            <p:ph type="title"/>
          </p:nvPr>
        </p:nvSpPr>
        <p:spPr>
          <a:xfrm>
            <a:off x="838200" y="2990562"/>
            <a:ext cx="10515600" cy="1325563"/>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5500"/>
              <a:buFont typeface="Helvetica Neue"/>
              <a:buNone/>
              <a:defRPr sz="5500"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4"/>
          <p:cNvSpPr txBox="1">
            <a:spLocks noGrp="1"/>
          </p:cNvSpPr>
          <p:nvPr>
            <p:ph type="body" idx="1"/>
          </p:nvPr>
        </p:nvSpPr>
        <p:spPr>
          <a:xfrm>
            <a:off x="2404269" y="4277915"/>
            <a:ext cx="7383463" cy="80327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Helvetica Neue"/>
                <a:ea typeface="Helvetica Neue"/>
                <a:cs typeface="Helvetica Neue"/>
                <a:sym typeface="Helvetica Neue"/>
              </a:defRPr>
            </a:lvl1pPr>
            <a:lvl2pPr marL="914400" marR="0" lvl="1" indent="-228600" algn="ctr"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Helvetica Neue"/>
                <a:ea typeface="Helvetica Neue"/>
                <a:cs typeface="Helvetica Neue"/>
                <a:sym typeface="Helvetica Neue"/>
              </a:defRPr>
            </a:lvl2pPr>
            <a:lvl3pPr marL="1371600" marR="0" lvl="2" indent="-228600"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Helvetica Neue"/>
                <a:ea typeface="Helvetica Neue"/>
                <a:cs typeface="Helvetica Neue"/>
                <a:sym typeface="Helvetica Neue"/>
              </a:defRPr>
            </a:lvl3pPr>
            <a:lvl4pPr marL="1828800" marR="0" lvl="3" indent="-228600"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Helvetica Neue"/>
                <a:ea typeface="Helvetica Neue"/>
                <a:cs typeface="Helvetica Neue"/>
                <a:sym typeface="Helvetica Neue"/>
              </a:defRPr>
            </a:lvl4pPr>
            <a:lvl5pPr marL="2286000" marR="0" lvl="4" indent="-228600"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24" name="Google Shape;24;p4"/>
          <p:cNvCxnSpPr/>
          <p:nvPr/>
        </p:nvCxnSpPr>
        <p:spPr>
          <a:xfrm>
            <a:off x="5750379" y="3994706"/>
            <a:ext cx="691243" cy="0"/>
          </a:xfrm>
          <a:prstGeom prst="straightConnector1">
            <a:avLst/>
          </a:prstGeom>
          <a:noFill/>
          <a:ln w="25400" cap="flat" cmpd="sng">
            <a:solidFill>
              <a:schemeClr val="lt1"/>
            </a:solidFill>
            <a:prstDash val="solid"/>
            <a:miter lim="800000"/>
            <a:headEnd type="none" w="sm" len="sm"/>
            <a:tailEnd type="none" w="sm" len="sm"/>
          </a:ln>
        </p:spPr>
      </p:cxnSp>
      <p:pic>
        <p:nvPicPr>
          <p:cNvPr id="25" name="Google Shape;25;p4"/>
          <p:cNvPicPr preferRelativeResize="0"/>
          <p:nvPr/>
        </p:nvPicPr>
        <p:blipFill rotWithShape="1">
          <a:blip r:embed="rId3">
            <a:alphaModFix/>
          </a:blip>
          <a:srcRect/>
          <a:stretch/>
        </p:blipFill>
        <p:spPr>
          <a:xfrm>
            <a:off x="338378" y="354443"/>
            <a:ext cx="1245084" cy="26644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 Punchy">
  <p:cSld name="Quote - Punchy">
    <p:bg>
      <p:bgPr>
        <a:solidFill>
          <a:schemeClr val="accent6"/>
        </a:solidFill>
        <a:effectLst/>
      </p:bgPr>
    </p:bg>
    <p:spTree>
      <p:nvGrpSpPr>
        <p:cNvPr id="1" name="Shape 402"/>
        <p:cNvGrpSpPr/>
        <p:nvPr/>
      </p:nvGrpSpPr>
      <p:grpSpPr>
        <a:xfrm>
          <a:off x="0" y="0"/>
          <a:ext cx="0" cy="0"/>
          <a:chOff x="0" y="0"/>
          <a:chExt cx="0" cy="0"/>
        </a:xfrm>
      </p:grpSpPr>
      <p:sp>
        <p:nvSpPr>
          <p:cNvPr id="403" name="Google Shape;403;p65"/>
          <p:cNvSpPr txBox="1">
            <a:spLocks noGrp="1"/>
          </p:cNvSpPr>
          <p:nvPr>
            <p:ph type="body" idx="1"/>
          </p:nvPr>
        </p:nvSpPr>
        <p:spPr>
          <a:xfrm>
            <a:off x="1752600" y="1619251"/>
            <a:ext cx="8686800" cy="3619500"/>
          </a:xfrm>
          <a:prstGeom prst="rect">
            <a:avLst/>
          </a:prstGeom>
          <a:noFill/>
          <a:ln>
            <a:noFill/>
          </a:ln>
        </p:spPr>
        <p:txBody>
          <a:bodyPr spcFirstLastPara="1" wrap="square" lIns="121900" tIns="60925" rIns="121900" bIns="60925" anchor="ctr" anchorCtr="0">
            <a:noAutofit/>
          </a:bodyPr>
          <a:lstStyle>
            <a:lvl1pPr marL="457200" lvl="0" indent="-228600" algn="ctr" rtl="0">
              <a:lnSpc>
                <a:spcPct val="80000"/>
              </a:lnSpc>
              <a:spcBef>
                <a:spcPts val="0"/>
              </a:spcBef>
              <a:spcAft>
                <a:spcPts val="0"/>
              </a:spcAft>
              <a:buClr>
                <a:schemeClr val="lt1"/>
              </a:buClr>
              <a:buSzPts val="5300"/>
              <a:buNone/>
              <a:defRPr sz="5300" b="1" cap="none">
                <a:solidFill>
                  <a:schemeClr val="lt1"/>
                </a:solidFill>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grpSp>
        <p:nvGrpSpPr>
          <p:cNvPr id="404" name="Google Shape;404;p65"/>
          <p:cNvGrpSpPr/>
          <p:nvPr/>
        </p:nvGrpSpPr>
        <p:grpSpPr>
          <a:xfrm>
            <a:off x="0" y="0"/>
            <a:ext cx="12189400" cy="6858100"/>
            <a:chOff x="0" y="0"/>
            <a:chExt cx="12189400" cy="6858100"/>
          </a:xfrm>
        </p:grpSpPr>
        <p:cxnSp>
          <p:nvCxnSpPr>
            <p:cNvPr id="405" name="Google Shape;405;p65"/>
            <p:cNvCxnSpPr/>
            <p:nvPr/>
          </p:nvCxnSpPr>
          <p:spPr>
            <a:xfrm>
              <a:off x="0" y="3435350"/>
              <a:ext cx="1508700" cy="0"/>
            </a:xfrm>
            <a:prstGeom prst="straightConnector1">
              <a:avLst/>
            </a:prstGeom>
            <a:noFill/>
            <a:ln w="28575" cap="flat" cmpd="sng">
              <a:solidFill>
                <a:schemeClr val="lt1">
                  <a:alpha val="80000"/>
                </a:schemeClr>
              </a:solidFill>
              <a:prstDash val="solid"/>
              <a:miter lim="800000"/>
              <a:headEnd type="none" w="sm" len="sm"/>
              <a:tailEnd type="none" w="sm" len="sm"/>
            </a:ln>
          </p:spPr>
        </p:cxnSp>
        <p:cxnSp>
          <p:nvCxnSpPr>
            <p:cNvPr id="406" name="Google Shape;406;p65"/>
            <p:cNvCxnSpPr/>
            <p:nvPr/>
          </p:nvCxnSpPr>
          <p:spPr>
            <a:xfrm>
              <a:off x="6096000" y="0"/>
              <a:ext cx="0" cy="1511400"/>
            </a:xfrm>
            <a:prstGeom prst="straightConnector1">
              <a:avLst/>
            </a:prstGeom>
            <a:noFill/>
            <a:ln w="28575" cap="flat" cmpd="sng">
              <a:solidFill>
                <a:schemeClr val="lt1">
                  <a:alpha val="78820"/>
                </a:schemeClr>
              </a:solidFill>
              <a:prstDash val="solid"/>
              <a:miter lim="800000"/>
              <a:headEnd type="none" w="sm" len="sm"/>
              <a:tailEnd type="none" w="sm" len="sm"/>
            </a:ln>
          </p:spPr>
        </p:cxnSp>
        <p:cxnSp>
          <p:nvCxnSpPr>
            <p:cNvPr id="407" name="Google Shape;407;p65"/>
            <p:cNvCxnSpPr/>
            <p:nvPr/>
          </p:nvCxnSpPr>
          <p:spPr>
            <a:xfrm>
              <a:off x="10680700" y="3435350"/>
              <a:ext cx="1508700" cy="0"/>
            </a:xfrm>
            <a:prstGeom prst="straightConnector1">
              <a:avLst/>
            </a:prstGeom>
            <a:noFill/>
            <a:ln w="28575" cap="flat" cmpd="sng">
              <a:solidFill>
                <a:schemeClr val="lt1">
                  <a:alpha val="74900"/>
                </a:schemeClr>
              </a:solidFill>
              <a:prstDash val="solid"/>
              <a:miter lim="800000"/>
              <a:headEnd type="none" w="sm" len="sm"/>
              <a:tailEnd type="none" w="sm" len="sm"/>
            </a:ln>
          </p:spPr>
        </p:cxnSp>
        <p:cxnSp>
          <p:nvCxnSpPr>
            <p:cNvPr id="408" name="Google Shape;408;p65"/>
            <p:cNvCxnSpPr/>
            <p:nvPr/>
          </p:nvCxnSpPr>
          <p:spPr>
            <a:xfrm>
              <a:off x="6096000" y="5346700"/>
              <a:ext cx="0" cy="1511400"/>
            </a:xfrm>
            <a:prstGeom prst="straightConnector1">
              <a:avLst/>
            </a:prstGeom>
            <a:noFill/>
            <a:ln w="28575" cap="flat" cmpd="sng">
              <a:solidFill>
                <a:schemeClr val="lt1">
                  <a:alpha val="78820"/>
                </a:schemeClr>
              </a:solidFill>
              <a:prstDash val="solid"/>
              <a:miter lim="800000"/>
              <a:headEnd type="none" w="sm" len="sm"/>
              <a:tailEnd type="none" w="sm" len="sm"/>
            </a:ln>
          </p:spPr>
        </p:cxnSp>
      </p:grpSp>
      <p:sp>
        <p:nvSpPr>
          <p:cNvPr id="409" name="Google Shape;409;p65"/>
          <p:cNvSpPr/>
          <p:nvPr/>
        </p:nvSpPr>
        <p:spPr>
          <a:xfrm>
            <a:off x="753775" y="6531885"/>
            <a:ext cx="1964400" cy="123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a:solidFill>
                  <a:schemeClr val="lt1"/>
                </a:solidFill>
                <a:latin typeface="Arial"/>
                <a:ea typeface="Arial"/>
                <a:cs typeface="Arial"/>
                <a:sym typeface="Arial"/>
              </a:rPr>
              <a:t>© 2020 Snowflake Inc. All Rights Reserved</a:t>
            </a:r>
            <a:endParaRPr sz="800">
              <a:solidFill>
                <a:schemeClr val="lt1"/>
              </a:solidFill>
              <a:latin typeface="Arial"/>
              <a:ea typeface="Arial"/>
              <a:cs typeface="Arial"/>
              <a:sym typeface="Arial"/>
            </a:endParaRPr>
          </a:p>
        </p:txBody>
      </p:sp>
      <p:sp>
        <p:nvSpPr>
          <p:cNvPr id="410" name="Google Shape;410;p65"/>
          <p:cNvSpPr/>
          <p:nvPr/>
        </p:nvSpPr>
        <p:spPr>
          <a:xfrm>
            <a:off x="460260" y="6504439"/>
            <a:ext cx="175824" cy="167164"/>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ulti-use Blue Gradient">
  <p:cSld name="Multi-use Blue Gradient">
    <p:spTree>
      <p:nvGrpSpPr>
        <p:cNvPr id="1" name="Shape 411"/>
        <p:cNvGrpSpPr/>
        <p:nvPr/>
      </p:nvGrpSpPr>
      <p:grpSpPr>
        <a:xfrm>
          <a:off x="0" y="0"/>
          <a:ext cx="0" cy="0"/>
          <a:chOff x="0" y="0"/>
          <a:chExt cx="0" cy="0"/>
        </a:xfrm>
      </p:grpSpPr>
      <p:pic>
        <p:nvPicPr>
          <p:cNvPr id="412" name="Google Shape;412;p66" descr="A close up of clouds in the sky&#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13" name="Google Shape;413;p66"/>
          <p:cNvSpPr/>
          <p:nvPr/>
        </p:nvSpPr>
        <p:spPr>
          <a:xfrm>
            <a:off x="753775" y="6531885"/>
            <a:ext cx="1964400" cy="123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lt1"/>
              </a:buClr>
              <a:buSzPts val="800"/>
              <a:buFont typeface="Lato"/>
              <a:buNone/>
            </a:pPr>
            <a:r>
              <a:rPr lang="en-US" sz="800" b="0" i="0">
                <a:solidFill>
                  <a:schemeClr val="lt1"/>
                </a:solidFill>
                <a:latin typeface="Lato"/>
                <a:ea typeface="Lato"/>
                <a:cs typeface="Lato"/>
                <a:sym typeface="Lato"/>
              </a:rPr>
              <a:t>© 20</a:t>
            </a:r>
            <a:r>
              <a:rPr lang="en-US" sz="800">
                <a:solidFill>
                  <a:schemeClr val="lt1"/>
                </a:solidFill>
                <a:latin typeface="Lato"/>
                <a:ea typeface="Lato"/>
                <a:cs typeface="Lato"/>
                <a:sym typeface="Lato"/>
              </a:rPr>
              <a:t>20</a:t>
            </a:r>
            <a:r>
              <a:rPr lang="en-US" sz="800" b="0" i="0">
                <a:solidFill>
                  <a:schemeClr val="lt1"/>
                </a:solidFill>
                <a:latin typeface="Lato"/>
                <a:ea typeface="Lato"/>
                <a:cs typeface="Lato"/>
                <a:sym typeface="Lato"/>
              </a:rPr>
              <a:t> Snowflake Inc. All Rights Reserved</a:t>
            </a:r>
            <a:endParaRPr sz="800">
              <a:solidFill>
                <a:schemeClr val="lt1"/>
              </a:solidFill>
              <a:latin typeface="Lato"/>
              <a:ea typeface="Lato"/>
              <a:cs typeface="Lato"/>
              <a:sym typeface="Lato"/>
            </a:endParaRPr>
          </a:p>
        </p:txBody>
      </p:sp>
      <p:sp>
        <p:nvSpPr>
          <p:cNvPr id="414" name="Google Shape;414;p66"/>
          <p:cNvSpPr/>
          <p:nvPr/>
        </p:nvSpPr>
        <p:spPr>
          <a:xfrm>
            <a:off x="460260" y="6504439"/>
            <a:ext cx="175824" cy="167164"/>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dk1"/>
              </a:buClr>
              <a:buSzPts val="1800"/>
              <a:buFont typeface="Arial"/>
              <a:buNone/>
            </a:pPr>
            <a:endParaRPr sz="1800">
              <a:solidFill>
                <a:srgbClr val="262626"/>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Image">
  <p:cSld name="Title - Image">
    <p:bg>
      <p:bgPr>
        <a:solidFill>
          <a:schemeClr val="dk2"/>
        </a:solidFill>
        <a:effectLst/>
      </p:bgPr>
    </p:bg>
    <p:spTree>
      <p:nvGrpSpPr>
        <p:cNvPr id="1" name="Shape 415"/>
        <p:cNvGrpSpPr/>
        <p:nvPr/>
      </p:nvGrpSpPr>
      <p:grpSpPr>
        <a:xfrm>
          <a:off x="0" y="0"/>
          <a:ext cx="0" cy="0"/>
          <a:chOff x="0" y="0"/>
          <a:chExt cx="0" cy="0"/>
        </a:xfrm>
      </p:grpSpPr>
      <p:pic>
        <p:nvPicPr>
          <p:cNvPr id="416" name="Google Shape;416;p67" descr="A person sitting at a table&#10;&#10;Description generated with very high confidence"/>
          <p:cNvPicPr preferRelativeResize="0"/>
          <p:nvPr/>
        </p:nvPicPr>
        <p:blipFill rotWithShape="1">
          <a:blip r:embed="rId2">
            <a:alphaModFix/>
          </a:blip>
          <a:srcRect l="6630" t="37354" r="23429" b="3623"/>
          <a:stretch/>
        </p:blipFill>
        <p:spPr>
          <a:xfrm>
            <a:off x="-1" y="0"/>
            <a:ext cx="12191999" cy="6858001"/>
          </a:xfrm>
          <a:prstGeom prst="rect">
            <a:avLst/>
          </a:prstGeom>
          <a:noFill/>
          <a:ln>
            <a:noFill/>
          </a:ln>
        </p:spPr>
      </p:pic>
      <p:sp>
        <p:nvSpPr>
          <p:cNvPr id="417" name="Google Shape;417;p67"/>
          <p:cNvSpPr/>
          <p:nvPr/>
        </p:nvSpPr>
        <p:spPr>
          <a:xfrm>
            <a:off x="0" y="0"/>
            <a:ext cx="12192000" cy="6864000"/>
          </a:xfrm>
          <a:prstGeom prst="rect">
            <a:avLst/>
          </a:prstGeom>
          <a:solidFill>
            <a:srgbClr val="10547E">
              <a:alpha val="73330"/>
            </a:srgbClr>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18" name="Google Shape;418;p67"/>
          <p:cNvSpPr txBox="1">
            <a:spLocks noGrp="1"/>
          </p:cNvSpPr>
          <p:nvPr>
            <p:ph type="body" idx="1"/>
          </p:nvPr>
        </p:nvSpPr>
        <p:spPr>
          <a:xfrm>
            <a:off x="571184" y="1569721"/>
            <a:ext cx="7177500" cy="2773500"/>
          </a:xfrm>
          <a:prstGeom prst="rect">
            <a:avLst/>
          </a:prstGeom>
          <a:noFill/>
          <a:ln>
            <a:noFill/>
          </a:ln>
        </p:spPr>
        <p:txBody>
          <a:bodyPr spcFirstLastPara="1" wrap="square" lIns="121900" tIns="60925" rIns="121900" bIns="60925" anchor="b" anchorCtr="0">
            <a:noAutofit/>
          </a:bodyPr>
          <a:lstStyle>
            <a:lvl1pPr marL="457200" lvl="0" indent="-228600" algn="l" rtl="0">
              <a:lnSpc>
                <a:spcPct val="70000"/>
              </a:lnSpc>
              <a:spcBef>
                <a:spcPts val="1000"/>
              </a:spcBef>
              <a:spcAft>
                <a:spcPts val="0"/>
              </a:spcAft>
              <a:buClr>
                <a:schemeClr val="lt1"/>
              </a:buClr>
              <a:buSzPts val="6000"/>
              <a:buNone/>
              <a:defRPr sz="6000" b="1" cap="none">
                <a:solidFill>
                  <a:schemeClr val="lt1"/>
                </a:solidFill>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419" name="Google Shape;419;p67"/>
          <p:cNvSpPr txBox="1">
            <a:spLocks noGrp="1"/>
          </p:cNvSpPr>
          <p:nvPr>
            <p:ph type="body" idx="2"/>
          </p:nvPr>
        </p:nvSpPr>
        <p:spPr>
          <a:xfrm>
            <a:off x="571184" y="4419917"/>
            <a:ext cx="7185900" cy="967500"/>
          </a:xfrm>
          <a:prstGeom prst="rect">
            <a:avLst/>
          </a:prstGeom>
          <a:noFill/>
          <a:ln>
            <a:noFill/>
          </a:ln>
        </p:spPr>
        <p:txBody>
          <a:bodyPr spcFirstLastPara="1" wrap="square" lIns="121900" tIns="60925" rIns="121900" bIns="60925" anchor="t" anchorCtr="0">
            <a:noAutofit/>
          </a:bodyPr>
          <a:lstStyle>
            <a:lvl1pPr marL="457200" lvl="0" indent="-228600" algn="l" rtl="0">
              <a:lnSpc>
                <a:spcPct val="90000"/>
              </a:lnSpc>
              <a:spcBef>
                <a:spcPts val="1000"/>
              </a:spcBef>
              <a:spcAft>
                <a:spcPts val="0"/>
              </a:spcAft>
              <a:buClr>
                <a:schemeClr val="lt1"/>
              </a:buClr>
              <a:buSzPts val="2100"/>
              <a:buNone/>
              <a:defRPr sz="2100">
                <a:solidFill>
                  <a:schemeClr val="lt1"/>
                </a:solidFil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420" name="Google Shape;420;p67"/>
          <p:cNvSpPr/>
          <p:nvPr/>
        </p:nvSpPr>
        <p:spPr>
          <a:xfrm>
            <a:off x="753775" y="6531885"/>
            <a:ext cx="1964400" cy="123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a:solidFill>
                  <a:srgbClr val="C8C8C8"/>
                </a:solidFill>
                <a:latin typeface="Arial"/>
                <a:ea typeface="Arial"/>
                <a:cs typeface="Arial"/>
                <a:sym typeface="Arial"/>
              </a:rPr>
              <a:t>© 2020 Snowflake Inc. All Rights Reserved</a:t>
            </a:r>
            <a:endParaRPr sz="800">
              <a:solidFill>
                <a:srgbClr val="C8C8C8"/>
              </a:solidFill>
              <a:latin typeface="Arial"/>
              <a:ea typeface="Arial"/>
              <a:cs typeface="Arial"/>
              <a:sym typeface="Arial"/>
            </a:endParaRPr>
          </a:p>
        </p:txBody>
      </p:sp>
      <p:sp>
        <p:nvSpPr>
          <p:cNvPr id="421" name="Google Shape;421;p67"/>
          <p:cNvSpPr txBox="1">
            <a:spLocks noGrp="1"/>
          </p:cNvSpPr>
          <p:nvPr>
            <p:ph type="body" idx="3"/>
          </p:nvPr>
        </p:nvSpPr>
        <p:spPr>
          <a:xfrm>
            <a:off x="571184" y="6050598"/>
            <a:ext cx="8595600" cy="304800"/>
          </a:xfrm>
          <a:prstGeom prst="rect">
            <a:avLst/>
          </a:prstGeom>
          <a:noFill/>
          <a:ln>
            <a:noFill/>
          </a:ln>
        </p:spPr>
        <p:txBody>
          <a:bodyPr spcFirstLastPara="1" wrap="square" lIns="121900" tIns="60925" rIns="121900" bIns="60925" anchor="t" anchorCtr="0">
            <a:noAutofit/>
          </a:bodyPr>
          <a:lstStyle>
            <a:lvl1pPr marL="457200" lvl="0" indent="-228600" algn="l" rtl="0">
              <a:lnSpc>
                <a:spcPct val="90000"/>
              </a:lnSpc>
              <a:spcBef>
                <a:spcPts val="0"/>
              </a:spcBef>
              <a:spcAft>
                <a:spcPts val="0"/>
              </a:spcAft>
              <a:buClr>
                <a:schemeClr val="lt2"/>
              </a:buClr>
              <a:buSzPts val="1500"/>
              <a:buNone/>
              <a:defRPr sz="1500" b="1">
                <a:solidFill>
                  <a:schemeClr val="lt2"/>
                </a:solidFil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422"/>
        <p:cNvGrpSpPr/>
        <p:nvPr/>
      </p:nvGrpSpPr>
      <p:grpSpPr>
        <a:xfrm>
          <a:off x="0" y="0"/>
          <a:ext cx="0" cy="0"/>
          <a:chOff x="0" y="0"/>
          <a:chExt cx="0" cy="0"/>
        </a:xfrm>
      </p:grpSpPr>
      <p:sp>
        <p:nvSpPr>
          <p:cNvPr id="423" name="Google Shape;423;p68"/>
          <p:cNvSpPr/>
          <p:nvPr/>
        </p:nvSpPr>
        <p:spPr>
          <a:xfrm>
            <a:off x="7515696" y="2255573"/>
            <a:ext cx="4676305" cy="4602426"/>
          </a:xfrm>
          <a:custGeom>
            <a:avLst/>
            <a:gdLst/>
            <a:ahLst/>
            <a:cxnLst/>
            <a:rect l="l" t="t" r="r" b="b"/>
            <a:pathLst>
              <a:path w="4676305" h="4602426" extrusionOk="0">
                <a:moveTo>
                  <a:pt x="4676305" y="0"/>
                </a:moveTo>
                <a:lnTo>
                  <a:pt x="4676305" y="2656059"/>
                </a:lnTo>
                <a:lnTo>
                  <a:pt x="4491197" y="2763226"/>
                </a:lnTo>
                <a:cubicBezTo>
                  <a:pt x="4219399" y="2920582"/>
                  <a:pt x="3884879" y="3114251"/>
                  <a:pt x="3473161" y="3352612"/>
                </a:cubicBezTo>
                <a:cubicBezTo>
                  <a:pt x="3473161" y="3352612"/>
                  <a:pt x="3473161" y="3352612"/>
                  <a:pt x="4650953" y="4032052"/>
                </a:cubicBezTo>
                <a:lnTo>
                  <a:pt x="4676305" y="4046677"/>
                </a:lnTo>
                <a:lnTo>
                  <a:pt x="4676305" y="4602426"/>
                </a:lnTo>
                <a:lnTo>
                  <a:pt x="1010917" y="4602426"/>
                </a:lnTo>
                <a:lnTo>
                  <a:pt x="937870" y="4560178"/>
                </a:lnTo>
                <a:cubicBezTo>
                  <a:pt x="822646" y="4493535"/>
                  <a:pt x="703705" y="4424742"/>
                  <a:pt x="580927" y="4353730"/>
                </a:cubicBezTo>
                <a:cubicBezTo>
                  <a:pt x="317790" y="4201633"/>
                  <a:pt x="136317" y="3961001"/>
                  <a:pt x="54654" y="3693129"/>
                </a:cubicBezTo>
                <a:cubicBezTo>
                  <a:pt x="13822" y="3568273"/>
                  <a:pt x="-2057" y="3441146"/>
                  <a:pt x="212" y="3316290"/>
                </a:cubicBezTo>
                <a:cubicBezTo>
                  <a:pt x="4749" y="3225486"/>
                  <a:pt x="18359" y="3132412"/>
                  <a:pt x="43312" y="3041607"/>
                </a:cubicBezTo>
                <a:cubicBezTo>
                  <a:pt x="120438" y="2760114"/>
                  <a:pt x="306448" y="2505861"/>
                  <a:pt x="580927" y="2346954"/>
                </a:cubicBezTo>
                <a:cubicBezTo>
                  <a:pt x="580927" y="2346954"/>
                  <a:pt x="580927" y="2346954"/>
                  <a:pt x="4509827" y="76845"/>
                </a:cubicBezTo>
                <a:cubicBezTo>
                  <a:pt x="4555762" y="50739"/>
                  <a:pt x="4602690" y="28037"/>
                  <a:pt x="4650292" y="8671"/>
                </a:cubicBezTo>
                <a:close/>
              </a:path>
            </a:pathLst>
          </a:custGeom>
          <a:solidFill>
            <a:srgbClr val="F2F5F6"/>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24" name="Google Shape;424;p68"/>
          <p:cNvSpPr/>
          <p:nvPr/>
        </p:nvSpPr>
        <p:spPr>
          <a:xfrm flipH="1">
            <a:off x="0" y="91440"/>
            <a:ext cx="4197838" cy="6202047"/>
          </a:xfrm>
          <a:custGeom>
            <a:avLst/>
            <a:gdLst/>
            <a:ahLst/>
            <a:cxnLst/>
            <a:rect l="l" t="t" r="r" b="b"/>
            <a:pathLst>
              <a:path w="1373" h="2026" extrusionOk="0">
                <a:moveTo>
                  <a:pt x="15" y="911"/>
                </a:moveTo>
                <a:cubicBezTo>
                  <a:pt x="6" y="941"/>
                  <a:pt x="2" y="971"/>
                  <a:pt x="1" y="1001"/>
                </a:cubicBezTo>
                <a:cubicBezTo>
                  <a:pt x="0" y="1043"/>
                  <a:pt x="5" y="1085"/>
                  <a:pt x="18" y="1125"/>
                </a:cubicBezTo>
                <a:cubicBezTo>
                  <a:pt x="33" y="1175"/>
                  <a:pt x="58" y="1221"/>
                  <a:pt x="92" y="1260"/>
                </a:cubicBezTo>
                <a:cubicBezTo>
                  <a:pt x="120" y="1293"/>
                  <a:pt x="153" y="1321"/>
                  <a:pt x="193" y="1344"/>
                </a:cubicBezTo>
                <a:cubicBezTo>
                  <a:pt x="1090" y="1862"/>
                  <a:pt x="1090" y="1862"/>
                  <a:pt x="1090" y="1862"/>
                </a:cubicBezTo>
                <a:cubicBezTo>
                  <a:pt x="1373" y="2026"/>
                  <a:pt x="1373" y="2026"/>
                  <a:pt x="1373" y="2026"/>
                </a:cubicBezTo>
                <a:cubicBezTo>
                  <a:pt x="1373" y="1143"/>
                  <a:pt x="1373" y="1143"/>
                  <a:pt x="1373" y="1143"/>
                </a:cubicBezTo>
                <a:cubicBezTo>
                  <a:pt x="1148" y="1013"/>
                  <a:pt x="1148" y="1013"/>
                  <a:pt x="1148" y="1013"/>
                </a:cubicBezTo>
                <a:cubicBezTo>
                  <a:pt x="1373" y="883"/>
                  <a:pt x="1373" y="883"/>
                  <a:pt x="1373" y="883"/>
                </a:cubicBezTo>
                <a:cubicBezTo>
                  <a:pt x="1373" y="0"/>
                  <a:pt x="1373" y="0"/>
                  <a:pt x="1373" y="0"/>
                </a:cubicBezTo>
                <a:cubicBezTo>
                  <a:pt x="193" y="681"/>
                  <a:pt x="193" y="681"/>
                  <a:pt x="193" y="681"/>
                </a:cubicBezTo>
                <a:cubicBezTo>
                  <a:pt x="101" y="734"/>
                  <a:pt x="40" y="817"/>
                  <a:pt x="15" y="911"/>
                </a:cubicBezTo>
                <a:close/>
              </a:path>
            </a:pathLst>
          </a:custGeom>
          <a:solidFill>
            <a:srgbClr val="2BB5E8">
              <a:alpha val="471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25" name="Google Shape;425;p68"/>
          <p:cNvSpPr/>
          <p:nvPr/>
        </p:nvSpPr>
        <p:spPr>
          <a:xfrm>
            <a:off x="9098924" y="1"/>
            <a:ext cx="3093076" cy="3047053"/>
          </a:xfrm>
          <a:custGeom>
            <a:avLst/>
            <a:gdLst/>
            <a:ahLst/>
            <a:cxnLst/>
            <a:rect l="l" t="t" r="r" b="b"/>
            <a:pathLst>
              <a:path w="3093076" h="3047053" extrusionOk="0">
                <a:moveTo>
                  <a:pt x="83819" y="0"/>
                </a:moveTo>
                <a:lnTo>
                  <a:pt x="2605289" y="0"/>
                </a:lnTo>
                <a:lnTo>
                  <a:pt x="2740383" y="79060"/>
                </a:lnTo>
                <a:cubicBezTo>
                  <a:pt x="2799635" y="113735"/>
                  <a:pt x="2860929" y="149606"/>
                  <a:pt x="2924337" y="186713"/>
                </a:cubicBezTo>
                <a:lnTo>
                  <a:pt x="3093076" y="285463"/>
                </a:lnTo>
                <a:lnTo>
                  <a:pt x="3093076" y="1745768"/>
                </a:lnTo>
                <a:lnTo>
                  <a:pt x="3042135" y="1775580"/>
                </a:lnTo>
                <a:cubicBezTo>
                  <a:pt x="2753558" y="1944461"/>
                  <a:pt x="2176404" y="2282223"/>
                  <a:pt x="1022097" y="2957747"/>
                </a:cubicBezTo>
                <a:cubicBezTo>
                  <a:pt x="701031" y="3141981"/>
                  <a:pt x="272943" y="3034511"/>
                  <a:pt x="89477" y="2696749"/>
                </a:cubicBezTo>
                <a:cubicBezTo>
                  <a:pt x="-93989" y="2374340"/>
                  <a:pt x="13033" y="1959814"/>
                  <a:pt x="334099" y="1760227"/>
                </a:cubicBezTo>
                <a:cubicBezTo>
                  <a:pt x="334099" y="1760227"/>
                  <a:pt x="334099" y="1760227"/>
                  <a:pt x="1633651" y="1007939"/>
                </a:cubicBezTo>
                <a:cubicBezTo>
                  <a:pt x="1633651" y="1007939"/>
                  <a:pt x="1633651" y="1007939"/>
                  <a:pt x="334099" y="271004"/>
                </a:cubicBezTo>
                <a:cubicBezTo>
                  <a:pt x="253832" y="221107"/>
                  <a:pt x="186944" y="157777"/>
                  <a:pt x="134627" y="85811"/>
                </a:cubicBezTo>
                <a:close/>
              </a:path>
            </a:pathLst>
          </a:custGeom>
          <a:solidFill>
            <a:schemeClr val="accent1">
              <a:alpha val="9800"/>
            </a:schemeClr>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26" name="Google Shape;426;p68"/>
          <p:cNvSpPr txBox="1">
            <a:spLocks noGrp="1"/>
          </p:cNvSpPr>
          <p:nvPr>
            <p:ph type="body" idx="1"/>
          </p:nvPr>
        </p:nvSpPr>
        <p:spPr>
          <a:xfrm>
            <a:off x="365760" y="308759"/>
            <a:ext cx="11460300" cy="914400"/>
          </a:xfrm>
          <a:prstGeom prst="rect">
            <a:avLst/>
          </a:prstGeom>
          <a:noFill/>
          <a:ln>
            <a:noFill/>
          </a:ln>
        </p:spPr>
        <p:txBody>
          <a:bodyPr spcFirstLastPara="1" wrap="square" lIns="121900" tIns="60925" rIns="121900" bIns="60925" anchor="t" anchorCtr="0">
            <a:noAutofit/>
          </a:bodyPr>
          <a:lstStyle>
            <a:lvl1pPr marL="457200" lvl="0" indent="-228600" algn="ctr" rtl="0">
              <a:lnSpc>
                <a:spcPct val="80000"/>
              </a:lnSpc>
              <a:spcBef>
                <a:spcPts val="0"/>
              </a:spcBef>
              <a:spcAft>
                <a:spcPts val="0"/>
              </a:spcAft>
              <a:buClr>
                <a:schemeClr val="dk1"/>
              </a:buClr>
              <a:buSzPts val="3600"/>
              <a:buNone/>
              <a:defRPr sz="3600" b="1" i="0" cap="none">
                <a:solidFill>
                  <a:schemeClr val="dk1"/>
                </a:solidFill>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427" name="Google Shape;427;p68"/>
          <p:cNvSpPr/>
          <p:nvPr/>
        </p:nvSpPr>
        <p:spPr>
          <a:xfrm>
            <a:off x="753775" y="6531885"/>
            <a:ext cx="1964400" cy="123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a:solidFill>
                  <a:srgbClr val="929292"/>
                </a:solidFill>
                <a:latin typeface="Arial"/>
                <a:ea typeface="Arial"/>
                <a:cs typeface="Arial"/>
                <a:sym typeface="Arial"/>
              </a:rPr>
              <a:t>© 2020 Snowflake Inc. All Rights Reserved</a:t>
            </a:r>
            <a:endParaRPr sz="800">
              <a:solidFill>
                <a:srgbClr val="929292"/>
              </a:solidFill>
              <a:latin typeface="Arial"/>
              <a:ea typeface="Arial"/>
              <a:cs typeface="Arial"/>
              <a:sym typeface="Arial"/>
            </a:endParaRPr>
          </a:p>
        </p:txBody>
      </p:sp>
      <p:sp>
        <p:nvSpPr>
          <p:cNvPr id="428" name="Google Shape;428;p68"/>
          <p:cNvSpPr txBox="1">
            <a:spLocks noGrp="1"/>
          </p:cNvSpPr>
          <p:nvPr>
            <p:ph type="sldNum" idx="12"/>
          </p:nvPr>
        </p:nvSpPr>
        <p:spPr>
          <a:xfrm>
            <a:off x="11187181" y="6531885"/>
            <a:ext cx="631500" cy="1233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800" b="0" i="0">
                <a:solidFill>
                  <a:srgbClr val="929292"/>
                </a:solidFill>
                <a:latin typeface="Arial"/>
                <a:ea typeface="Arial"/>
                <a:cs typeface="Arial"/>
                <a:sym typeface="Arial"/>
              </a:defRPr>
            </a:lvl1pPr>
            <a:lvl2pPr marL="0" marR="0" lvl="1" indent="0" algn="r" rtl="0">
              <a:spcBef>
                <a:spcPts val="0"/>
              </a:spcBef>
              <a:buNone/>
              <a:defRPr sz="800" b="0" i="0">
                <a:solidFill>
                  <a:srgbClr val="929292"/>
                </a:solidFill>
                <a:latin typeface="Arial"/>
                <a:ea typeface="Arial"/>
                <a:cs typeface="Arial"/>
                <a:sym typeface="Arial"/>
              </a:defRPr>
            </a:lvl2pPr>
            <a:lvl3pPr marL="0" marR="0" lvl="2" indent="0" algn="r" rtl="0">
              <a:spcBef>
                <a:spcPts val="0"/>
              </a:spcBef>
              <a:buNone/>
              <a:defRPr sz="800" b="0" i="0">
                <a:solidFill>
                  <a:srgbClr val="929292"/>
                </a:solidFill>
                <a:latin typeface="Arial"/>
                <a:ea typeface="Arial"/>
                <a:cs typeface="Arial"/>
                <a:sym typeface="Arial"/>
              </a:defRPr>
            </a:lvl3pPr>
            <a:lvl4pPr marL="0" marR="0" lvl="3" indent="0" algn="r" rtl="0">
              <a:spcBef>
                <a:spcPts val="0"/>
              </a:spcBef>
              <a:buNone/>
              <a:defRPr sz="800" b="0" i="0">
                <a:solidFill>
                  <a:srgbClr val="929292"/>
                </a:solidFill>
                <a:latin typeface="Arial"/>
                <a:ea typeface="Arial"/>
                <a:cs typeface="Arial"/>
                <a:sym typeface="Arial"/>
              </a:defRPr>
            </a:lvl4pPr>
            <a:lvl5pPr marL="0" marR="0" lvl="4" indent="0" algn="r" rtl="0">
              <a:spcBef>
                <a:spcPts val="0"/>
              </a:spcBef>
              <a:buNone/>
              <a:defRPr sz="800" b="0" i="0">
                <a:solidFill>
                  <a:srgbClr val="929292"/>
                </a:solidFill>
                <a:latin typeface="Arial"/>
                <a:ea typeface="Arial"/>
                <a:cs typeface="Arial"/>
                <a:sym typeface="Arial"/>
              </a:defRPr>
            </a:lvl5pPr>
            <a:lvl6pPr marL="0" marR="0" lvl="5" indent="0" algn="r" rtl="0">
              <a:spcBef>
                <a:spcPts val="0"/>
              </a:spcBef>
              <a:buNone/>
              <a:defRPr sz="800" b="0" i="0">
                <a:solidFill>
                  <a:srgbClr val="929292"/>
                </a:solidFill>
                <a:latin typeface="Arial"/>
                <a:ea typeface="Arial"/>
                <a:cs typeface="Arial"/>
                <a:sym typeface="Arial"/>
              </a:defRPr>
            </a:lvl6pPr>
            <a:lvl7pPr marL="0" marR="0" lvl="6" indent="0" algn="r" rtl="0">
              <a:spcBef>
                <a:spcPts val="0"/>
              </a:spcBef>
              <a:buNone/>
              <a:defRPr sz="800" b="0" i="0">
                <a:solidFill>
                  <a:srgbClr val="929292"/>
                </a:solidFill>
                <a:latin typeface="Arial"/>
                <a:ea typeface="Arial"/>
                <a:cs typeface="Arial"/>
                <a:sym typeface="Arial"/>
              </a:defRPr>
            </a:lvl7pPr>
            <a:lvl8pPr marL="0" marR="0" lvl="7" indent="0" algn="r" rtl="0">
              <a:spcBef>
                <a:spcPts val="0"/>
              </a:spcBef>
              <a:buNone/>
              <a:defRPr sz="800" b="0" i="0">
                <a:solidFill>
                  <a:srgbClr val="929292"/>
                </a:solidFill>
                <a:latin typeface="Arial"/>
                <a:ea typeface="Arial"/>
                <a:cs typeface="Arial"/>
                <a:sym typeface="Arial"/>
              </a:defRPr>
            </a:lvl8pPr>
            <a:lvl9pPr marL="0" marR="0" lvl="8" indent="0" algn="r" rtl="0">
              <a:spcBef>
                <a:spcPts val="0"/>
              </a:spcBef>
              <a:buNone/>
              <a:defRPr sz="800" b="0" i="0">
                <a:solidFill>
                  <a:srgbClr val="9292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
        <p:nvSpPr>
          <p:cNvPr id="429" name="Google Shape;429;p68"/>
          <p:cNvSpPr/>
          <p:nvPr/>
        </p:nvSpPr>
        <p:spPr>
          <a:xfrm>
            <a:off x="460260" y="6504439"/>
            <a:ext cx="175824" cy="167164"/>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plit Layout">
  <p:cSld name="Split Layout">
    <p:spTree>
      <p:nvGrpSpPr>
        <p:cNvPr id="1" name="Shape 430"/>
        <p:cNvGrpSpPr/>
        <p:nvPr/>
      </p:nvGrpSpPr>
      <p:grpSpPr>
        <a:xfrm>
          <a:off x="0" y="0"/>
          <a:ext cx="0" cy="0"/>
          <a:chOff x="0" y="0"/>
          <a:chExt cx="0" cy="0"/>
        </a:xfrm>
      </p:grpSpPr>
      <p:sp>
        <p:nvSpPr>
          <p:cNvPr id="431" name="Google Shape;431;p69"/>
          <p:cNvSpPr/>
          <p:nvPr/>
        </p:nvSpPr>
        <p:spPr>
          <a:xfrm>
            <a:off x="6096000" y="0"/>
            <a:ext cx="6096000" cy="68580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32" name="Google Shape;432;p69"/>
          <p:cNvSpPr/>
          <p:nvPr/>
        </p:nvSpPr>
        <p:spPr>
          <a:xfrm>
            <a:off x="8032751" y="342900"/>
            <a:ext cx="1984140" cy="2122488"/>
          </a:xfrm>
          <a:custGeom>
            <a:avLst/>
            <a:gdLst/>
            <a:ahLst/>
            <a:cxnLst/>
            <a:rect l="l" t="t" r="r" b="b"/>
            <a:pathLst>
              <a:path w="1950" h="2085" extrusionOk="0">
                <a:moveTo>
                  <a:pt x="402" y="0"/>
                </a:moveTo>
                <a:cubicBezTo>
                  <a:pt x="281" y="0"/>
                  <a:pt x="162" y="64"/>
                  <a:pt x="97" y="177"/>
                </a:cubicBezTo>
                <a:cubicBezTo>
                  <a:pt x="0" y="345"/>
                  <a:pt x="57" y="560"/>
                  <a:pt x="226" y="657"/>
                </a:cubicBezTo>
                <a:cubicBezTo>
                  <a:pt x="894" y="1043"/>
                  <a:pt x="894" y="1043"/>
                  <a:pt x="894" y="1043"/>
                </a:cubicBezTo>
                <a:cubicBezTo>
                  <a:pt x="226" y="1428"/>
                  <a:pt x="226" y="1428"/>
                  <a:pt x="226" y="1428"/>
                </a:cubicBezTo>
                <a:cubicBezTo>
                  <a:pt x="57" y="1526"/>
                  <a:pt x="0" y="1740"/>
                  <a:pt x="97" y="1909"/>
                </a:cubicBezTo>
                <a:cubicBezTo>
                  <a:pt x="162" y="2022"/>
                  <a:pt x="280" y="2085"/>
                  <a:pt x="402" y="2085"/>
                </a:cubicBezTo>
                <a:cubicBezTo>
                  <a:pt x="462" y="2085"/>
                  <a:pt x="522" y="2070"/>
                  <a:pt x="578" y="2038"/>
                </a:cubicBezTo>
                <a:cubicBezTo>
                  <a:pt x="1773" y="1347"/>
                  <a:pt x="1773" y="1347"/>
                  <a:pt x="1773" y="1347"/>
                </a:cubicBezTo>
                <a:cubicBezTo>
                  <a:pt x="1853" y="1301"/>
                  <a:pt x="1908" y="1228"/>
                  <a:pt x="1933" y="1146"/>
                </a:cubicBezTo>
                <a:cubicBezTo>
                  <a:pt x="1945" y="1109"/>
                  <a:pt x="1950" y="1070"/>
                  <a:pt x="1949" y="1032"/>
                </a:cubicBezTo>
                <a:cubicBezTo>
                  <a:pt x="1948" y="1004"/>
                  <a:pt x="1944" y="976"/>
                  <a:pt x="1937" y="949"/>
                </a:cubicBezTo>
                <a:cubicBezTo>
                  <a:pt x="1913" y="863"/>
                  <a:pt x="1857" y="786"/>
                  <a:pt x="1773" y="738"/>
                </a:cubicBezTo>
                <a:cubicBezTo>
                  <a:pt x="578" y="48"/>
                  <a:pt x="578" y="48"/>
                  <a:pt x="578" y="48"/>
                </a:cubicBezTo>
                <a:cubicBezTo>
                  <a:pt x="522" y="16"/>
                  <a:pt x="462" y="0"/>
                  <a:pt x="402" y="0"/>
                </a:cubicBezTo>
              </a:path>
            </a:pathLst>
          </a:custGeom>
          <a:solidFill>
            <a:srgbClr val="27B1E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33" name="Google Shape;433;p69"/>
          <p:cNvSpPr/>
          <p:nvPr/>
        </p:nvSpPr>
        <p:spPr>
          <a:xfrm>
            <a:off x="6099174" y="3222627"/>
            <a:ext cx="4248542" cy="3635375"/>
          </a:xfrm>
          <a:custGeom>
            <a:avLst/>
            <a:gdLst/>
            <a:ahLst/>
            <a:cxnLst/>
            <a:rect l="l" t="t" r="r" b="b"/>
            <a:pathLst>
              <a:path w="4248542" h="3635375" extrusionOk="0">
                <a:moveTo>
                  <a:pt x="0" y="0"/>
                </a:moveTo>
                <a:cubicBezTo>
                  <a:pt x="0" y="0"/>
                  <a:pt x="0" y="0"/>
                  <a:pt x="3688930" y="2134683"/>
                </a:cubicBezTo>
                <a:cubicBezTo>
                  <a:pt x="3955829" y="2287388"/>
                  <a:pt x="4133762" y="2532351"/>
                  <a:pt x="4210019" y="2805947"/>
                </a:cubicBezTo>
                <a:cubicBezTo>
                  <a:pt x="4232261" y="2891843"/>
                  <a:pt x="4244971" y="2980921"/>
                  <a:pt x="4248147" y="3069999"/>
                </a:cubicBezTo>
                <a:cubicBezTo>
                  <a:pt x="4251325" y="3190890"/>
                  <a:pt x="4235438" y="3314962"/>
                  <a:pt x="4197309" y="3432672"/>
                </a:cubicBezTo>
                <a:cubicBezTo>
                  <a:pt x="4177450" y="3497890"/>
                  <a:pt x="4151634" y="3561318"/>
                  <a:pt x="4120109" y="3622062"/>
                </a:cubicBezTo>
                <a:lnTo>
                  <a:pt x="4112399" y="3635375"/>
                </a:lnTo>
                <a:lnTo>
                  <a:pt x="0" y="3635375"/>
                </a:lnTo>
                <a:lnTo>
                  <a:pt x="0" y="3623553"/>
                </a:lnTo>
                <a:cubicBezTo>
                  <a:pt x="0" y="3623553"/>
                  <a:pt x="0" y="3623553"/>
                  <a:pt x="896019" y="3104994"/>
                </a:cubicBezTo>
                <a:cubicBezTo>
                  <a:pt x="896019" y="3104994"/>
                  <a:pt x="896019" y="3104994"/>
                  <a:pt x="0" y="2586434"/>
                </a:cubicBezTo>
                <a:cubicBezTo>
                  <a:pt x="0" y="2586434"/>
                  <a:pt x="0" y="2586434"/>
                  <a:pt x="0" y="0"/>
                </a:cubicBezTo>
                <a:close/>
              </a:path>
            </a:pathLst>
          </a:custGeom>
          <a:solidFill>
            <a:srgbClr val="27B1E3"/>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34" name="Google Shape;434;p69"/>
          <p:cNvSpPr/>
          <p:nvPr/>
        </p:nvSpPr>
        <p:spPr>
          <a:xfrm>
            <a:off x="9578868" y="845800"/>
            <a:ext cx="2613132" cy="3741797"/>
          </a:xfrm>
          <a:custGeom>
            <a:avLst/>
            <a:gdLst/>
            <a:ahLst/>
            <a:cxnLst/>
            <a:rect l="l" t="t" r="r" b="b"/>
            <a:pathLst>
              <a:path w="2613132" h="3741797" extrusionOk="0">
                <a:moveTo>
                  <a:pt x="2613132" y="0"/>
                </a:moveTo>
                <a:lnTo>
                  <a:pt x="2613132" y="1482383"/>
                </a:lnTo>
                <a:lnTo>
                  <a:pt x="2480582" y="1558999"/>
                </a:lnTo>
                <a:cubicBezTo>
                  <a:pt x="1938975" y="1872053"/>
                  <a:pt x="1938975" y="1872053"/>
                  <a:pt x="1938975" y="1872053"/>
                </a:cubicBezTo>
                <a:cubicBezTo>
                  <a:pt x="2168749" y="2004548"/>
                  <a:pt x="2355441" y="2112200"/>
                  <a:pt x="2507127" y="2199667"/>
                </a:cubicBezTo>
                <a:lnTo>
                  <a:pt x="2613132" y="2260793"/>
                </a:lnTo>
                <a:lnTo>
                  <a:pt x="2613132" y="3741797"/>
                </a:lnTo>
                <a:lnTo>
                  <a:pt x="2518746" y="3699509"/>
                </a:lnTo>
                <a:cubicBezTo>
                  <a:pt x="324746" y="2431617"/>
                  <a:pt x="324746" y="2431617"/>
                  <a:pt x="324746" y="2431617"/>
                </a:cubicBezTo>
                <a:cubicBezTo>
                  <a:pt x="176001" y="2345400"/>
                  <a:pt x="76273" y="2211848"/>
                  <a:pt x="28945" y="2061392"/>
                </a:cubicBezTo>
                <a:cubicBezTo>
                  <a:pt x="6971" y="1993771"/>
                  <a:pt x="-1480" y="1922769"/>
                  <a:pt x="210" y="1851767"/>
                </a:cubicBezTo>
                <a:cubicBezTo>
                  <a:pt x="1901" y="1801051"/>
                  <a:pt x="8662" y="1750335"/>
                  <a:pt x="23874" y="1699620"/>
                </a:cubicBezTo>
                <a:cubicBezTo>
                  <a:pt x="66132" y="1540710"/>
                  <a:pt x="169240" y="1400397"/>
                  <a:pt x="324746" y="1310799"/>
                </a:cubicBezTo>
                <a:cubicBezTo>
                  <a:pt x="2518746" y="44597"/>
                  <a:pt x="2518746" y="44597"/>
                  <a:pt x="2518746" y="44597"/>
                </a:cubicBezTo>
                <a:cubicBezTo>
                  <a:pt x="2547745" y="27797"/>
                  <a:pt x="2577487" y="13509"/>
                  <a:pt x="2607725" y="1663"/>
                </a:cubicBezTo>
                <a:close/>
              </a:path>
            </a:pathLst>
          </a:custGeom>
          <a:solidFill>
            <a:srgbClr val="27B1E3"/>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35" name="Google Shape;435;p69"/>
          <p:cNvSpPr/>
          <p:nvPr/>
        </p:nvSpPr>
        <p:spPr>
          <a:xfrm>
            <a:off x="8655051" y="3671381"/>
            <a:ext cx="2101851" cy="2248407"/>
          </a:xfrm>
          <a:custGeom>
            <a:avLst/>
            <a:gdLst/>
            <a:ahLst/>
            <a:cxnLst/>
            <a:rect l="l" t="t" r="r" b="b"/>
            <a:pathLst>
              <a:path w="1950" h="2085" extrusionOk="0">
                <a:moveTo>
                  <a:pt x="402" y="0"/>
                </a:moveTo>
                <a:cubicBezTo>
                  <a:pt x="281" y="0"/>
                  <a:pt x="162" y="64"/>
                  <a:pt x="97" y="177"/>
                </a:cubicBezTo>
                <a:cubicBezTo>
                  <a:pt x="0" y="345"/>
                  <a:pt x="57" y="560"/>
                  <a:pt x="226" y="657"/>
                </a:cubicBezTo>
                <a:cubicBezTo>
                  <a:pt x="894" y="1043"/>
                  <a:pt x="894" y="1043"/>
                  <a:pt x="894" y="1043"/>
                </a:cubicBezTo>
                <a:cubicBezTo>
                  <a:pt x="226" y="1428"/>
                  <a:pt x="226" y="1428"/>
                  <a:pt x="226" y="1428"/>
                </a:cubicBezTo>
                <a:cubicBezTo>
                  <a:pt x="57" y="1526"/>
                  <a:pt x="0" y="1740"/>
                  <a:pt x="97" y="1909"/>
                </a:cubicBezTo>
                <a:cubicBezTo>
                  <a:pt x="162" y="2022"/>
                  <a:pt x="280" y="2085"/>
                  <a:pt x="402" y="2085"/>
                </a:cubicBezTo>
                <a:cubicBezTo>
                  <a:pt x="462" y="2085"/>
                  <a:pt x="522" y="2070"/>
                  <a:pt x="578" y="2038"/>
                </a:cubicBezTo>
                <a:cubicBezTo>
                  <a:pt x="1773" y="1347"/>
                  <a:pt x="1773" y="1347"/>
                  <a:pt x="1773" y="1347"/>
                </a:cubicBezTo>
                <a:cubicBezTo>
                  <a:pt x="1853" y="1301"/>
                  <a:pt x="1908" y="1228"/>
                  <a:pt x="1933" y="1146"/>
                </a:cubicBezTo>
                <a:cubicBezTo>
                  <a:pt x="1945" y="1109"/>
                  <a:pt x="1950" y="1070"/>
                  <a:pt x="1949" y="1032"/>
                </a:cubicBezTo>
                <a:cubicBezTo>
                  <a:pt x="1948" y="1004"/>
                  <a:pt x="1944" y="976"/>
                  <a:pt x="1937" y="949"/>
                </a:cubicBezTo>
                <a:cubicBezTo>
                  <a:pt x="1913" y="863"/>
                  <a:pt x="1857" y="786"/>
                  <a:pt x="1773" y="738"/>
                </a:cubicBezTo>
                <a:cubicBezTo>
                  <a:pt x="578" y="48"/>
                  <a:pt x="578" y="48"/>
                  <a:pt x="578" y="48"/>
                </a:cubicBezTo>
                <a:cubicBezTo>
                  <a:pt x="522" y="16"/>
                  <a:pt x="462" y="0"/>
                  <a:pt x="402" y="0"/>
                </a:cubicBezTo>
              </a:path>
            </a:pathLst>
          </a:custGeom>
          <a:solidFill>
            <a:srgbClr val="27B1E3">
              <a:alpha val="4588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36" name="Google Shape;436;p69"/>
          <p:cNvSpPr/>
          <p:nvPr/>
        </p:nvSpPr>
        <p:spPr>
          <a:xfrm>
            <a:off x="6096000" y="0"/>
            <a:ext cx="6096000" cy="68580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37" name="Google Shape;437;p69"/>
          <p:cNvSpPr/>
          <p:nvPr/>
        </p:nvSpPr>
        <p:spPr>
          <a:xfrm>
            <a:off x="8032751" y="342900"/>
            <a:ext cx="1984140" cy="2122488"/>
          </a:xfrm>
          <a:custGeom>
            <a:avLst/>
            <a:gdLst/>
            <a:ahLst/>
            <a:cxnLst/>
            <a:rect l="l" t="t" r="r" b="b"/>
            <a:pathLst>
              <a:path w="1950" h="2085" extrusionOk="0">
                <a:moveTo>
                  <a:pt x="402" y="0"/>
                </a:moveTo>
                <a:cubicBezTo>
                  <a:pt x="281" y="0"/>
                  <a:pt x="162" y="64"/>
                  <a:pt x="97" y="177"/>
                </a:cubicBezTo>
                <a:cubicBezTo>
                  <a:pt x="0" y="345"/>
                  <a:pt x="57" y="560"/>
                  <a:pt x="226" y="657"/>
                </a:cubicBezTo>
                <a:cubicBezTo>
                  <a:pt x="894" y="1043"/>
                  <a:pt x="894" y="1043"/>
                  <a:pt x="894" y="1043"/>
                </a:cubicBezTo>
                <a:cubicBezTo>
                  <a:pt x="226" y="1428"/>
                  <a:pt x="226" y="1428"/>
                  <a:pt x="226" y="1428"/>
                </a:cubicBezTo>
                <a:cubicBezTo>
                  <a:pt x="57" y="1526"/>
                  <a:pt x="0" y="1740"/>
                  <a:pt x="97" y="1909"/>
                </a:cubicBezTo>
                <a:cubicBezTo>
                  <a:pt x="162" y="2022"/>
                  <a:pt x="280" y="2085"/>
                  <a:pt x="402" y="2085"/>
                </a:cubicBezTo>
                <a:cubicBezTo>
                  <a:pt x="462" y="2085"/>
                  <a:pt x="522" y="2070"/>
                  <a:pt x="578" y="2038"/>
                </a:cubicBezTo>
                <a:cubicBezTo>
                  <a:pt x="1773" y="1347"/>
                  <a:pt x="1773" y="1347"/>
                  <a:pt x="1773" y="1347"/>
                </a:cubicBezTo>
                <a:cubicBezTo>
                  <a:pt x="1853" y="1301"/>
                  <a:pt x="1908" y="1228"/>
                  <a:pt x="1933" y="1146"/>
                </a:cubicBezTo>
                <a:cubicBezTo>
                  <a:pt x="1945" y="1109"/>
                  <a:pt x="1950" y="1070"/>
                  <a:pt x="1949" y="1032"/>
                </a:cubicBezTo>
                <a:cubicBezTo>
                  <a:pt x="1948" y="1004"/>
                  <a:pt x="1944" y="976"/>
                  <a:pt x="1937" y="949"/>
                </a:cubicBezTo>
                <a:cubicBezTo>
                  <a:pt x="1913" y="863"/>
                  <a:pt x="1857" y="786"/>
                  <a:pt x="1773" y="738"/>
                </a:cubicBezTo>
                <a:cubicBezTo>
                  <a:pt x="578" y="48"/>
                  <a:pt x="578" y="48"/>
                  <a:pt x="578" y="48"/>
                </a:cubicBezTo>
                <a:cubicBezTo>
                  <a:pt x="522" y="16"/>
                  <a:pt x="462" y="0"/>
                  <a:pt x="402" y="0"/>
                </a:cubicBezTo>
              </a:path>
            </a:pathLst>
          </a:custGeom>
          <a:solidFill>
            <a:srgbClr val="27B1E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38" name="Google Shape;438;p69"/>
          <p:cNvSpPr/>
          <p:nvPr/>
        </p:nvSpPr>
        <p:spPr>
          <a:xfrm>
            <a:off x="6099174" y="3222627"/>
            <a:ext cx="4248542" cy="3635375"/>
          </a:xfrm>
          <a:custGeom>
            <a:avLst/>
            <a:gdLst/>
            <a:ahLst/>
            <a:cxnLst/>
            <a:rect l="l" t="t" r="r" b="b"/>
            <a:pathLst>
              <a:path w="4248542" h="3635375" extrusionOk="0">
                <a:moveTo>
                  <a:pt x="0" y="0"/>
                </a:moveTo>
                <a:cubicBezTo>
                  <a:pt x="0" y="0"/>
                  <a:pt x="0" y="0"/>
                  <a:pt x="3688930" y="2134683"/>
                </a:cubicBezTo>
                <a:cubicBezTo>
                  <a:pt x="3955829" y="2287388"/>
                  <a:pt x="4133762" y="2532351"/>
                  <a:pt x="4210019" y="2805947"/>
                </a:cubicBezTo>
                <a:cubicBezTo>
                  <a:pt x="4232261" y="2891843"/>
                  <a:pt x="4244971" y="2980921"/>
                  <a:pt x="4248147" y="3069999"/>
                </a:cubicBezTo>
                <a:cubicBezTo>
                  <a:pt x="4251325" y="3190890"/>
                  <a:pt x="4235438" y="3314962"/>
                  <a:pt x="4197309" y="3432672"/>
                </a:cubicBezTo>
                <a:cubicBezTo>
                  <a:pt x="4177450" y="3497890"/>
                  <a:pt x="4151634" y="3561318"/>
                  <a:pt x="4120109" y="3622062"/>
                </a:cubicBezTo>
                <a:lnTo>
                  <a:pt x="4112399" y="3635375"/>
                </a:lnTo>
                <a:lnTo>
                  <a:pt x="0" y="3635375"/>
                </a:lnTo>
                <a:lnTo>
                  <a:pt x="0" y="3623553"/>
                </a:lnTo>
                <a:cubicBezTo>
                  <a:pt x="0" y="3623553"/>
                  <a:pt x="0" y="3623553"/>
                  <a:pt x="896019" y="3104994"/>
                </a:cubicBezTo>
                <a:cubicBezTo>
                  <a:pt x="896019" y="3104994"/>
                  <a:pt x="896019" y="3104994"/>
                  <a:pt x="0" y="2586434"/>
                </a:cubicBezTo>
                <a:cubicBezTo>
                  <a:pt x="0" y="2586434"/>
                  <a:pt x="0" y="2586434"/>
                  <a:pt x="0" y="0"/>
                </a:cubicBezTo>
                <a:close/>
              </a:path>
            </a:pathLst>
          </a:custGeom>
          <a:solidFill>
            <a:srgbClr val="27B1E3"/>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39" name="Google Shape;439;p69"/>
          <p:cNvSpPr/>
          <p:nvPr/>
        </p:nvSpPr>
        <p:spPr>
          <a:xfrm>
            <a:off x="9578868" y="845800"/>
            <a:ext cx="2613132" cy="3741797"/>
          </a:xfrm>
          <a:custGeom>
            <a:avLst/>
            <a:gdLst/>
            <a:ahLst/>
            <a:cxnLst/>
            <a:rect l="l" t="t" r="r" b="b"/>
            <a:pathLst>
              <a:path w="2613132" h="3741797" extrusionOk="0">
                <a:moveTo>
                  <a:pt x="2613132" y="0"/>
                </a:moveTo>
                <a:lnTo>
                  <a:pt x="2613132" y="1482383"/>
                </a:lnTo>
                <a:lnTo>
                  <a:pt x="2480582" y="1558999"/>
                </a:lnTo>
                <a:cubicBezTo>
                  <a:pt x="1938975" y="1872053"/>
                  <a:pt x="1938975" y="1872053"/>
                  <a:pt x="1938975" y="1872053"/>
                </a:cubicBezTo>
                <a:cubicBezTo>
                  <a:pt x="2168749" y="2004548"/>
                  <a:pt x="2355441" y="2112200"/>
                  <a:pt x="2507127" y="2199667"/>
                </a:cubicBezTo>
                <a:lnTo>
                  <a:pt x="2613132" y="2260793"/>
                </a:lnTo>
                <a:lnTo>
                  <a:pt x="2613132" y="3741797"/>
                </a:lnTo>
                <a:lnTo>
                  <a:pt x="2518746" y="3699509"/>
                </a:lnTo>
                <a:cubicBezTo>
                  <a:pt x="324746" y="2431617"/>
                  <a:pt x="324746" y="2431617"/>
                  <a:pt x="324746" y="2431617"/>
                </a:cubicBezTo>
                <a:cubicBezTo>
                  <a:pt x="176001" y="2345400"/>
                  <a:pt x="76273" y="2211848"/>
                  <a:pt x="28945" y="2061392"/>
                </a:cubicBezTo>
                <a:cubicBezTo>
                  <a:pt x="6971" y="1993771"/>
                  <a:pt x="-1480" y="1922769"/>
                  <a:pt x="210" y="1851767"/>
                </a:cubicBezTo>
                <a:cubicBezTo>
                  <a:pt x="1901" y="1801051"/>
                  <a:pt x="8662" y="1750335"/>
                  <a:pt x="23874" y="1699620"/>
                </a:cubicBezTo>
                <a:cubicBezTo>
                  <a:pt x="66132" y="1540710"/>
                  <a:pt x="169240" y="1400397"/>
                  <a:pt x="324746" y="1310799"/>
                </a:cubicBezTo>
                <a:cubicBezTo>
                  <a:pt x="2518746" y="44597"/>
                  <a:pt x="2518746" y="44597"/>
                  <a:pt x="2518746" y="44597"/>
                </a:cubicBezTo>
                <a:cubicBezTo>
                  <a:pt x="2547745" y="27797"/>
                  <a:pt x="2577487" y="13509"/>
                  <a:pt x="2607725" y="1663"/>
                </a:cubicBezTo>
                <a:close/>
              </a:path>
            </a:pathLst>
          </a:custGeom>
          <a:solidFill>
            <a:srgbClr val="27B1E3"/>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40" name="Google Shape;440;p69"/>
          <p:cNvSpPr txBox="1">
            <a:spLocks noGrp="1"/>
          </p:cNvSpPr>
          <p:nvPr>
            <p:ph type="body" idx="1"/>
          </p:nvPr>
        </p:nvSpPr>
        <p:spPr>
          <a:xfrm>
            <a:off x="6426200" y="1206500"/>
            <a:ext cx="5397600" cy="5219700"/>
          </a:xfrm>
          <a:prstGeom prst="rect">
            <a:avLst/>
          </a:prstGeom>
          <a:noFill/>
          <a:ln>
            <a:noFill/>
          </a:ln>
        </p:spPr>
        <p:txBody>
          <a:bodyPr spcFirstLastPara="1" wrap="square" lIns="121900" tIns="60925" rIns="121900" bIns="60925" anchor="t" anchorCtr="0">
            <a:noAutofit/>
          </a:bodyPr>
          <a:lstStyle>
            <a:lvl1pPr marL="457200" lvl="0" indent="-228600" algn="l" rtl="0">
              <a:lnSpc>
                <a:spcPct val="90000"/>
              </a:lnSpc>
              <a:spcBef>
                <a:spcPts val="1000"/>
              </a:spcBef>
              <a:spcAft>
                <a:spcPts val="0"/>
              </a:spcAft>
              <a:buClr>
                <a:schemeClr val="lt1"/>
              </a:buClr>
              <a:buSzPts val="1900"/>
              <a:buFont typeface="Arial"/>
              <a:buNone/>
              <a:defRPr sz="1900">
                <a:solidFill>
                  <a:schemeClr val="lt1"/>
                </a:solidFill>
              </a:defRPr>
            </a:lvl1pPr>
            <a:lvl2pPr marL="914400" lvl="1" indent="-228600" algn="l" rtl="0">
              <a:lnSpc>
                <a:spcPct val="90000"/>
              </a:lnSpc>
              <a:spcBef>
                <a:spcPts val="500"/>
              </a:spcBef>
              <a:spcAft>
                <a:spcPts val="0"/>
              </a:spcAft>
              <a:buClr>
                <a:schemeClr val="lt1"/>
              </a:buClr>
              <a:buSzPts val="1900"/>
              <a:buFont typeface="Arial"/>
              <a:buNone/>
              <a:defRPr>
                <a:solidFill>
                  <a:schemeClr val="lt1"/>
                </a:solidFill>
              </a:defRPr>
            </a:lvl2pPr>
            <a:lvl3pPr marL="1371600" lvl="2" indent="-228600" algn="l" rtl="0">
              <a:lnSpc>
                <a:spcPct val="90000"/>
              </a:lnSpc>
              <a:spcBef>
                <a:spcPts val="500"/>
              </a:spcBef>
              <a:spcAft>
                <a:spcPts val="0"/>
              </a:spcAft>
              <a:buClr>
                <a:schemeClr val="lt1"/>
              </a:buClr>
              <a:buSzPts val="1600"/>
              <a:buFont typeface="Arial"/>
              <a:buNone/>
              <a:defRPr>
                <a:solidFill>
                  <a:schemeClr val="lt1"/>
                </a:solidFill>
              </a:defRPr>
            </a:lvl3pPr>
            <a:lvl4pPr marL="1828800" lvl="3" indent="-228600" algn="l" rtl="0">
              <a:lnSpc>
                <a:spcPct val="90000"/>
              </a:lnSpc>
              <a:spcBef>
                <a:spcPts val="500"/>
              </a:spcBef>
              <a:spcAft>
                <a:spcPts val="0"/>
              </a:spcAft>
              <a:buClr>
                <a:schemeClr val="lt1"/>
              </a:buClr>
              <a:buSzPts val="1600"/>
              <a:buFont typeface="Arial"/>
              <a:buNone/>
              <a:defRPr>
                <a:solidFill>
                  <a:schemeClr val="lt1"/>
                </a:solidFill>
              </a:defRPr>
            </a:lvl4pPr>
            <a:lvl5pPr marL="2286000" lvl="4" indent="-228600" algn="l" rtl="0">
              <a:lnSpc>
                <a:spcPct val="90000"/>
              </a:lnSpc>
              <a:spcBef>
                <a:spcPts val="500"/>
              </a:spcBef>
              <a:spcAft>
                <a:spcPts val="0"/>
              </a:spcAft>
              <a:buClr>
                <a:schemeClr val="lt1"/>
              </a:buClr>
              <a:buSzPts val="1600"/>
              <a:buFont typeface="Arial"/>
              <a:buNone/>
              <a:defRPr>
                <a:solidFill>
                  <a:schemeClr val="lt1"/>
                </a:solidFill>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441" name="Google Shape;441;p69"/>
          <p:cNvSpPr/>
          <p:nvPr/>
        </p:nvSpPr>
        <p:spPr>
          <a:xfrm>
            <a:off x="8655051" y="3671381"/>
            <a:ext cx="2101851" cy="2248407"/>
          </a:xfrm>
          <a:custGeom>
            <a:avLst/>
            <a:gdLst/>
            <a:ahLst/>
            <a:cxnLst/>
            <a:rect l="l" t="t" r="r" b="b"/>
            <a:pathLst>
              <a:path w="1950" h="2085" extrusionOk="0">
                <a:moveTo>
                  <a:pt x="402" y="0"/>
                </a:moveTo>
                <a:cubicBezTo>
                  <a:pt x="281" y="0"/>
                  <a:pt x="162" y="64"/>
                  <a:pt x="97" y="177"/>
                </a:cubicBezTo>
                <a:cubicBezTo>
                  <a:pt x="0" y="345"/>
                  <a:pt x="57" y="560"/>
                  <a:pt x="226" y="657"/>
                </a:cubicBezTo>
                <a:cubicBezTo>
                  <a:pt x="894" y="1043"/>
                  <a:pt x="894" y="1043"/>
                  <a:pt x="894" y="1043"/>
                </a:cubicBezTo>
                <a:cubicBezTo>
                  <a:pt x="226" y="1428"/>
                  <a:pt x="226" y="1428"/>
                  <a:pt x="226" y="1428"/>
                </a:cubicBezTo>
                <a:cubicBezTo>
                  <a:pt x="57" y="1526"/>
                  <a:pt x="0" y="1740"/>
                  <a:pt x="97" y="1909"/>
                </a:cubicBezTo>
                <a:cubicBezTo>
                  <a:pt x="162" y="2022"/>
                  <a:pt x="280" y="2085"/>
                  <a:pt x="402" y="2085"/>
                </a:cubicBezTo>
                <a:cubicBezTo>
                  <a:pt x="462" y="2085"/>
                  <a:pt x="522" y="2070"/>
                  <a:pt x="578" y="2038"/>
                </a:cubicBezTo>
                <a:cubicBezTo>
                  <a:pt x="1773" y="1347"/>
                  <a:pt x="1773" y="1347"/>
                  <a:pt x="1773" y="1347"/>
                </a:cubicBezTo>
                <a:cubicBezTo>
                  <a:pt x="1853" y="1301"/>
                  <a:pt x="1908" y="1228"/>
                  <a:pt x="1933" y="1146"/>
                </a:cubicBezTo>
                <a:cubicBezTo>
                  <a:pt x="1945" y="1109"/>
                  <a:pt x="1950" y="1070"/>
                  <a:pt x="1949" y="1032"/>
                </a:cubicBezTo>
                <a:cubicBezTo>
                  <a:pt x="1948" y="1004"/>
                  <a:pt x="1944" y="976"/>
                  <a:pt x="1937" y="949"/>
                </a:cubicBezTo>
                <a:cubicBezTo>
                  <a:pt x="1913" y="863"/>
                  <a:pt x="1857" y="786"/>
                  <a:pt x="1773" y="738"/>
                </a:cubicBezTo>
                <a:cubicBezTo>
                  <a:pt x="578" y="48"/>
                  <a:pt x="578" y="48"/>
                  <a:pt x="578" y="48"/>
                </a:cubicBezTo>
                <a:cubicBezTo>
                  <a:pt x="522" y="16"/>
                  <a:pt x="462" y="0"/>
                  <a:pt x="402" y="0"/>
                </a:cubicBezTo>
              </a:path>
            </a:pathLst>
          </a:custGeom>
          <a:solidFill>
            <a:srgbClr val="27B1E3">
              <a:alpha val="4588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42" name="Google Shape;442;p69"/>
          <p:cNvSpPr txBox="1">
            <a:spLocks noGrp="1"/>
          </p:cNvSpPr>
          <p:nvPr>
            <p:ph type="body" idx="2"/>
          </p:nvPr>
        </p:nvSpPr>
        <p:spPr>
          <a:xfrm>
            <a:off x="403860" y="301381"/>
            <a:ext cx="5330100" cy="723900"/>
          </a:xfrm>
          <a:prstGeom prst="rect">
            <a:avLst/>
          </a:prstGeom>
          <a:noFill/>
          <a:ln>
            <a:noFill/>
          </a:ln>
        </p:spPr>
        <p:txBody>
          <a:bodyPr spcFirstLastPara="1" wrap="square" lIns="121900" tIns="60925" rIns="121900" bIns="60925" anchor="t" anchorCtr="0">
            <a:noAutofit/>
          </a:bodyPr>
          <a:lstStyle>
            <a:lvl1pPr marL="457200" lvl="0" indent="-228600" algn="l" rtl="0">
              <a:lnSpc>
                <a:spcPct val="80000"/>
              </a:lnSpc>
              <a:spcBef>
                <a:spcPts val="0"/>
              </a:spcBef>
              <a:spcAft>
                <a:spcPts val="0"/>
              </a:spcAft>
              <a:buClr>
                <a:schemeClr val="dk1"/>
              </a:buClr>
              <a:buSzPts val="3600"/>
              <a:buNone/>
              <a:defRPr sz="3600" b="1" i="0" cap="none">
                <a:solidFill>
                  <a:schemeClr val="dk1"/>
                </a:solidFill>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443" name="Google Shape;443;p69"/>
          <p:cNvSpPr/>
          <p:nvPr/>
        </p:nvSpPr>
        <p:spPr>
          <a:xfrm>
            <a:off x="753775" y="6531885"/>
            <a:ext cx="1964400" cy="123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a:solidFill>
                  <a:srgbClr val="929292"/>
                </a:solidFill>
                <a:latin typeface="Arial"/>
                <a:ea typeface="Arial"/>
                <a:cs typeface="Arial"/>
                <a:sym typeface="Arial"/>
              </a:rPr>
              <a:t>© 2020 Snowflake Inc. All Rights Reserved</a:t>
            </a:r>
            <a:endParaRPr sz="800">
              <a:solidFill>
                <a:srgbClr val="929292"/>
              </a:solidFill>
              <a:latin typeface="Arial"/>
              <a:ea typeface="Arial"/>
              <a:cs typeface="Arial"/>
              <a:sym typeface="Arial"/>
            </a:endParaRPr>
          </a:p>
        </p:txBody>
      </p:sp>
      <p:sp>
        <p:nvSpPr>
          <p:cNvPr id="444" name="Google Shape;444;p69"/>
          <p:cNvSpPr txBox="1"/>
          <p:nvPr/>
        </p:nvSpPr>
        <p:spPr>
          <a:xfrm>
            <a:off x="11187181" y="6531885"/>
            <a:ext cx="631500" cy="1233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800" b="0" i="0">
                <a:solidFill>
                  <a:schemeClr val="lt1"/>
                </a:solidFill>
                <a:latin typeface="Arial"/>
                <a:ea typeface="Arial"/>
                <a:cs typeface="Arial"/>
                <a:sym typeface="Arial"/>
              </a:rPr>
              <a:t>‹N°›</a:t>
            </a:fld>
            <a:endParaRPr sz="800" b="0" i="0">
              <a:solidFill>
                <a:schemeClr val="lt1"/>
              </a:solidFill>
              <a:latin typeface="Arial"/>
              <a:ea typeface="Arial"/>
              <a:cs typeface="Arial"/>
              <a:sym typeface="Arial"/>
            </a:endParaRPr>
          </a:p>
        </p:txBody>
      </p:sp>
      <p:sp>
        <p:nvSpPr>
          <p:cNvPr id="445" name="Google Shape;445;p69"/>
          <p:cNvSpPr/>
          <p:nvPr/>
        </p:nvSpPr>
        <p:spPr>
          <a:xfrm>
            <a:off x="460260" y="6504439"/>
            <a:ext cx="175824" cy="167164"/>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6" name="Google Shape;446;p69"/>
          <p:cNvSpPr txBox="1">
            <a:spLocks noGrp="1"/>
          </p:cNvSpPr>
          <p:nvPr>
            <p:ph type="body" idx="3"/>
          </p:nvPr>
        </p:nvSpPr>
        <p:spPr>
          <a:xfrm>
            <a:off x="403860" y="975360"/>
            <a:ext cx="5361900" cy="393300"/>
          </a:xfrm>
          <a:prstGeom prst="rect">
            <a:avLst/>
          </a:prstGeom>
          <a:noFill/>
          <a:ln>
            <a:noFill/>
          </a:ln>
        </p:spPr>
        <p:txBody>
          <a:bodyPr spcFirstLastPara="1" wrap="square" lIns="121900" tIns="60925" rIns="121900" bIns="60925" anchor="t" anchorCtr="0">
            <a:noAutofit/>
          </a:bodyPr>
          <a:lstStyle>
            <a:lvl1pPr marL="457200" lvl="0" indent="-228600" algn="l" rtl="0">
              <a:lnSpc>
                <a:spcPct val="90000"/>
              </a:lnSpc>
              <a:spcBef>
                <a:spcPts val="1000"/>
              </a:spcBef>
              <a:spcAft>
                <a:spcPts val="0"/>
              </a:spcAft>
              <a:buClr>
                <a:srgbClr val="5B5B5B"/>
              </a:buClr>
              <a:buSzPts val="2100"/>
              <a:buNone/>
              <a:defRPr sz="2100">
                <a:solidFill>
                  <a:srgbClr val="5B5B5B"/>
                </a:solidFil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 Frost">
  <p:cSld name="Quote - Frost">
    <p:bg>
      <p:bgPr>
        <a:solidFill>
          <a:schemeClr val="accent3"/>
        </a:solidFill>
        <a:effectLst/>
      </p:bgPr>
    </p:bg>
    <p:spTree>
      <p:nvGrpSpPr>
        <p:cNvPr id="1" name="Shape 447"/>
        <p:cNvGrpSpPr/>
        <p:nvPr/>
      </p:nvGrpSpPr>
      <p:grpSpPr>
        <a:xfrm>
          <a:off x="0" y="0"/>
          <a:ext cx="0" cy="0"/>
          <a:chOff x="0" y="0"/>
          <a:chExt cx="0" cy="0"/>
        </a:xfrm>
      </p:grpSpPr>
      <p:sp>
        <p:nvSpPr>
          <p:cNvPr id="448" name="Google Shape;448;p70"/>
          <p:cNvSpPr txBox="1">
            <a:spLocks noGrp="1"/>
          </p:cNvSpPr>
          <p:nvPr>
            <p:ph type="body" idx="1"/>
          </p:nvPr>
        </p:nvSpPr>
        <p:spPr>
          <a:xfrm>
            <a:off x="1752600" y="1619251"/>
            <a:ext cx="8686800" cy="3619500"/>
          </a:xfrm>
          <a:prstGeom prst="rect">
            <a:avLst/>
          </a:prstGeom>
          <a:noFill/>
          <a:ln>
            <a:noFill/>
          </a:ln>
        </p:spPr>
        <p:txBody>
          <a:bodyPr spcFirstLastPara="1" wrap="square" lIns="121900" tIns="60925" rIns="121900" bIns="60925" anchor="ctr" anchorCtr="0">
            <a:noAutofit/>
          </a:bodyPr>
          <a:lstStyle>
            <a:lvl1pPr marL="457200" lvl="0" indent="-228600" algn="ctr" rtl="0">
              <a:lnSpc>
                <a:spcPct val="80000"/>
              </a:lnSpc>
              <a:spcBef>
                <a:spcPts val="0"/>
              </a:spcBef>
              <a:spcAft>
                <a:spcPts val="0"/>
              </a:spcAft>
              <a:buClr>
                <a:schemeClr val="lt1"/>
              </a:buClr>
              <a:buSzPts val="5300"/>
              <a:buNone/>
              <a:defRPr sz="5300" b="1" cap="none">
                <a:solidFill>
                  <a:schemeClr val="lt1"/>
                </a:solidFill>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grpSp>
        <p:nvGrpSpPr>
          <p:cNvPr id="449" name="Google Shape;449;p70"/>
          <p:cNvGrpSpPr/>
          <p:nvPr/>
        </p:nvGrpSpPr>
        <p:grpSpPr>
          <a:xfrm>
            <a:off x="0" y="0"/>
            <a:ext cx="12189400" cy="6858100"/>
            <a:chOff x="0" y="0"/>
            <a:chExt cx="12189400" cy="6858100"/>
          </a:xfrm>
        </p:grpSpPr>
        <p:cxnSp>
          <p:nvCxnSpPr>
            <p:cNvPr id="450" name="Google Shape;450;p70"/>
            <p:cNvCxnSpPr/>
            <p:nvPr/>
          </p:nvCxnSpPr>
          <p:spPr>
            <a:xfrm>
              <a:off x="0" y="3435350"/>
              <a:ext cx="1508700" cy="0"/>
            </a:xfrm>
            <a:prstGeom prst="straightConnector1">
              <a:avLst/>
            </a:prstGeom>
            <a:noFill/>
            <a:ln w="28575" cap="flat" cmpd="sng">
              <a:solidFill>
                <a:schemeClr val="lt1">
                  <a:alpha val="80000"/>
                </a:schemeClr>
              </a:solidFill>
              <a:prstDash val="solid"/>
              <a:miter lim="800000"/>
              <a:headEnd type="none" w="sm" len="sm"/>
              <a:tailEnd type="none" w="sm" len="sm"/>
            </a:ln>
          </p:spPr>
        </p:cxnSp>
        <p:cxnSp>
          <p:nvCxnSpPr>
            <p:cNvPr id="451" name="Google Shape;451;p70"/>
            <p:cNvCxnSpPr/>
            <p:nvPr/>
          </p:nvCxnSpPr>
          <p:spPr>
            <a:xfrm>
              <a:off x="6096000" y="0"/>
              <a:ext cx="0" cy="1511400"/>
            </a:xfrm>
            <a:prstGeom prst="straightConnector1">
              <a:avLst/>
            </a:prstGeom>
            <a:noFill/>
            <a:ln w="28575" cap="flat" cmpd="sng">
              <a:solidFill>
                <a:schemeClr val="lt1">
                  <a:alpha val="78820"/>
                </a:schemeClr>
              </a:solidFill>
              <a:prstDash val="solid"/>
              <a:miter lim="800000"/>
              <a:headEnd type="none" w="sm" len="sm"/>
              <a:tailEnd type="none" w="sm" len="sm"/>
            </a:ln>
          </p:spPr>
        </p:cxnSp>
        <p:cxnSp>
          <p:nvCxnSpPr>
            <p:cNvPr id="452" name="Google Shape;452;p70"/>
            <p:cNvCxnSpPr/>
            <p:nvPr/>
          </p:nvCxnSpPr>
          <p:spPr>
            <a:xfrm>
              <a:off x="10680700" y="3435350"/>
              <a:ext cx="1508700" cy="0"/>
            </a:xfrm>
            <a:prstGeom prst="straightConnector1">
              <a:avLst/>
            </a:prstGeom>
            <a:noFill/>
            <a:ln w="28575" cap="flat" cmpd="sng">
              <a:solidFill>
                <a:schemeClr val="lt1">
                  <a:alpha val="74900"/>
                </a:schemeClr>
              </a:solidFill>
              <a:prstDash val="solid"/>
              <a:miter lim="800000"/>
              <a:headEnd type="none" w="sm" len="sm"/>
              <a:tailEnd type="none" w="sm" len="sm"/>
            </a:ln>
          </p:spPr>
        </p:cxnSp>
        <p:cxnSp>
          <p:nvCxnSpPr>
            <p:cNvPr id="453" name="Google Shape;453;p70"/>
            <p:cNvCxnSpPr/>
            <p:nvPr/>
          </p:nvCxnSpPr>
          <p:spPr>
            <a:xfrm>
              <a:off x="6096000" y="5346700"/>
              <a:ext cx="0" cy="1511400"/>
            </a:xfrm>
            <a:prstGeom prst="straightConnector1">
              <a:avLst/>
            </a:prstGeom>
            <a:noFill/>
            <a:ln w="28575" cap="flat" cmpd="sng">
              <a:solidFill>
                <a:schemeClr val="lt1">
                  <a:alpha val="78820"/>
                </a:schemeClr>
              </a:solidFill>
              <a:prstDash val="solid"/>
              <a:miter lim="800000"/>
              <a:headEnd type="none" w="sm" len="sm"/>
              <a:tailEnd type="none" w="sm" len="sm"/>
            </a:ln>
          </p:spPr>
        </p:cxnSp>
      </p:grpSp>
      <p:sp>
        <p:nvSpPr>
          <p:cNvPr id="454" name="Google Shape;454;p70"/>
          <p:cNvSpPr/>
          <p:nvPr/>
        </p:nvSpPr>
        <p:spPr>
          <a:xfrm>
            <a:off x="753775" y="6531885"/>
            <a:ext cx="1964400" cy="123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a:solidFill>
                  <a:schemeClr val="lt1"/>
                </a:solidFill>
                <a:latin typeface="Arial"/>
                <a:ea typeface="Arial"/>
                <a:cs typeface="Arial"/>
                <a:sym typeface="Arial"/>
              </a:rPr>
              <a:t>© 2020 Snowflake Inc. All Rights Reserved</a:t>
            </a:r>
            <a:endParaRPr sz="800">
              <a:solidFill>
                <a:schemeClr val="lt1"/>
              </a:solidFill>
              <a:latin typeface="Arial"/>
              <a:ea typeface="Arial"/>
              <a:cs typeface="Arial"/>
              <a:sym typeface="Arial"/>
            </a:endParaRPr>
          </a:p>
        </p:txBody>
      </p:sp>
      <p:sp>
        <p:nvSpPr>
          <p:cNvPr id="455" name="Google Shape;455;p70"/>
          <p:cNvSpPr/>
          <p:nvPr/>
        </p:nvSpPr>
        <p:spPr>
          <a:xfrm>
            <a:off x="460260" y="6504439"/>
            <a:ext cx="175824" cy="167164"/>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 Tangerine">
  <p:cSld name="Quote - Tangerine">
    <p:bg>
      <p:bgPr>
        <a:solidFill>
          <a:schemeClr val="accent4"/>
        </a:solidFill>
        <a:effectLst/>
      </p:bgPr>
    </p:bg>
    <p:spTree>
      <p:nvGrpSpPr>
        <p:cNvPr id="1" name="Shape 456"/>
        <p:cNvGrpSpPr/>
        <p:nvPr/>
      </p:nvGrpSpPr>
      <p:grpSpPr>
        <a:xfrm>
          <a:off x="0" y="0"/>
          <a:ext cx="0" cy="0"/>
          <a:chOff x="0" y="0"/>
          <a:chExt cx="0" cy="0"/>
        </a:xfrm>
      </p:grpSpPr>
      <p:sp>
        <p:nvSpPr>
          <p:cNvPr id="457" name="Google Shape;457;p71"/>
          <p:cNvSpPr txBox="1">
            <a:spLocks noGrp="1"/>
          </p:cNvSpPr>
          <p:nvPr>
            <p:ph type="body" idx="1"/>
          </p:nvPr>
        </p:nvSpPr>
        <p:spPr>
          <a:xfrm>
            <a:off x="1752600" y="1619251"/>
            <a:ext cx="8686800" cy="3619500"/>
          </a:xfrm>
          <a:prstGeom prst="rect">
            <a:avLst/>
          </a:prstGeom>
          <a:noFill/>
          <a:ln>
            <a:noFill/>
          </a:ln>
        </p:spPr>
        <p:txBody>
          <a:bodyPr spcFirstLastPara="1" wrap="square" lIns="121900" tIns="60925" rIns="121900" bIns="60925" anchor="ctr" anchorCtr="0">
            <a:noAutofit/>
          </a:bodyPr>
          <a:lstStyle>
            <a:lvl1pPr marL="457200" lvl="0" indent="-228600" algn="ctr" rtl="0">
              <a:lnSpc>
                <a:spcPct val="80000"/>
              </a:lnSpc>
              <a:spcBef>
                <a:spcPts val="0"/>
              </a:spcBef>
              <a:spcAft>
                <a:spcPts val="0"/>
              </a:spcAft>
              <a:buClr>
                <a:schemeClr val="lt1"/>
              </a:buClr>
              <a:buSzPts val="5300"/>
              <a:buNone/>
              <a:defRPr sz="5300" b="1" cap="none">
                <a:solidFill>
                  <a:schemeClr val="lt1"/>
                </a:solidFill>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grpSp>
        <p:nvGrpSpPr>
          <p:cNvPr id="458" name="Google Shape;458;p71"/>
          <p:cNvGrpSpPr/>
          <p:nvPr/>
        </p:nvGrpSpPr>
        <p:grpSpPr>
          <a:xfrm>
            <a:off x="0" y="0"/>
            <a:ext cx="12189400" cy="6858100"/>
            <a:chOff x="0" y="0"/>
            <a:chExt cx="12189400" cy="6858100"/>
          </a:xfrm>
        </p:grpSpPr>
        <p:cxnSp>
          <p:nvCxnSpPr>
            <p:cNvPr id="459" name="Google Shape;459;p71"/>
            <p:cNvCxnSpPr/>
            <p:nvPr/>
          </p:nvCxnSpPr>
          <p:spPr>
            <a:xfrm>
              <a:off x="0" y="3435350"/>
              <a:ext cx="1508700" cy="0"/>
            </a:xfrm>
            <a:prstGeom prst="straightConnector1">
              <a:avLst/>
            </a:prstGeom>
            <a:noFill/>
            <a:ln w="28575" cap="flat" cmpd="sng">
              <a:solidFill>
                <a:schemeClr val="lt1">
                  <a:alpha val="80000"/>
                </a:schemeClr>
              </a:solidFill>
              <a:prstDash val="solid"/>
              <a:miter lim="800000"/>
              <a:headEnd type="none" w="sm" len="sm"/>
              <a:tailEnd type="none" w="sm" len="sm"/>
            </a:ln>
          </p:spPr>
        </p:cxnSp>
        <p:cxnSp>
          <p:nvCxnSpPr>
            <p:cNvPr id="460" name="Google Shape;460;p71"/>
            <p:cNvCxnSpPr/>
            <p:nvPr/>
          </p:nvCxnSpPr>
          <p:spPr>
            <a:xfrm>
              <a:off x="6096000" y="0"/>
              <a:ext cx="0" cy="1511400"/>
            </a:xfrm>
            <a:prstGeom prst="straightConnector1">
              <a:avLst/>
            </a:prstGeom>
            <a:noFill/>
            <a:ln w="28575" cap="flat" cmpd="sng">
              <a:solidFill>
                <a:schemeClr val="lt1">
                  <a:alpha val="78820"/>
                </a:schemeClr>
              </a:solidFill>
              <a:prstDash val="solid"/>
              <a:miter lim="800000"/>
              <a:headEnd type="none" w="sm" len="sm"/>
              <a:tailEnd type="none" w="sm" len="sm"/>
            </a:ln>
          </p:spPr>
        </p:cxnSp>
        <p:cxnSp>
          <p:nvCxnSpPr>
            <p:cNvPr id="461" name="Google Shape;461;p71"/>
            <p:cNvCxnSpPr/>
            <p:nvPr/>
          </p:nvCxnSpPr>
          <p:spPr>
            <a:xfrm>
              <a:off x="10680700" y="3435350"/>
              <a:ext cx="1508700" cy="0"/>
            </a:xfrm>
            <a:prstGeom prst="straightConnector1">
              <a:avLst/>
            </a:prstGeom>
            <a:noFill/>
            <a:ln w="28575" cap="flat" cmpd="sng">
              <a:solidFill>
                <a:schemeClr val="lt1">
                  <a:alpha val="74900"/>
                </a:schemeClr>
              </a:solidFill>
              <a:prstDash val="solid"/>
              <a:miter lim="800000"/>
              <a:headEnd type="none" w="sm" len="sm"/>
              <a:tailEnd type="none" w="sm" len="sm"/>
            </a:ln>
          </p:spPr>
        </p:cxnSp>
        <p:cxnSp>
          <p:nvCxnSpPr>
            <p:cNvPr id="462" name="Google Shape;462;p71"/>
            <p:cNvCxnSpPr/>
            <p:nvPr/>
          </p:nvCxnSpPr>
          <p:spPr>
            <a:xfrm>
              <a:off x="6096000" y="5346700"/>
              <a:ext cx="0" cy="1511400"/>
            </a:xfrm>
            <a:prstGeom prst="straightConnector1">
              <a:avLst/>
            </a:prstGeom>
            <a:noFill/>
            <a:ln w="28575" cap="flat" cmpd="sng">
              <a:solidFill>
                <a:schemeClr val="lt1">
                  <a:alpha val="78820"/>
                </a:schemeClr>
              </a:solidFill>
              <a:prstDash val="solid"/>
              <a:miter lim="800000"/>
              <a:headEnd type="none" w="sm" len="sm"/>
              <a:tailEnd type="none" w="sm" len="sm"/>
            </a:ln>
          </p:spPr>
        </p:cxnSp>
      </p:grpSp>
      <p:sp>
        <p:nvSpPr>
          <p:cNvPr id="463" name="Google Shape;463;p71"/>
          <p:cNvSpPr/>
          <p:nvPr/>
        </p:nvSpPr>
        <p:spPr>
          <a:xfrm>
            <a:off x="753775" y="6531885"/>
            <a:ext cx="1964400" cy="123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a:solidFill>
                  <a:schemeClr val="lt1"/>
                </a:solidFill>
                <a:latin typeface="Arial"/>
                <a:ea typeface="Arial"/>
                <a:cs typeface="Arial"/>
                <a:sym typeface="Arial"/>
              </a:rPr>
              <a:t>© 2020 Snowflake Inc. All Rights Reserved</a:t>
            </a:r>
            <a:endParaRPr sz="800">
              <a:solidFill>
                <a:schemeClr val="lt1"/>
              </a:solidFill>
              <a:latin typeface="Arial"/>
              <a:ea typeface="Arial"/>
              <a:cs typeface="Arial"/>
              <a:sym typeface="Arial"/>
            </a:endParaRPr>
          </a:p>
        </p:txBody>
      </p:sp>
      <p:sp>
        <p:nvSpPr>
          <p:cNvPr id="464" name="Google Shape;464;p71"/>
          <p:cNvSpPr/>
          <p:nvPr/>
        </p:nvSpPr>
        <p:spPr>
          <a:xfrm>
            <a:off x="460260" y="6504439"/>
            <a:ext cx="175824" cy="167164"/>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 Violet">
  <p:cSld name="Quote - Violet">
    <p:bg>
      <p:bgPr>
        <a:solidFill>
          <a:schemeClr val="accent5"/>
        </a:solidFill>
        <a:effectLst/>
      </p:bgPr>
    </p:bg>
    <p:spTree>
      <p:nvGrpSpPr>
        <p:cNvPr id="1" name="Shape 465"/>
        <p:cNvGrpSpPr/>
        <p:nvPr/>
      </p:nvGrpSpPr>
      <p:grpSpPr>
        <a:xfrm>
          <a:off x="0" y="0"/>
          <a:ext cx="0" cy="0"/>
          <a:chOff x="0" y="0"/>
          <a:chExt cx="0" cy="0"/>
        </a:xfrm>
      </p:grpSpPr>
      <p:sp>
        <p:nvSpPr>
          <p:cNvPr id="466" name="Google Shape;466;p72"/>
          <p:cNvSpPr txBox="1">
            <a:spLocks noGrp="1"/>
          </p:cNvSpPr>
          <p:nvPr>
            <p:ph type="body" idx="1"/>
          </p:nvPr>
        </p:nvSpPr>
        <p:spPr>
          <a:xfrm>
            <a:off x="1752600" y="1619251"/>
            <a:ext cx="8686800" cy="3619500"/>
          </a:xfrm>
          <a:prstGeom prst="rect">
            <a:avLst/>
          </a:prstGeom>
          <a:noFill/>
          <a:ln>
            <a:noFill/>
          </a:ln>
        </p:spPr>
        <p:txBody>
          <a:bodyPr spcFirstLastPara="1" wrap="square" lIns="121900" tIns="60925" rIns="121900" bIns="60925" anchor="ctr" anchorCtr="0">
            <a:noAutofit/>
          </a:bodyPr>
          <a:lstStyle>
            <a:lvl1pPr marL="457200" lvl="0" indent="-228600" algn="ctr" rtl="0">
              <a:lnSpc>
                <a:spcPct val="80000"/>
              </a:lnSpc>
              <a:spcBef>
                <a:spcPts val="0"/>
              </a:spcBef>
              <a:spcAft>
                <a:spcPts val="0"/>
              </a:spcAft>
              <a:buClr>
                <a:schemeClr val="lt1"/>
              </a:buClr>
              <a:buSzPts val="5300"/>
              <a:buNone/>
              <a:defRPr sz="5300" b="1" cap="none">
                <a:solidFill>
                  <a:schemeClr val="lt1"/>
                </a:solidFill>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grpSp>
        <p:nvGrpSpPr>
          <p:cNvPr id="467" name="Google Shape;467;p72"/>
          <p:cNvGrpSpPr/>
          <p:nvPr/>
        </p:nvGrpSpPr>
        <p:grpSpPr>
          <a:xfrm>
            <a:off x="0" y="0"/>
            <a:ext cx="12189400" cy="6858100"/>
            <a:chOff x="0" y="0"/>
            <a:chExt cx="12189400" cy="6858100"/>
          </a:xfrm>
        </p:grpSpPr>
        <p:cxnSp>
          <p:nvCxnSpPr>
            <p:cNvPr id="468" name="Google Shape;468;p72"/>
            <p:cNvCxnSpPr/>
            <p:nvPr/>
          </p:nvCxnSpPr>
          <p:spPr>
            <a:xfrm>
              <a:off x="0" y="3435350"/>
              <a:ext cx="1508700" cy="0"/>
            </a:xfrm>
            <a:prstGeom prst="straightConnector1">
              <a:avLst/>
            </a:prstGeom>
            <a:noFill/>
            <a:ln w="28575" cap="flat" cmpd="sng">
              <a:solidFill>
                <a:schemeClr val="lt1">
                  <a:alpha val="80000"/>
                </a:schemeClr>
              </a:solidFill>
              <a:prstDash val="solid"/>
              <a:miter lim="800000"/>
              <a:headEnd type="none" w="sm" len="sm"/>
              <a:tailEnd type="none" w="sm" len="sm"/>
            </a:ln>
          </p:spPr>
        </p:cxnSp>
        <p:cxnSp>
          <p:nvCxnSpPr>
            <p:cNvPr id="469" name="Google Shape;469;p72"/>
            <p:cNvCxnSpPr/>
            <p:nvPr/>
          </p:nvCxnSpPr>
          <p:spPr>
            <a:xfrm>
              <a:off x="6096000" y="0"/>
              <a:ext cx="0" cy="1511400"/>
            </a:xfrm>
            <a:prstGeom prst="straightConnector1">
              <a:avLst/>
            </a:prstGeom>
            <a:noFill/>
            <a:ln w="28575" cap="flat" cmpd="sng">
              <a:solidFill>
                <a:schemeClr val="lt1">
                  <a:alpha val="78820"/>
                </a:schemeClr>
              </a:solidFill>
              <a:prstDash val="solid"/>
              <a:miter lim="800000"/>
              <a:headEnd type="none" w="sm" len="sm"/>
              <a:tailEnd type="none" w="sm" len="sm"/>
            </a:ln>
          </p:spPr>
        </p:cxnSp>
        <p:cxnSp>
          <p:nvCxnSpPr>
            <p:cNvPr id="470" name="Google Shape;470;p72"/>
            <p:cNvCxnSpPr/>
            <p:nvPr/>
          </p:nvCxnSpPr>
          <p:spPr>
            <a:xfrm>
              <a:off x="10680700" y="3435350"/>
              <a:ext cx="1508700" cy="0"/>
            </a:xfrm>
            <a:prstGeom prst="straightConnector1">
              <a:avLst/>
            </a:prstGeom>
            <a:noFill/>
            <a:ln w="28575" cap="flat" cmpd="sng">
              <a:solidFill>
                <a:schemeClr val="lt1">
                  <a:alpha val="74900"/>
                </a:schemeClr>
              </a:solidFill>
              <a:prstDash val="solid"/>
              <a:miter lim="800000"/>
              <a:headEnd type="none" w="sm" len="sm"/>
              <a:tailEnd type="none" w="sm" len="sm"/>
            </a:ln>
          </p:spPr>
        </p:cxnSp>
        <p:cxnSp>
          <p:nvCxnSpPr>
            <p:cNvPr id="471" name="Google Shape;471;p72"/>
            <p:cNvCxnSpPr/>
            <p:nvPr/>
          </p:nvCxnSpPr>
          <p:spPr>
            <a:xfrm>
              <a:off x="6096000" y="5346700"/>
              <a:ext cx="0" cy="1511400"/>
            </a:xfrm>
            <a:prstGeom prst="straightConnector1">
              <a:avLst/>
            </a:prstGeom>
            <a:noFill/>
            <a:ln w="28575" cap="flat" cmpd="sng">
              <a:solidFill>
                <a:schemeClr val="lt1">
                  <a:alpha val="78820"/>
                </a:schemeClr>
              </a:solidFill>
              <a:prstDash val="solid"/>
              <a:miter lim="800000"/>
              <a:headEnd type="none" w="sm" len="sm"/>
              <a:tailEnd type="none" w="sm" len="sm"/>
            </a:ln>
          </p:spPr>
        </p:cxnSp>
      </p:grpSp>
      <p:sp>
        <p:nvSpPr>
          <p:cNvPr id="472" name="Google Shape;472;p72"/>
          <p:cNvSpPr/>
          <p:nvPr/>
        </p:nvSpPr>
        <p:spPr>
          <a:xfrm>
            <a:off x="753775" y="6531885"/>
            <a:ext cx="1964400" cy="123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a:solidFill>
                  <a:schemeClr val="lt1"/>
                </a:solidFill>
                <a:latin typeface="Arial"/>
                <a:ea typeface="Arial"/>
                <a:cs typeface="Arial"/>
                <a:sym typeface="Arial"/>
              </a:rPr>
              <a:t>© 2020 Snowflake Inc. All Rights Reserved</a:t>
            </a:r>
            <a:endParaRPr sz="800">
              <a:solidFill>
                <a:schemeClr val="lt1"/>
              </a:solidFill>
              <a:latin typeface="Arial"/>
              <a:ea typeface="Arial"/>
              <a:cs typeface="Arial"/>
              <a:sym typeface="Arial"/>
            </a:endParaRPr>
          </a:p>
        </p:txBody>
      </p:sp>
      <p:sp>
        <p:nvSpPr>
          <p:cNvPr id="473" name="Google Shape;473;p72"/>
          <p:cNvSpPr/>
          <p:nvPr/>
        </p:nvSpPr>
        <p:spPr>
          <a:xfrm>
            <a:off x="460260" y="6504439"/>
            <a:ext cx="175824" cy="167164"/>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Agenda">
  <p:cSld name="1_Agenda">
    <p:spTree>
      <p:nvGrpSpPr>
        <p:cNvPr id="1" name="Shape 474"/>
        <p:cNvGrpSpPr/>
        <p:nvPr/>
      </p:nvGrpSpPr>
      <p:grpSpPr>
        <a:xfrm>
          <a:off x="0" y="0"/>
          <a:ext cx="0" cy="0"/>
          <a:chOff x="0" y="0"/>
          <a:chExt cx="0" cy="0"/>
        </a:xfrm>
      </p:grpSpPr>
      <p:sp>
        <p:nvSpPr>
          <p:cNvPr id="475" name="Google Shape;475;p73"/>
          <p:cNvSpPr txBox="1">
            <a:spLocks noGrp="1"/>
          </p:cNvSpPr>
          <p:nvPr>
            <p:ph type="body" idx="1"/>
          </p:nvPr>
        </p:nvSpPr>
        <p:spPr>
          <a:xfrm>
            <a:off x="384048" y="512763"/>
            <a:ext cx="11430000" cy="722400"/>
          </a:xfrm>
          <a:prstGeom prst="rect">
            <a:avLst/>
          </a:prstGeom>
          <a:noFill/>
          <a:ln>
            <a:noFill/>
          </a:ln>
        </p:spPr>
        <p:txBody>
          <a:bodyPr spcFirstLastPara="1" wrap="square" lIns="121900" tIns="60925" rIns="121900" bIns="60925" anchor="b" anchorCtr="0">
            <a:noAutofit/>
          </a:bodyPr>
          <a:lstStyle>
            <a:lvl1pPr marL="457200" lvl="0" indent="-228600" algn="ctr" rtl="0">
              <a:lnSpc>
                <a:spcPct val="90000"/>
              </a:lnSpc>
              <a:spcBef>
                <a:spcPts val="1000"/>
              </a:spcBef>
              <a:spcAft>
                <a:spcPts val="0"/>
              </a:spcAft>
              <a:buClr>
                <a:schemeClr val="dk1"/>
              </a:buClr>
              <a:buSzPts val="3600"/>
              <a:buNone/>
              <a:defRPr sz="3600" b="1" i="0" cap="none">
                <a:latin typeface="Arial"/>
                <a:ea typeface="Arial"/>
                <a:cs typeface="Arial"/>
                <a:sym typeface="Aria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476" name="Google Shape;476;p73"/>
          <p:cNvSpPr txBox="1">
            <a:spLocks noGrp="1"/>
          </p:cNvSpPr>
          <p:nvPr>
            <p:ph type="sldNum" idx="12"/>
          </p:nvPr>
        </p:nvSpPr>
        <p:spPr>
          <a:xfrm>
            <a:off x="11543870" y="6340293"/>
            <a:ext cx="342900" cy="369300"/>
          </a:xfrm>
          <a:prstGeom prst="rect">
            <a:avLst/>
          </a:prstGeom>
          <a:noFill/>
          <a:ln>
            <a:noFill/>
          </a:ln>
        </p:spPr>
        <p:txBody>
          <a:bodyPr spcFirstLastPara="1" wrap="square" lIns="121900" tIns="60925" rIns="121900" bIns="60925" anchor="b" anchorCtr="0">
            <a:noAutofit/>
          </a:bodyPr>
          <a:lstStyle>
            <a:lvl1pPr marL="0" marR="0" lvl="0" indent="0" algn="r" rtl="0">
              <a:spcBef>
                <a:spcPts val="0"/>
              </a:spcBef>
              <a:buNone/>
              <a:defRPr sz="800" b="0" i="0">
                <a:solidFill>
                  <a:schemeClr val="lt1"/>
                </a:solidFill>
                <a:latin typeface="Arial"/>
                <a:ea typeface="Arial"/>
                <a:cs typeface="Arial"/>
                <a:sym typeface="Arial"/>
              </a:defRPr>
            </a:lvl1pPr>
            <a:lvl2pPr marL="0" marR="0" lvl="1" indent="0" algn="r" rtl="0">
              <a:spcBef>
                <a:spcPts val="0"/>
              </a:spcBef>
              <a:buNone/>
              <a:defRPr sz="800" b="0" i="0">
                <a:solidFill>
                  <a:schemeClr val="lt1"/>
                </a:solidFill>
                <a:latin typeface="Arial"/>
                <a:ea typeface="Arial"/>
                <a:cs typeface="Arial"/>
                <a:sym typeface="Arial"/>
              </a:defRPr>
            </a:lvl2pPr>
            <a:lvl3pPr marL="0" marR="0" lvl="2" indent="0" algn="r" rtl="0">
              <a:spcBef>
                <a:spcPts val="0"/>
              </a:spcBef>
              <a:buNone/>
              <a:defRPr sz="800" b="0" i="0">
                <a:solidFill>
                  <a:schemeClr val="lt1"/>
                </a:solidFill>
                <a:latin typeface="Arial"/>
                <a:ea typeface="Arial"/>
                <a:cs typeface="Arial"/>
                <a:sym typeface="Arial"/>
              </a:defRPr>
            </a:lvl3pPr>
            <a:lvl4pPr marL="0" marR="0" lvl="3" indent="0" algn="r" rtl="0">
              <a:spcBef>
                <a:spcPts val="0"/>
              </a:spcBef>
              <a:buNone/>
              <a:defRPr sz="800" b="0" i="0">
                <a:solidFill>
                  <a:schemeClr val="lt1"/>
                </a:solidFill>
                <a:latin typeface="Arial"/>
                <a:ea typeface="Arial"/>
                <a:cs typeface="Arial"/>
                <a:sym typeface="Arial"/>
              </a:defRPr>
            </a:lvl4pPr>
            <a:lvl5pPr marL="0" marR="0" lvl="4" indent="0" algn="r" rtl="0">
              <a:spcBef>
                <a:spcPts val="0"/>
              </a:spcBef>
              <a:buNone/>
              <a:defRPr sz="800" b="0" i="0">
                <a:solidFill>
                  <a:schemeClr val="lt1"/>
                </a:solidFill>
                <a:latin typeface="Arial"/>
                <a:ea typeface="Arial"/>
                <a:cs typeface="Arial"/>
                <a:sym typeface="Arial"/>
              </a:defRPr>
            </a:lvl5pPr>
            <a:lvl6pPr marL="0" marR="0" lvl="5" indent="0" algn="r" rtl="0">
              <a:spcBef>
                <a:spcPts val="0"/>
              </a:spcBef>
              <a:buNone/>
              <a:defRPr sz="800" b="0" i="0">
                <a:solidFill>
                  <a:schemeClr val="lt1"/>
                </a:solidFill>
                <a:latin typeface="Arial"/>
                <a:ea typeface="Arial"/>
                <a:cs typeface="Arial"/>
                <a:sym typeface="Arial"/>
              </a:defRPr>
            </a:lvl6pPr>
            <a:lvl7pPr marL="0" marR="0" lvl="6" indent="0" algn="r" rtl="0">
              <a:spcBef>
                <a:spcPts val="0"/>
              </a:spcBef>
              <a:buNone/>
              <a:defRPr sz="800" b="0" i="0">
                <a:solidFill>
                  <a:schemeClr val="lt1"/>
                </a:solidFill>
                <a:latin typeface="Arial"/>
                <a:ea typeface="Arial"/>
                <a:cs typeface="Arial"/>
                <a:sym typeface="Arial"/>
              </a:defRPr>
            </a:lvl7pPr>
            <a:lvl8pPr marL="0" marR="0" lvl="7" indent="0" algn="r" rtl="0">
              <a:spcBef>
                <a:spcPts val="0"/>
              </a:spcBef>
              <a:buNone/>
              <a:defRPr sz="800" b="0" i="0">
                <a:solidFill>
                  <a:schemeClr val="lt1"/>
                </a:solidFill>
                <a:latin typeface="Arial"/>
                <a:ea typeface="Arial"/>
                <a:cs typeface="Arial"/>
                <a:sym typeface="Arial"/>
              </a:defRPr>
            </a:lvl8pPr>
            <a:lvl9pPr marL="0" marR="0" lvl="8" indent="0" algn="r" rtl="0">
              <a:spcBef>
                <a:spcPts val="0"/>
              </a:spcBef>
              <a:buNone/>
              <a:defRPr sz="800" b="0" i="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
        <p:nvSpPr>
          <p:cNvPr id="477" name="Google Shape;477;p73"/>
          <p:cNvSpPr/>
          <p:nvPr/>
        </p:nvSpPr>
        <p:spPr>
          <a:xfrm>
            <a:off x="460261" y="6501391"/>
            <a:ext cx="190924" cy="173737"/>
          </a:xfrm>
          <a:custGeom>
            <a:avLst/>
            <a:gdLst/>
            <a:ahLst/>
            <a:cxnLst/>
            <a:rect l="l" t="t" r="r" b="b"/>
            <a:pathLst>
              <a:path w="2696" h="2454" extrusionOk="0">
                <a:moveTo>
                  <a:pt x="2661" y="409"/>
                </a:moveTo>
                <a:lnTo>
                  <a:pt x="2661" y="271"/>
                </a:lnTo>
                <a:lnTo>
                  <a:pt x="2605" y="345"/>
                </a:lnTo>
                <a:lnTo>
                  <a:pt x="2593" y="345"/>
                </a:lnTo>
                <a:lnTo>
                  <a:pt x="2536" y="273"/>
                </a:lnTo>
                <a:lnTo>
                  <a:pt x="2536" y="409"/>
                </a:lnTo>
                <a:lnTo>
                  <a:pt x="2504" y="409"/>
                </a:lnTo>
                <a:lnTo>
                  <a:pt x="2504" y="213"/>
                </a:lnTo>
                <a:lnTo>
                  <a:pt x="2529" y="213"/>
                </a:lnTo>
                <a:lnTo>
                  <a:pt x="2600" y="305"/>
                </a:lnTo>
                <a:lnTo>
                  <a:pt x="2670" y="213"/>
                </a:lnTo>
                <a:lnTo>
                  <a:pt x="2695" y="213"/>
                </a:lnTo>
                <a:lnTo>
                  <a:pt x="2695" y="409"/>
                </a:lnTo>
                <a:lnTo>
                  <a:pt x="2661" y="409"/>
                </a:lnTo>
                <a:close/>
                <a:moveTo>
                  <a:pt x="2318" y="241"/>
                </a:moveTo>
                <a:lnTo>
                  <a:pt x="2318" y="213"/>
                </a:lnTo>
                <a:lnTo>
                  <a:pt x="2473" y="213"/>
                </a:lnTo>
                <a:lnTo>
                  <a:pt x="2473" y="241"/>
                </a:lnTo>
                <a:lnTo>
                  <a:pt x="2411" y="241"/>
                </a:lnTo>
                <a:lnTo>
                  <a:pt x="2411" y="409"/>
                </a:lnTo>
                <a:lnTo>
                  <a:pt x="2379" y="409"/>
                </a:lnTo>
                <a:lnTo>
                  <a:pt x="2379" y="241"/>
                </a:lnTo>
                <a:lnTo>
                  <a:pt x="2318" y="241"/>
                </a:lnTo>
                <a:close/>
                <a:moveTo>
                  <a:pt x="2395" y="1059"/>
                </a:moveTo>
                <a:lnTo>
                  <a:pt x="2104" y="1226"/>
                </a:lnTo>
                <a:lnTo>
                  <a:pt x="2395" y="1394"/>
                </a:lnTo>
                <a:cubicBezTo>
                  <a:pt x="2469" y="1436"/>
                  <a:pt x="2494" y="1530"/>
                  <a:pt x="2452" y="1602"/>
                </a:cubicBezTo>
                <a:cubicBezTo>
                  <a:pt x="2409" y="1674"/>
                  <a:pt x="2316" y="1699"/>
                  <a:pt x="2242" y="1658"/>
                </a:cubicBezTo>
                <a:lnTo>
                  <a:pt x="1722" y="1359"/>
                </a:lnTo>
                <a:cubicBezTo>
                  <a:pt x="1687" y="1339"/>
                  <a:pt x="1664" y="1307"/>
                  <a:pt x="1653" y="1272"/>
                </a:cubicBezTo>
                <a:cubicBezTo>
                  <a:pt x="1648" y="1256"/>
                  <a:pt x="1646" y="1239"/>
                  <a:pt x="1646" y="1223"/>
                </a:cubicBezTo>
                <a:cubicBezTo>
                  <a:pt x="1646" y="1211"/>
                  <a:pt x="1648" y="1198"/>
                  <a:pt x="1651" y="1188"/>
                </a:cubicBezTo>
                <a:cubicBezTo>
                  <a:pt x="1662" y="1151"/>
                  <a:pt x="1687" y="1117"/>
                  <a:pt x="1722" y="1096"/>
                </a:cubicBezTo>
                <a:lnTo>
                  <a:pt x="2242" y="798"/>
                </a:lnTo>
                <a:cubicBezTo>
                  <a:pt x="2314" y="756"/>
                  <a:pt x="2409" y="781"/>
                  <a:pt x="2452" y="855"/>
                </a:cubicBezTo>
                <a:cubicBezTo>
                  <a:pt x="2494" y="923"/>
                  <a:pt x="2469" y="1017"/>
                  <a:pt x="2395" y="1059"/>
                </a:cubicBezTo>
                <a:close/>
                <a:moveTo>
                  <a:pt x="2120" y="1870"/>
                </a:moveTo>
                <a:lnTo>
                  <a:pt x="1600" y="1572"/>
                </a:lnTo>
                <a:cubicBezTo>
                  <a:pt x="1572" y="1556"/>
                  <a:pt x="1542" y="1549"/>
                  <a:pt x="1512" y="1552"/>
                </a:cubicBezTo>
                <a:cubicBezTo>
                  <a:pt x="1433" y="1558"/>
                  <a:pt x="1371" y="1625"/>
                  <a:pt x="1371" y="1704"/>
                </a:cubicBezTo>
                <a:lnTo>
                  <a:pt x="1371" y="2301"/>
                </a:lnTo>
                <a:cubicBezTo>
                  <a:pt x="1371" y="2386"/>
                  <a:pt x="1440" y="2453"/>
                  <a:pt x="1525" y="2453"/>
                </a:cubicBezTo>
                <a:cubicBezTo>
                  <a:pt x="1609" y="2453"/>
                  <a:pt x="1678" y="2384"/>
                  <a:pt x="1678" y="2301"/>
                </a:cubicBezTo>
                <a:lnTo>
                  <a:pt x="1678" y="1967"/>
                </a:lnTo>
                <a:lnTo>
                  <a:pt x="1969" y="2134"/>
                </a:lnTo>
                <a:cubicBezTo>
                  <a:pt x="2041" y="2176"/>
                  <a:pt x="2136" y="2152"/>
                  <a:pt x="2178" y="2079"/>
                </a:cubicBezTo>
                <a:cubicBezTo>
                  <a:pt x="2219" y="2005"/>
                  <a:pt x="2194" y="1912"/>
                  <a:pt x="2120" y="1870"/>
                </a:cubicBezTo>
                <a:close/>
                <a:moveTo>
                  <a:pt x="1521" y="1285"/>
                </a:moveTo>
                <a:lnTo>
                  <a:pt x="1305" y="1500"/>
                </a:lnTo>
                <a:cubicBezTo>
                  <a:pt x="1298" y="1507"/>
                  <a:pt x="1288" y="1512"/>
                  <a:pt x="1279" y="1512"/>
                </a:cubicBezTo>
                <a:lnTo>
                  <a:pt x="1263" y="1512"/>
                </a:lnTo>
                <a:lnTo>
                  <a:pt x="1231" y="1512"/>
                </a:lnTo>
                <a:lnTo>
                  <a:pt x="1215" y="1512"/>
                </a:lnTo>
                <a:cubicBezTo>
                  <a:pt x="1207" y="1512"/>
                  <a:pt x="1194" y="1507"/>
                  <a:pt x="1189" y="1500"/>
                </a:cubicBezTo>
                <a:lnTo>
                  <a:pt x="972" y="1285"/>
                </a:lnTo>
                <a:cubicBezTo>
                  <a:pt x="965" y="1279"/>
                  <a:pt x="962" y="1267"/>
                  <a:pt x="962" y="1258"/>
                </a:cubicBezTo>
                <a:lnTo>
                  <a:pt x="962" y="1242"/>
                </a:lnTo>
                <a:lnTo>
                  <a:pt x="962" y="1211"/>
                </a:lnTo>
                <a:lnTo>
                  <a:pt x="962" y="1195"/>
                </a:lnTo>
                <a:cubicBezTo>
                  <a:pt x="962" y="1186"/>
                  <a:pt x="967" y="1174"/>
                  <a:pt x="972" y="1168"/>
                </a:cubicBezTo>
                <a:lnTo>
                  <a:pt x="1189" y="953"/>
                </a:lnTo>
                <a:cubicBezTo>
                  <a:pt x="1196" y="946"/>
                  <a:pt x="1207" y="943"/>
                  <a:pt x="1215" y="943"/>
                </a:cubicBezTo>
                <a:lnTo>
                  <a:pt x="1231" y="943"/>
                </a:lnTo>
                <a:lnTo>
                  <a:pt x="1263" y="943"/>
                </a:lnTo>
                <a:lnTo>
                  <a:pt x="1279" y="943"/>
                </a:lnTo>
                <a:cubicBezTo>
                  <a:pt x="1288" y="943"/>
                  <a:pt x="1300" y="948"/>
                  <a:pt x="1305" y="953"/>
                </a:cubicBezTo>
                <a:lnTo>
                  <a:pt x="1521" y="1168"/>
                </a:lnTo>
                <a:cubicBezTo>
                  <a:pt x="1526" y="1174"/>
                  <a:pt x="1532" y="1186"/>
                  <a:pt x="1532" y="1195"/>
                </a:cubicBezTo>
                <a:lnTo>
                  <a:pt x="1532" y="1211"/>
                </a:lnTo>
                <a:lnTo>
                  <a:pt x="1532" y="1242"/>
                </a:lnTo>
                <a:lnTo>
                  <a:pt x="1532" y="1258"/>
                </a:lnTo>
                <a:cubicBezTo>
                  <a:pt x="1532" y="1267"/>
                  <a:pt x="1528" y="1279"/>
                  <a:pt x="1521" y="1285"/>
                </a:cubicBezTo>
                <a:close/>
                <a:moveTo>
                  <a:pt x="1348" y="1225"/>
                </a:moveTo>
                <a:cubicBezTo>
                  <a:pt x="1348" y="1216"/>
                  <a:pt x="1343" y="1204"/>
                  <a:pt x="1336" y="1198"/>
                </a:cubicBezTo>
                <a:lnTo>
                  <a:pt x="1274" y="1137"/>
                </a:lnTo>
                <a:cubicBezTo>
                  <a:pt x="1268" y="1131"/>
                  <a:pt x="1256" y="1126"/>
                  <a:pt x="1247" y="1126"/>
                </a:cubicBezTo>
                <a:lnTo>
                  <a:pt x="1245" y="1126"/>
                </a:lnTo>
                <a:cubicBezTo>
                  <a:pt x="1237" y="1126"/>
                  <a:pt x="1224" y="1131"/>
                  <a:pt x="1219" y="1137"/>
                </a:cubicBezTo>
                <a:lnTo>
                  <a:pt x="1156" y="1198"/>
                </a:lnTo>
                <a:cubicBezTo>
                  <a:pt x="1148" y="1205"/>
                  <a:pt x="1145" y="1216"/>
                  <a:pt x="1145" y="1225"/>
                </a:cubicBezTo>
                <a:lnTo>
                  <a:pt x="1145" y="1226"/>
                </a:lnTo>
                <a:cubicBezTo>
                  <a:pt x="1145" y="1235"/>
                  <a:pt x="1150" y="1248"/>
                  <a:pt x="1156" y="1253"/>
                </a:cubicBezTo>
                <a:lnTo>
                  <a:pt x="1219" y="1315"/>
                </a:lnTo>
                <a:cubicBezTo>
                  <a:pt x="1224" y="1320"/>
                  <a:pt x="1237" y="1325"/>
                  <a:pt x="1245" y="1325"/>
                </a:cubicBezTo>
                <a:lnTo>
                  <a:pt x="1247" y="1325"/>
                </a:lnTo>
                <a:cubicBezTo>
                  <a:pt x="1256" y="1325"/>
                  <a:pt x="1268" y="1320"/>
                  <a:pt x="1274" y="1315"/>
                </a:cubicBezTo>
                <a:lnTo>
                  <a:pt x="1336" y="1253"/>
                </a:lnTo>
                <a:cubicBezTo>
                  <a:pt x="1341" y="1246"/>
                  <a:pt x="1348" y="1235"/>
                  <a:pt x="1348" y="1226"/>
                </a:cubicBezTo>
                <a:lnTo>
                  <a:pt x="1348" y="1225"/>
                </a:lnTo>
                <a:close/>
                <a:moveTo>
                  <a:pt x="373" y="583"/>
                </a:moveTo>
                <a:lnTo>
                  <a:pt x="893" y="881"/>
                </a:lnTo>
                <a:cubicBezTo>
                  <a:pt x="921" y="897"/>
                  <a:pt x="951" y="904"/>
                  <a:pt x="981" y="900"/>
                </a:cubicBezTo>
                <a:cubicBezTo>
                  <a:pt x="1060" y="895"/>
                  <a:pt x="1122" y="828"/>
                  <a:pt x="1122" y="749"/>
                </a:cubicBezTo>
                <a:lnTo>
                  <a:pt x="1122" y="151"/>
                </a:lnTo>
                <a:cubicBezTo>
                  <a:pt x="1122" y="67"/>
                  <a:pt x="1053" y="0"/>
                  <a:pt x="969" y="0"/>
                </a:cubicBezTo>
                <a:cubicBezTo>
                  <a:pt x="884" y="0"/>
                  <a:pt x="815" y="69"/>
                  <a:pt x="815" y="151"/>
                </a:cubicBezTo>
                <a:lnTo>
                  <a:pt x="815" y="486"/>
                </a:lnTo>
                <a:lnTo>
                  <a:pt x="525" y="319"/>
                </a:lnTo>
                <a:cubicBezTo>
                  <a:pt x="452" y="277"/>
                  <a:pt x="359" y="301"/>
                  <a:pt x="315" y="375"/>
                </a:cubicBezTo>
                <a:cubicBezTo>
                  <a:pt x="274" y="448"/>
                  <a:pt x="299" y="541"/>
                  <a:pt x="373" y="583"/>
                </a:cubicBezTo>
                <a:close/>
                <a:moveTo>
                  <a:pt x="1512" y="902"/>
                </a:moveTo>
                <a:cubicBezTo>
                  <a:pt x="1542" y="904"/>
                  <a:pt x="1572" y="899"/>
                  <a:pt x="1600" y="883"/>
                </a:cubicBezTo>
                <a:lnTo>
                  <a:pt x="2120" y="585"/>
                </a:lnTo>
                <a:cubicBezTo>
                  <a:pt x="2194" y="543"/>
                  <a:pt x="2219" y="449"/>
                  <a:pt x="2177" y="377"/>
                </a:cubicBezTo>
                <a:cubicBezTo>
                  <a:pt x="2134" y="305"/>
                  <a:pt x="2041" y="280"/>
                  <a:pt x="1967" y="321"/>
                </a:cubicBezTo>
                <a:lnTo>
                  <a:pt x="1676" y="488"/>
                </a:lnTo>
                <a:lnTo>
                  <a:pt x="1676" y="153"/>
                </a:lnTo>
                <a:cubicBezTo>
                  <a:pt x="1676" y="69"/>
                  <a:pt x="1607" y="2"/>
                  <a:pt x="1523" y="2"/>
                </a:cubicBezTo>
                <a:cubicBezTo>
                  <a:pt x="1438" y="2"/>
                  <a:pt x="1370" y="70"/>
                  <a:pt x="1370" y="153"/>
                </a:cubicBezTo>
                <a:lnTo>
                  <a:pt x="1370" y="751"/>
                </a:lnTo>
                <a:cubicBezTo>
                  <a:pt x="1371" y="830"/>
                  <a:pt x="1433" y="895"/>
                  <a:pt x="1512" y="902"/>
                </a:cubicBezTo>
                <a:close/>
                <a:moveTo>
                  <a:pt x="981" y="1551"/>
                </a:moveTo>
                <a:cubicBezTo>
                  <a:pt x="951" y="1549"/>
                  <a:pt x="919" y="1554"/>
                  <a:pt x="893" y="1570"/>
                </a:cubicBezTo>
                <a:lnTo>
                  <a:pt x="373" y="1868"/>
                </a:lnTo>
                <a:cubicBezTo>
                  <a:pt x="299" y="1910"/>
                  <a:pt x="274" y="2004"/>
                  <a:pt x="317" y="2076"/>
                </a:cubicBezTo>
                <a:cubicBezTo>
                  <a:pt x="359" y="2148"/>
                  <a:pt x="452" y="2173"/>
                  <a:pt x="526" y="2130"/>
                </a:cubicBezTo>
                <a:lnTo>
                  <a:pt x="817" y="1963"/>
                </a:lnTo>
                <a:lnTo>
                  <a:pt x="817" y="2298"/>
                </a:lnTo>
                <a:cubicBezTo>
                  <a:pt x="817" y="2382"/>
                  <a:pt x="886" y="2449"/>
                  <a:pt x="971" y="2449"/>
                </a:cubicBezTo>
                <a:cubicBezTo>
                  <a:pt x="1055" y="2449"/>
                  <a:pt x="1124" y="2381"/>
                  <a:pt x="1124" y="2298"/>
                </a:cubicBezTo>
                <a:lnTo>
                  <a:pt x="1124" y="1700"/>
                </a:lnTo>
                <a:cubicBezTo>
                  <a:pt x="1122" y="1623"/>
                  <a:pt x="1060" y="1556"/>
                  <a:pt x="981" y="1551"/>
                </a:cubicBezTo>
                <a:close/>
                <a:moveTo>
                  <a:pt x="840" y="1270"/>
                </a:moveTo>
                <a:cubicBezTo>
                  <a:pt x="845" y="1255"/>
                  <a:pt x="847" y="1237"/>
                  <a:pt x="847" y="1221"/>
                </a:cubicBezTo>
                <a:cubicBezTo>
                  <a:pt x="847" y="1209"/>
                  <a:pt x="845" y="1196"/>
                  <a:pt x="842" y="1186"/>
                </a:cubicBezTo>
                <a:cubicBezTo>
                  <a:pt x="831" y="1149"/>
                  <a:pt x="807" y="1115"/>
                  <a:pt x="771" y="1094"/>
                </a:cubicBezTo>
                <a:lnTo>
                  <a:pt x="252" y="796"/>
                </a:lnTo>
                <a:cubicBezTo>
                  <a:pt x="178" y="754"/>
                  <a:pt x="84" y="779"/>
                  <a:pt x="42" y="853"/>
                </a:cubicBezTo>
                <a:cubicBezTo>
                  <a:pt x="0" y="925"/>
                  <a:pt x="24" y="1018"/>
                  <a:pt x="98" y="1061"/>
                </a:cubicBezTo>
                <a:lnTo>
                  <a:pt x="389" y="1228"/>
                </a:lnTo>
                <a:lnTo>
                  <a:pt x="98" y="1396"/>
                </a:lnTo>
                <a:cubicBezTo>
                  <a:pt x="24" y="1438"/>
                  <a:pt x="0" y="1531"/>
                  <a:pt x="42" y="1604"/>
                </a:cubicBezTo>
                <a:cubicBezTo>
                  <a:pt x="84" y="1676"/>
                  <a:pt x="178" y="1700"/>
                  <a:pt x="252" y="1660"/>
                </a:cubicBezTo>
                <a:lnTo>
                  <a:pt x="771" y="1360"/>
                </a:lnTo>
                <a:cubicBezTo>
                  <a:pt x="805" y="1337"/>
                  <a:pt x="830" y="1306"/>
                  <a:pt x="840" y="1270"/>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1400">
              <a:solidFill>
                <a:schemeClr val="lt1"/>
              </a:solidFill>
              <a:latin typeface="Arial"/>
              <a:ea typeface="Arial"/>
              <a:cs typeface="Arial"/>
              <a:sym typeface="Arial"/>
            </a:endParaRPr>
          </a:p>
        </p:txBody>
      </p:sp>
      <p:sp>
        <p:nvSpPr>
          <p:cNvPr id="478" name="Google Shape;478;p73"/>
          <p:cNvSpPr/>
          <p:nvPr/>
        </p:nvSpPr>
        <p:spPr>
          <a:xfrm>
            <a:off x="753775" y="6531885"/>
            <a:ext cx="1964400" cy="123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a:solidFill>
                  <a:srgbClr val="929292"/>
                </a:solidFill>
                <a:latin typeface="Arial"/>
                <a:ea typeface="Arial"/>
                <a:cs typeface="Arial"/>
                <a:sym typeface="Arial"/>
              </a:rPr>
              <a:t>© 20</a:t>
            </a:r>
            <a:r>
              <a:rPr lang="en-US" sz="800">
                <a:solidFill>
                  <a:srgbClr val="929292"/>
                </a:solidFill>
              </a:rPr>
              <a:t>20</a:t>
            </a:r>
            <a:r>
              <a:rPr lang="en-US" sz="800" b="0" i="0">
                <a:solidFill>
                  <a:srgbClr val="929292"/>
                </a:solidFill>
                <a:latin typeface="Arial"/>
                <a:ea typeface="Arial"/>
                <a:cs typeface="Arial"/>
                <a:sym typeface="Arial"/>
              </a:rPr>
              <a:t> Snowflake Inc. All Rights Reserved</a:t>
            </a:r>
            <a:endParaRPr sz="800">
              <a:solidFill>
                <a:srgbClr val="929292"/>
              </a:solidFill>
              <a:latin typeface="Arial"/>
              <a:ea typeface="Arial"/>
              <a:cs typeface="Arial"/>
              <a:sym typeface="Arial"/>
            </a:endParaRPr>
          </a:p>
        </p:txBody>
      </p:sp>
      <p:sp>
        <p:nvSpPr>
          <p:cNvPr id="479" name="Google Shape;479;p73"/>
          <p:cNvSpPr/>
          <p:nvPr/>
        </p:nvSpPr>
        <p:spPr>
          <a:xfrm>
            <a:off x="460260" y="6504439"/>
            <a:ext cx="175824" cy="167164"/>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rgbClr val="29B5E8"/>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1800">
              <a:solidFill>
                <a:srgbClr val="262626"/>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80"/>
        <p:cNvGrpSpPr/>
        <p:nvPr/>
      </p:nvGrpSpPr>
      <p:grpSpPr>
        <a:xfrm>
          <a:off x="0" y="0"/>
          <a:ext cx="0" cy="0"/>
          <a:chOff x="0" y="0"/>
          <a:chExt cx="0" cy="0"/>
        </a:xfrm>
      </p:grpSpPr>
      <p:sp>
        <p:nvSpPr>
          <p:cNvPr id="481" name="Google Shape;481;p74"/>
          <p:cNvSpPr/>
          <p:nvPr/>
        </p:nvSpPr>
        <p:spPr>
          <a:xfrm>
            <a:off x="753775" y="6531885"/>
            <a:ext cx="1964400" cy="123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929292"/>
                </a:solidFill>
                <a:latin typeface="Arial"/>
                <a:ea typeface="Arial"/>
                <a:cs typeface="Arial"/>
                <a:sym typeface="Arial"/>
              </a:rPr>
              <a:t>© 2020 Snowflake Inc. All Rights Reserved</a:t>
            </a:r>
            <a:endParaRPr sz="800">
              <a:solidFill>
                <a:srgbClr val="929292"/>
              </a:solidFill>
              <a:latin typeface="Arial"/>
              <a:ea typeface="Arial"/>
              <a:cs typeface="Arial"/>
              <a:sym typeface="Arial"/>
            </a:endParaRPr>
          </a:p>
        </p:txBody>
      </p:sp>
      <p:sp>
        <p:nvSpPr>
          <p:cNvPr id="482" name="Google Shape;482;p74"/>
          <p:cNvSpPr txBox="1">
            <a:spLocks noGrp="1"/>
          </p:cNvSpPr>
          <p:nvPr>
            <p:ph type="sldNum" idx="12"/>
          </p:nvPr>
        </p:nvSpPr>
        <p:spPr>
          <a:xfrm>
            <a:off x="11187181" y="6531885"/>
            <a:ext cx="631500" cy="1233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800" b="0" i="0" u="none">
                <a:solidFill>
                  <a:srgbClr val="929292"/>
                </a:solidFill>
                <a:latin typeface="Arial"/>
                <a:ea typeface="Arial"/>
                <a:cs typeface="Arial"/>
                <a:sym typeface="Arial"/>
              </a:defRPr>
            </a:lvl1pPr>
            <a:lvl2pPr marL="0" marR="0" lvl="1" indent="0" algn="r" rtl="0">
              <a:spcBef>
                <a:spcPts val="0"/>
              </a:spcBef>
              <a:buNone/>
              <a:defRPr sz="800" b="0" i="0" u="none">
                <a:solidFill>
                  <a:srgbClr val="929292"/>
                </a:solidFill>
                <a:latin typeface="Arial"/>
                <a:ea typeface="Arial"/>
                <a:cs typeface="Arial"/>
                <a:sym typeface="Arial"/>
              </a:defRPr>
            </a:lvl2pPr>
            <a:lvl3pPr marL="0" marR="0" lvl="2" indent="0" algn="r" rtl="0">
              <a:spcBef>
                <a:spcPts val="0"/>
              </a:spcBef>
              <a:buNone/>
              <a:defRPr sz="800" b="0" i="0" u="none">
                <a:solidFill>
                  <a:srgbClr val="929292"/>
                </a:solidFill>
                <a:latin typeface="Arial"/>
                <a:ea typeface="Arial"/>
                <a:cs typeface="Arial"/>
                <a:sym typeface="Arial"/>
              </a:defRPr>
            </a:lvl3pPr>
            <a:lvl4pPr marL="0" marR="0" lvl="3" indent="0" algn="r" rtl="0">
              <a:spcBef>
                <a:spcPts val="0"/>
              </a:spcBef>
              <a:buNone/>
              <a:defRPr sz="800" b="0" i="0" u="none">
                <a:solidFill>
                  <a:srgbClr val="929292"/>
                </a:solidFill>
                <a:latin typeface="Arial"/>
                <a:ea typeface="Arial"/>
                <a:cs typeface="Arial"/>
                <a:sym typeface="Arial"/>
              </a:defRPr>
            </a:lvl4pPr>
            <a:lvl5pPr marL="0" marR="0" lvl="4" indent="0" algn="r" rtl="0">
              <a:spcBef>
                <a:spcPts val="0"/>
              </a:spcBef>
              <a:buNone/>
              <a:defRPr sz="800" b="0" i="0" u="none">
                <a:solidFill>
                  <a:srgbClr val="929292"/>
                </a:solidFill>
                <a:latin typeface="Arial"/>
                <a:ea typeface="Arial"/>
                <a:cs typeface="Arial"/>
                <a:sym typeface="Arial"/>
              </a:defRPr>
            </a:lvl5pPr>
            <a:lvl6pPr marL="0" marR="0" lvl="5" indent="0" algn="r" rtl="0">
              <a:spcBef>
                <a:spcPts val="0"/>
              </a:spcBef>
              <a:buNone/>
              <a:defRPr sz="800" b="0" i="0" u="none">
                <a:solidFill>
                  <a:srgbClr val="929292"/>
                </a:solidFill>
                <a:latin typeface="Arial"/>
                <a:ea typeface="Arial"/>
                <a:cs typeface="Arial"/>
                <a:sym typeface="Arial"/>
              </a:defRPr>
            </a:lvl6pPr>
            <a:lvl7pPr marL="0" marR="0" lvl="6" indent="0" algn="r" rtl="0">
              <a:spcBef>
                <a:spcPts val="0"/>
              </a:spcBef>
              <a:buNone/>
              <a:defRPr sz="800" b="0" i="0" u="none">
                <a:solidFill>
                  <a:srgbClr val="929292"/>
                </a:solidFill>
                <a:latin typeface="Arial"/>
                <a:ea typeface="Arial"/>
                <a:cs typeface="Arial"/>
                <a:sym typeface="Arial"/>
              </a:defRPr>
            </a:lvl7pPr>
            <a:lvl8pPr marL="0" marR="0" lvl="7" indent="0" algn="r" rtl="0">
              <a:spcBef>
                <a:spcPts val="0"/>
              </a:spcBef>
              <a:buNone/>
              <a:defRPr sz="800" b="0" i="0" u="none">
                <a:solidFill>
                  <a:srgbClr val="929292"/>
                </a:solidFill>
                <a:latin typeface="Arial"/>
                <a:ea typeface="Arial"/>
                <a:cs typeface="Arial"/>
                <a:sym typeface="Arial"/>
              </a:defRPr>
            </a:lvl8pPr>
            <a:lvl9pPr marL="0" marR="0" lvl="8" indent="0" algn="r" rtl="0">
              <a:spcBef>
                <a:spcPts val="0"/>
              </a:spcBef>
              <a:buNone/>
              <a:defRPr sz="800" b="0" i="0" u="none">
                <a:solidFill>
                  <a:srgbClr val="9292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
        <p:nvSpPr>
          <p:cNvPr id="483" name="Google Shape;483;p74"/>
          <p:cNvSpPr/>
          <p:nvPr/>
        </p:nvSpPr>
        <p:spPr>
          <a:xfrm>
            <a:off x="460260" y="6504439"/>
            <a:ext cx="175824" cy="167164"/>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484"/>
        <p:cNvGrpSpPr/>
        <p:nvPr/>
      </p:nvGrpSpPr>
      <p:grpSpPr>
        <a:xfrm>
          <a:off x="0" y="0"/>
          <a:ext cx="0" cy="0"/>
          <a:chOff x="0" y="0"/>
          <a:chExt cx="0" cy="0"/>
        </a:xfrm>
      </p:grpSpPr>
      <p:sp>
        <p:nvSpPr>
          <p:cNvPr id="485" name="Google Shape;485;p75"/>
          <p:cNvSpPr/>
          <p:nvPr/>
        </p:nvSpPr>
        <p:spPr>
          <a:xfrm>
            <a:off x="753775" y="6531885"/>
            <a:ext cx="1964400" cy="123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929292"/>
                </a:solidFill>
                <a:latin typeface="Arial"/>
                <a:ea typeface="Arial"/>
                <a:cs typeface="Arial"/>
                <a:sym typeface="Arial"/>
              </a:rPr>
              <a:t>© 2020 Snowflake Inc. All Rights Reserved</a:t>
            </a:r>
            <a:endParaRPr sz="800">
              <a:solidFill>
                <a:srgbClr val="929292"/>
              </a:solidFill>
              <a:latin typeface="Arial"/>
              <a:ea typeface="Arial"/>
              <a:cs typeface="Arial"/>
              <a:sym typeface="Arial"/>
            </a:endParaRPr>
          </a:p>
        </p:txBody>
      </p:sp>
      <p:sp>
        <p:nvSpPr>
          <p:cNvPr id="486" name="Google Shape;486;p75"/>
          <p:cNvSpPr txBox="1">
            <a:spLocks noGrp="1"/>
          </p:cNvSpPr>
          <p:nvPr>
            <p:ph type="sldNum" idx="12"/>
          </p:nvPr>
        </p:nvSpPr>
        <p:spPr>
          <a:xfrm>
            <a:off x="11187181" y="6531885"/>
            <a:ext cx="631500" cy="1233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800" b="0" i="0" u="none">
                <a:solidFill>
                  <a:srgbClr val="929292"/>
                </a:solidFill>
                <a:latin typeface="Arial"/>
                <a:ea typeface="Arial"/>
                <a:cs typeface="Arial"/>
                <a:sym typeface="Arial"/>
              </a:defRPr>
            </a:lvl1pPr>
            <a:lvl2pPr marL="0" marR="0" lvl="1" indent="0" algn="r" rtl="0">
              <a:spcBef>
                <a:spcPts val="0"/>
              </a:spcBef>
              <a:buNone/>
              <a:defRPr sz="800" b="0" i="0" u="none">
                <a:solidFill>
                  <a:srgbClr val="929292"/>
                </a:solidFill>
                <a:latin typeface="Arial"/>
                <a:ea typeface="Arial"/>
                <a:cs typeface="Arial"/>
                <a:sym typeface="Arial"/>
              </a:defRPr>
            </a:lvl2pPr>
            <a:lvl3pPr marL="0" marR="0" lvl="2" indent="0" algn="r" rtl="0">
              <a:spcBef>
                <a:spcPts val="0"/>
              </a:spcBef>
              <a:buNone/>
              <a:defRPr sz="800" b="0" i="0" u="none">
                <a:solidFill>
                  <a:srgbClr val="929292"/>
                </a:solidFill>
                <a:latin typeface="Arial"/>
                <a:ea typeface="Arial"/>
                <a:cs typeface="Arial"/>
                <a:sym typeface="Arial"/>
              </a:defRPr>
            </a:lvl3pPr>
            <a:lvl4pPr marL="0" marR="0" lvl="3" indent="0" algn="r" rtl="0">
              <a:spcBef>
                <a:spcPts val="0"/>
              </a:spcBef>
              <a:buNone/>
              <a:defRPr sz="800" b="0" i="0" u="none">
                <a:solidFill>
                  <a:srgbClr val="929292"/>
                </a:solidFill>
                <a:latin typeface="Arial"/>
                <a:ea typeface="Arial"/>
                <a:cs typeface="Arial"/>
                <a:sym typeface="Arial"/>
              </a:defRPr>
            </a:lvl4pPr>
            <a:lvl5pPr marL="0" marR="0" lvl="4" indent="0" algn="r" rtl="0">
              <a:spcBef>
                <a:spcPts val="0"/>
              </a:spcBef>
              <a:buNone/>
              <a:defRPr sz="800" b="0" i="0" u="none">
                <a:solidFill>
                  <a:srgbClr val="929292"/>
                </a:solidFill>
                <a:latin typeface="Arial"/>
                <a:ea typeface="Arial"/>
                <a:cs typeface="Arial"/>
                <a:sym typeface="Arial"/>
              </a:defRPr>
            </a:lvl5pPr>
            <a:lvl6pPr marL="0" marR="0" lvl="5" indent="0" algn="r" rtl="0">
              <a:spcBef>
                <a:spcPts val="0"/>
              </a:spcBef>
              <a:buNone/>
              <a:defRPr sz="800" b="0" i="0" u="none">
                <a:solidFill>
                  <a:srgbClr val="929292"/>
                </a:solidFill>
                <a:latin typeface="Arial"/>
                <a:ea typeface="Arial"/>
                <a:cs typeface="Arial"/>
                <a:sym typeface="Arial"/>
              </a:defRPr>
            </a:lvl6pPr>
            <a:lvl7pPr marL="0" marR="0" lvl="6" indent="0" algn="r" rtl="0">
              <a:spcBef>
                <a:spcPts val="0"/>
              </a:spcBef>
              <a:buNone/>
              <a:defRPr sz="800" b="0" i="0" u="none">
                <a:solidFill>
                  <a:srgbClr val="929292"/>
                </a:solidFill>
                <a:latin typeface="Arial"/>
                <a:ea typeface="Arial"/>
                <a:cs typeface="Arial"/>
                <a:sym typeface="Arial"/>
              </a:defRPr>
            </a:lvl7pPr>
            <a:lvl8pPr marL="0" marR="0" lvl="7" indent="0" algn="r" rtl="0">
              <a:spcBef>
                <a:spcPts val="0"/>
              </a:spcBef>
              <a:buNone/>
              <a:defRPr sz="800" b="0" i="0" u="none">
                <a:solidFill>
                  <a:srgbClr val="929292"/>
                </a:solidFill>
                <a:latin typeface="Arial"/>
                <a:ea typeface="Arial"/>
                <a:cs typeface="Arial"/>
                <a:sym typeface="Arial"/>
              </a:defRPr>
            </a:lvl8pPr>
            <a:lvl9pPr marL="0" marR="0" lvl="8" indent="0" algn="r" rtl="0">
              <a:spcBef>
                <a:spcPts val="0"/>
              </a:spcBef>
              <a:buNone/>
              <a:defRPr sz="800" b="0" i="0" u="none">
                <a:solidFill>
                  <a:srgbClr val="9292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
        <p:nvSpPr>
          <p:cNvPr id="487" name="Google Shape;487;p75"/>
          <p:cNvSpPr/>
          <p:nvPr/>
        </p:nvSpPr>
        <p:spPr>
          <a:xfrm>
            <a:off x="460260" y="6504439"/>
            <a:ext cx="175824" cy="167164"/>
          </a:xfrm>
          <a:custGeom>
            <a:avLst/>
            <a:gdLst/>
            <a:ahLst/>
            <a:cxnLst/>
            <a:rect l="l" t="t" r="r" b="b"/>
            <a:pathLst>
              <a:path w="5409981" h="5143500" extrusionOk="0">
                <a:moveTo>
                  <a:pt x="4983153" y="2221521"/>
                </a:moveTo>
                <a:lnTo>
                  <a:pt x="4374172" y="2572015"/>
                </a:lnTo>
                <a:lnTo>
                  <a:pt x="4983153" y="2921450"/>
                </a:lnTo>
                <a:cubicBezTo>
                  <a:pt x="5136954" y="3010067"/>
                  <a:pt x="5189546" y="3205051"/>
                  <a:pt x="5100656" y="3358310"/>
                </a:cubicBezTo>
                <a:cubicBezTo>
                  <a:pt x="5011767" y="3511568"/>
                  <a:pt x="4815574" y="3562963"/>
                  <a:pt x="4662302" y="3474876"/>
                </a:cubicBezTo>
                <a:lnTo>
                  <a:pt x="3571781" y="2848198"/>
                </a:lnTo>
                <a:cubicBezTo>
                  <a:pt x="3499053" y="2805943"/>
                  <a:pt x="3448581" y="2739977"/>
                  <a:pt x="3426193" y="2665798"/>
                </a:cubicBezTo>
                <a:cubicBezTo>
                  <a:pt x="3407864" y="2607519"/>
                  <a:pt x="3406806" y="2545180"/>
                  <a:pt x="3423146" y="2486312"/>
                </a:cubicBezTo>
                <a:cubicBezTo>
                  <a:pt x="3445647" y="2405409"/>
                  <a:pt x="3499023" y="2336577"/>
                  <a:pt x="3571781" y="2294640"/>
                </a:cubicBezTo>
                <a:lnTo>
                  <a:pt x="4662302" y="1668359"/>
                </a:lnTo>
                <a:cubicBezTo>
                  <a:pt x="4815574" y="1580272"/>
                  <a:pt x="5011899" y="1632594"/>
                  <a:pt x="5100656" y="1785456"/>
                </a:cubicBezTo>
                <a:cubicBezTo>
                  <a:pt x="5189414" y="1938317"/>
                  <a:pt x="5136954" y="2133168"/>
                  <a:pt x="4983153" y="2221521"/>
                </a:cubicBezTo>
                <a:close/>
                <a:moveTo>
                  <a:pt x="4406628" y="3920213"/>
                </a:moveTo>
                <a:lnTo>
                  <a:pt x="3316240" y="3294330"/>
                </a:lnTo>
                <a:cubicBezTo>
                  <a:pt x="3260045" y="3261658"/>
                  <a:pt x="3195149" y="3247089"/>
                  <a:pt x="3130380" y="3252605"/>
                </a:cubicBezTo>
                <a:cubicBezTo>
                  <a:pt x="2964126" y="3264526"/>
                  <a:pt x="2833507" y="3402684"/>
                  <a:pt x="2833507" y="3570911"/>
                </a:cubicBezTo>
                <a:lnTo>
                  <a:pt x="2833507" y="4823869"/>
                </a:lnTo>
                <a:cubicBezTo>
                  <a:pt x="2833507" y="5000441"/>
                  <a:pt x="2976578" y="5143500"/>
                  <a:pt x="3154225" y="5143500"/>
                </a:cubicBezTo>
                <a:cubicBezTo>
                  <a:pt x="3331872" y="5143500"/>
                  <a:pt x="3475473" y="5000441"/>
                  <a:pt x="3475473" y="4823869"/>
                </a:cubicBezTo>
                <a:lnTo>
                  <a:pt x="3475473" y="4123013"/>
                </a:lnTo>
                <a:lnTo>
                  <a:pt x="4086043" y="4473772"/>
                </a:lnTo>
                <a:cubicBezTo>
                  <a:pt x="4239447" y="4562389"/>
                  <a:pt x="4435640" y="4509934"/>
                  <a:pt x="4524132" y="4357471"/>
                </a:cubicBezTo>
                <a:cubicBezTo>
                  <a:pt x="4612625" y="4205007"/>
                  <a:pt x="4560298" y="4008566"/>
                  <a:pt x="4406628" y="3920213"/>
                </a:cubicBezTo>
                <a:close/>
                <a:moveTo>
                  <a:pt x="3148529" y="2694410"/>
                </a:moveTo>
                <a:lnTo>
                  <a:pt x="2695205" y="3144913"/>
                </a:lnTo>
                <a:cubicBezTo>
                  <a:pt x="2682222" y="3158159"/>
                  <a:pt x="2657185" y="3169021"/>
                  <a:pt x="2638374" y="3169021"/>
                </a:cubicBezTo>
                <a:lnTo>
                  <a:pt x="2504973" y="3169021"/>
                </a:lnTo>
                <a:cubicBezTo>
                  <a:pt x="2486692" y="3169021"/>
                  <a:pt x="2461257" y="3158159"/>
                  <a:pt x="2448142" y="3144913"/>
                </a:cubicBezTo>
                <a:lnTo>
                  <a:pt x="1995083" y="2694410"/>
                </a:lnTo>
                <a:cubicBezTo>
                  <a:pt x="1982100" y="2681694"/>
                  <a:pt x="1971635" y="2656261"/>
                  <a:pt x="1971635" y="2638246"/>
                </a:cubicBezTo>
                <a:lnTo>
                  <a:pt x="1971635" y="2505387"/>
                </a:lnTo>
                <a:cubicBezTo>
                  <a:pt x="1971635" y="2486974"/>
                  <a:pt x="1982100" y="2461409"/>
                  <a:pt x="1995083" y="2448560"/>
                </a:cubicBezTo>
                <a:lnTo>
                  <a:pt x="2448142" y="1998057"/>
                </a:lnTo>
                <a:cubicBezTo>
                  <a:pt x="2461257" y="1984811"/>
                  <a:pt x="2486692" y="1974346"/>
                  <a:pt x="2504973" y="1974346"/>
                </a:cubicBezTo>
                <a:lnTo>
                  <a:pt x="2638374" y="1974346"/>
                </a:lnTo>
                <a:cubicBezTo>
                  <a:pt x="2656787" y="1974346"/>
                  <a:pt x="2682222" y="1984811"/>
                  <a:pt x="2695205" y="1998057"/>
                </a:cubicBezTo>
                <a:lnTo>
                  <a:pt x="3148529" y="2448560"/>
                </a:lnTo>
                <a:cubicBezTo>
                  <a:pt x="3161379" y="2461409"/>
                  <a:pt x="3171844" y="2486974"/>
                  <a:pt x="3171844" y="2505387"/>
                </a:cubicBezTo>
                <a:lnTo>
                  <a:pt x="3171844" y="2638246"/>
                </a:lnTo>
                <a:cubicBezTo>
                  <a:pt x="3171844" y="2656261"/>
                  <a:pt x="3161379" y="2681694"/>
                  <a:pt x="3148529" y="2694410"/>
                </a:cubicBezTo>
                <a:close/>
                <a:moveTo>
                  <a:pt x="2786214" y="2569366"/>
                </a:moveTo>
                <a:cubicBezTo>
                  <a:pt x="2786214" y="2551086"/>
                  <a:pt x="2775086" y="2525786"/>
                  <a:pt x="2762236" y="2512275"/>
                </a:cubicBezTo>
                <a:lnTo>
                  <a:pt x="2630955" y="2382329"/>
                </a:lnTo>
                <a:cubicBezTo>
                  <a:pt x="2617973" y="2369481"/>
                  <a:pt x="2592538" y="2358751"/>
                  <a:pt x="2574257" y="2358751"/>
                </a:cubicBezTo>
                <a:lnTo>
                  <a:pt x="2569090" y="2358751"/>
                </a:lnTo>
                <a:cubicBezTo>
                  <a:pt x="2550809" y="2358751"/>
                  <a:pt x="2525374" y="2369481"/>
                  <a:pt x="2512656" y="2382329"/>
                </a:cubicBezTo>
                <a:lnTo>
                  <a:pt x="2381375" y="2512275"/>
                </a:lnTo>
                <a:cubicBezTo>
                  <a:pt x="2368260" y="2525786"/>
                  <a:pt x="2358192" y="2551086"/>
                  <a:pt x="2358192" y="2569366"/>
                </a:cubicBezTo>
                <a:lnTo>
                  <a:pt x="2358192" y="2574399"/>
                </a:lnTo>
                <a:cubicBezTo>
                  <a:pt x="2358192" y="2592414"/>
                  <a:pt x="2368260" y="2617582"/>
                  <a:pt x="2381375" y="2630696"/>
                </a:cubicBezTo>
                <a:lnTo>
                  <a:pt x="2512656" y="2761038"/>
                </a:lnTo>
                <a:cubicBezTo>
                  <a:pt x="2525506" y="2773887"/>
                  <a:pt x="2550809" y="2784617"/>
                  <a:pt x="2569090" y="2784617"/>
                </a:cubicBezTo>
                <a:lnTo>
                  <a:pt x="2574257" y="2784617"/>
                </a:lnTo>
                <a:cubicBezTo>
                  <a:pt x="2592538" y="2784617"/>
                  <a:pt x="2617973" y="2773887"/>
                  <a:pt x="2630955" y="2761038"/>
                </a:cubicBezTo>
                <a:lnTo>
                  <a:pt x="2762236" y="2630696"/>
                </a:lnTo>
                <a:cubicBezTo>
                  <a:pt x="2775086" y="2617582"/>
                  <a:pt x="2786214" y="2592414"/>
                  <a:pt x="2786214" y="2574399"/>
                </a:cubicBezTo>
                <a:close/>
                <a:moveTo>
                  <a:pt x="736718" y="1222757"/>
                </a:moveTo>
                <a:lnTo>
                  <a:pt x="1827239" y="1849170"/>
                </a:lnTo>
                <a:cubicBezTo>
                  <a:pt x="1883672" y="1881603"/>
                  <a:pt x="1948619" y="1896152"/>
                  <a:pt x="2013497" y="1890895"/>
                </a:cubicBezTo>
                <a:cubicBezTo>
                  <a:pt x="2179486" y="1878709"/>
                  <a:pt x="2310502" y="1740286"/>
                  <a:pt x="2310502" y="1572324"/>
                </a:cubicBezTo>
                <a:lnTo>
                  <a:pt x="2310502" y="319233"/>
                </a:lnTo>
                <a:cubicBezTo>
                  <a:pt x="2310502" y="143059"/>
                  <a:pt x="2166503" y="0"/>
                  <a:pt x="1989651" y="0"/>
                </a:cubicBezTo>
                <a:cubicBezTo>
                  <a:pt x="1812799" y="0"/>
                  <a:pt x="1668536" y="143059"/>
                  <a:pt x="1668536" y="319233"/>
                </a:cubicBezTo>
                <a:lnTo>
                  <a:pt x="1668536" y="1020355"/>
                </a:lnTo>
                <a:lnTo>
                  <a:pt x="1057436" y="669198"/>
                </a:lnTo>
                <a:cubicBezTo>
                  <a:pt x="904297" y="580978"/>
                  <a:pt x="708369" y="633301"/>
                  <a:pt x="619347" y="785897"/>
                </a:cubicBezTo>
                <a:cubicBezTo>
                  <a:pt x="530985" y="938468"/>
                  <a:pt x="583048" y="1133777"/>
                  <a:pt x="735632" y="1222131"/>
                </a:cubicBezTo>
                <a:cubicBezTo>
                  <a:pt x="735994" y="1222340"/>
                  <a:pt x="736356" y="1222549"/>
                  <a:pt x="736718" y="1222757"/>
                </a:cubicBezTo>
                <a:close/>
                <a:moveTo>
                  <a:pt x="3130380" y="1890895"/>
                </a:moveTo>
                <a:cubicBezTo>
                  <a:pt x="3195131" y="1896154"/>
                  <a:pt x="3259952" y="1881602"/>
                  <a:pt x="3316240" y="1849170"/>
                </a:cubicBezTo>
                <a:lnTo>
                  <a:pt x="4406628" y="1222757"/>
                </a:lnTo>
                <a:cubicBezTo>
                  <a:pt x="4559590" y="1135057"/>
                  <a:pt x="4612489" y="939974"/>
                  <a:pt x="4524782" y="787025"/>
                </a:cubicBezTo>
                <a:cubicBezTo>
                  <a:pt x="4524567" y="786649"/>
                  <a:pt x="4524350" y="786273"/>
                  <a:pt x="4524132" y="785897"/>
                </a:cubicBezTo>
                <a:cubicBezTo>
                  <a:pt x="4435640" y="633301"/>
                  <a:pt x="4239447" y="580978"/>
                  <a:pt x="4086043" y="669198"/>
                </a:cubicBezTo>
                <a:lnTo>
                  <a:pt x="3475473" y="1020355"/>
                </a:lnTo>
                <a:lnTo>
                  <a:pt x="3475473" y="319233"/>
                </a:lnTo>
                <a:cubicBezTo>
                  <a:pt x="3475473" y="143059"/>
                  <a:pt x="3331872" y="0"/>
                  <a:pt x="3154225" y="0"/>
                </a:cubicBezTo>
                <a:cubicBezTo>
                  <a:pt x="2976578" y="0"/>
                  <a:pt x="2833507" y="143059"/>
                  <a:pt x="2833507" y="319233"/>
                </a:cubicBezTo>
                <a:lnTo>
                  <a:pt x="2833507" y="1572324"/>
                </a:lnTo>
                <a:cubicBezTo>
                  <a:pt x="2833507" y="1740286"/>
                  <a:pt x="2964126" y="1878709"/>
                  <a:pt x="3130380" y="1890895"/>
                </a:cubicBezTo>
                <a:close/>
                <a:moveTo>
                  <a:pt x="2013497" y="3252605"/>
                </a:moveTo>
                <a:cubicBezTo>
                  <a:pt x="1948600" y="3247084"/>
                  <a:pt x="1883576" y="3261651"/>
                  <a:pt x="1827239" y="3294330"/>
                </a:cubicBezTo>
                <a:lnTo>
                  <a:pt x="736718" y="3920213"/>
                </a:lnTo>
                <a:cubicBezTo>
                  <a:pt x="583314" y="4008566"/>
                  <a:pt x="530854" y="4204477"/>
                  <a:pt x="619347" y="4357471"/>
                </a:cubicBezTo>
                <a:cubicBezTo>
                  <a:pt x="707839" y="4510464"/>
                  <a:pt x="904297" y="4562389"/>
                  <a:pt x="1057436" y="4473772"/>
                </a:cubicBezTo>
                <a:lnTo>
                  <a:pt x="1668536" y="4123013"/>
                </a:lnTo>
                <a:lnTo>
                  <a:pt x="1668536" y="4823869"/>
                </a:lnTo>
                <a:cubicBezTo>
                  <a:pt x="1668536" y="5000441"/>
                  <a:pt x="1812137" y="5143500"/>
                  <a:pt x="1989651" y="5143500"/>
                </a:cubicBezTo>
                <a:cubicBezTo>
                  <a:pt x="2167166" y="5143500"/>
                  <a:pt x="2310502" y="5000441"/>
                  <a:pt x="2310502" y="4823869"/>
                </a:cubicBezTo>
                <a:lnTo>
                  <a:pt x="2310502" y="3570911"/>
                </a:lnTo>
                <a:cubicBezTo>
                  <a:pt x="2310502" y="3402684"/>
                  <a:pt x="2179486" y="3264526"/>
                  <a:pt x="2013497" y="3252605"/>
                </a:cubicBezTo>
                <a:close/>
                <a:moveTo>
                  <a:pt x="1717816" y="2665798"/>
                </a:moveTo>
                <a:cubicBezTo>
                  <a:pt x="1728394" y="2632182"/>
                  <a:pt x="1733318" y="2597044"/>
                  <a:pt x="1732388" y="2561815"/>
                </a:cubicBezTo>
                <a:cubicBezTo>
                  <a:pt x="1731063" y="2536648"/>
                  <a:pt x="1727884" y="2511480"/>
                  <a:pt x="1720730" y="2486312"/>
                </a:cubicBezTo>
                <a:cubicBezTo>
                  <a:pt x="1699137" y="2408292"/>
                  <a:pt x="1648002" y="2338617"/>
                  <a:pt x="1571300" y="2294640"/>
                </a:cubicBezTo>
                <a:lnTo>
                  <a:pt x="481574" y="1668359"/>
                </a:lnTo>
                <a:cubicBezTo>
                  <a:pt x="327773" y="1580272"/>
                  <a:pt x="131580" y="1632594"/>
                  <a:pt x="43352" y="1785456"/>
                </a:cubicBezTo>
                <a:cubicBezTo>
                  <a:pt x="-44875" y="1938317"/>
                  <a:pt x="6790" y="2133168"/>
                  <a:pt x="160591" y="2221521"/>
                </a:cubicBezTo>
                <a:lnTo>
                  <a:pt x="769571" y="2572015"/>
                </a:lnTo>
                <a:lnTo>
                  <a:pt x="160591" y="2921450"/>
                </a:lnTo>
                <a:cubicBezTo>
                  <a:pt x="6790" y="3010067"/>
                  <a:pt x="-45670" y="3205051"/>
                  <a:pt x="43352" y="3358310"/>
                </a:cubicBezTo>
                <a:cubicBezTo>
                  <a:pt x="132374" y="3511568"/>
                  <a:pt x="327773" y="3562963"/>
                  <a:pt x="481574" y="3474876"/>
                </a:cubicBezTo>
                <a:lnTo>
                  <a:pt x="1571300" y="2848198"/>
                </a:lnTo>
                <a:cubicBezTo>
                  <a:pt x="1641515" y="2808189"/>
                  <a:pt x="1693892" y="2742984"/>
                  <a:pt x="1717816" y="2665798"/>
                </a:cubicBezTo>
                <a:close/>
                <a:moveTo>
                  <a:pt x="5160799" y="588131"/>
                </a:moveTo>
                <a:lnTo>
                  <a:pt x="5112049" y="588131"/>
                </a:lnTo>
                <a:lnTo>
                  <a:pt x="5112049" y="648137"/>
                </a:lnTo>
                <a:lnTo>
                  <a:pt x="5160799" y="648137"/>
                </a:lnTo>
                <a:cubicBezTo>
                  <a:pt x="5183452" y="648137"/>
                  <a:pt x="5198157" y="637937"/>
                  <a:pt x="5198157" y="618730"/>
                </a:cubicBezTo>
                <a:cubicBezTo>
                  <a:pt x="5198157" y="599523"/>
                  <a:pt x="5184512" y="588131"/>
                  <a:pt x="5160799" y="588131"/>
                </a:cubicBezTo>
                <a:close/>
                <a:moveTo>
                  <a:pt x="5052039" y="532630"/>
                </a:moveTo>
                <a:lnTo>
                  <a:pt x="5161859" y="532630"/>
                </a:lnTo>
                <a:cubicBezTo>
                  <a:pt x="5222002" y="532630"/>
                  <a:pt x="5261612" y="565480"/>
                  <a:pt x="5261612" y="616346"/>
                </a:cubicBezTo>
                <a:cubicBezTo>
                  <a:pt x="5261612" y="648137"/>
                  <a:pt x="5245715" y="671847"/>
                  <a:pt x="5222002" y="686683"/>
                </a:cubicBezTo>
                <a:lnTo>
                  <a:pt x="5265056" y="748940"/>
                </a:lnTo>
                <a:lnTo>
                  <a:pt x="5265056" y="761392"/>
                </a:lnTo>
                <a:lnTo>
                  <a:pt x="5202661" y="761392"/>
                </a:lnTo>
                <a:lnTo>
                  <a:pt x="5160799" y="701386"/>
                </a:lnTo>
                <a:lnTo>
                  <a:pt x="5112049" y="701386"/>
                </a:lnTo>
                <a:lnTo>
                  <a:pt x="5112049" y="761392"/>
                </a:lnTo>
                <a:lnTo>
                  <a:pt x="5052039" y="761392"/>
                </a:lnTo>
                <a:close/>
                <a:moveTo>
                  <a:pt x="5358979" y="651581"/>
                </a:moveTo>
                <a:cubicBezTo>
                  <a:pt x="5358979" y="529186"/>
                  <a:pt x="5277508" y="436330"/>
                  <a:pt x="5152851" y="436330"/>
                </a:cubicBezTo>
                <a:cubicBezTo>
                  <a:pt x="5030445" y="436330"/>
                  <a:pt x="4948842" y="524682"/>
                  <a:pt x="4948842" y="651581"/>
                </a:cubicBezTo>
                <a:cubicBezTo>
                  <a:pt x="4948842" y="772783"/>
                  <a:pt x="5030445" y="866699"/>
                  <a:pt x="5152851" y="866699"/>
                </a:cubicBezTo>
                <a:cubicBezTo>
                  <a:pt x="5277508" y="866699"/>
                  <a:pt x="5358979" y="773843"/>
                  <a:pt x="5358979" y="651581"/>
                </a:cubicBezTo>
                <a:close/>
                <a:moveTo>
                  <a:pt x="5409982" y="651581"/>
                </a:moveTo>
                <a:cubicBezTo>
                  <a:pt x="5409982" y="795434"/>
                  <a:pt x="5313674" y="915445"/>
                  <a:pt x="5152851" y="915445"/>
                </a:cubicBezTo>
                <a:cubicBezTo>
                  <a:pt x="4992028" y="915445"/>
                  <a:pt x="4897972" y="794242"/>
                  <a:pt x="4897972" y="651581"/>
                </a:cubicBezTo>
                <a:cubicBezTo>
                  <a:pt x="4897972" y="508919"/>
                  <a:pt x="4993088" y="387584"/>
                  <a:pt x="5152851" y="387584"/>
                </a:cubicBezTo>
                <a:cubicBezTo>
                  <a:pt x="5312614" y="387584"/>
                  <a:pt x="5409982" y="507594"/>
                  <a:pt x="5409982" y="651581"/>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5"/>
          <p:cNvSpPr txBox="1">
            <a:spLocks/>
          </p:cNvSpPr>
          <p:nvPr userDrawn="1"/>
        </p:nvSpPr>
        <p:spPr>
          <a:xfrm>
            <a:off x="11828109"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Arial Nova" panose="020B0504020202020204" pitchFamily="34" charset="0"/>
                <a:ea typeface="+mn-ea"/>
                <a:cs typeface="Arial Nova" panose="020B05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Nova" panose="020B0504020202020204" pitchFamily="34" charset="0"/>
                <a:cs typeface="Arial Nova" panose="020B0504020202020204" pitchFamily="34" charset="0"/>
              </a:rPr>
              <a:pPr fontAlgn="auto">
                <a:spcBef>
                  <a:spcPts val="0"/>
                </a:spcBef>
                <a:spcAft>
                  <a:spcPts val="0"/>
                </a:spcAft>
                <a:defRPr/>
              </a:pPr>
              <a:t>‹N°›</a:t>
            </a:fld>
            <a:endParaRPr lang="en-US" sz="1067" b="0" i="0" dirty="0">
              <a:solidFill>
                <a:schemeClr val="tx1">
                  <a:lumMod val="60000"/>
                  <a:lumOff val="40000"/>
                </a:schemeClr>
              </a:solidFill>
              <a:latin typeface="Arial Nova" panose="020B0504020202020204" pitchFamily="34" charset="0"/>
              <a:cs typeface="Arial Nova" panose="020B0504020202020204" pitchFamily="34" charset="0"/>
            </a:endParaRPr>
          </a:p>
        </p:txBody>
      </p:sp>
    </p:spTree>
    <p:extLst>
      <p:ext uri="{BB962C8B-B14F-4D97-AF65-F5344CB8AC3E}">
        <p14:creationId xmlns:p14="http://schemas.microsoft.com/office/powerpoint/2010/main" val="2018356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entered title + subtitle">
    <p:spTree>
      <p:nvGrpSpPr>
        <p:cNvPr id="1" name=""/>
        <p:cNvGrpSpPr/>
        <p:nvPr/>
      </p:nvGrpSpPr>
      <p:grpSpPr>
        <a:xfrm>
          <a:off x="0" y="0"/>
          <a:ext cx="0" cy="0"/>
          <a:chOff x="0" y="0"/>
          <a:chExt cx="0" cy="0"/>
        </a:xfrm>
      </p:grpSpPr>
      <p:sp>
        <p:nvSpPr>
          <p:cNvPr id="7" name="Title 64"/>
          <p:cNvSpPr>
            <a:spLocks noGrp="1"/>
          </p:cNvSpPr>
          <p:nvPr>
            <p:ph type="title" hasCustomPrompt="1"/>
          </p:nvPr>
        </p:nvSpPr>
        <p:spPr>
          <a:xfrm>
            <a:off x="805690" y="1042859"/>
            <a:ext cx="10580620" cy="495486"/>
          </a:xfrm>
          <a:prstGeom prst="rect">
            <a:avLst/>
          </a:prstGeom>
        </p:spPr>
        <p:txBody>
          <a:bodyPr/>
          <a:lstStyle>
            <a:lvl1pPr algn="ctr">
              <a:defRPr sz="4000" b="1" i="0">
                <a:latin typeface="Arial Nova" panose="020B0504020202020204" pitchFamily="34" charset="0"/>
                <a:ea typeface="Arial Nova" panose="020B0504020202020204" pitchFamily="34" charset="0"/>
                <a:cs typeface="Arial Nova" panose="020B0504020202020204" pitchFamily="34" charset="0"/>
              </a:defRPr>
            </a:lvl1pPr>
          </a:lstStyle>
          <a:p>
            <a:r>
              <a:rPr lang="en-US" dirty="0"/>
              <a:t>Slide Title</a:t>
            </a:r>
          </a:p>
        </p:txBody>
      </p:sp>
      <p:sp>
        <p:nvSpPr>
          <p:cNvPr id="5" name="Text Placeholder 2">
            <a:extLst>
              <a:ext uri="{FF2B5EF4-FFF2-40B4-BE49-F238E27FC236}">
                <a16:creationId xmlns:a16="http://schemas.microsoft.com/office/drawing/2014/main" id="{090D618C-BCC3-044C-885A-DC60DDDCE7C4}"/>
              </a:ext>
            </a:extLst>
          </p:cNvPr>
          <p:cNvSpPr>
            <a:spLocks noGrp="1"/>
          </p:cNvSpPr>
          <p:nvPr>
            <p:ph type="body" sz="quarter" idx="21" hasCustomPrompt="1"/>
          </p:nvPr>
        </p:nvSpPr>
        <p:spPr>
          <a:xfrm>
            <a:off x="805690" y="1752796"/>
            <a:ext cx="10580620" cy="368300"/>
          </a:xfrm>
          <a:prstGeom prst="rect">
            <a:avLst/>
          </a:prstGeom>
        </p:spPr>
        <p:txBody>
          <a:bodyPr/>
          <a:lstStyle>
            <a:lvl1pPr marL="0" indent="0" algn="ctr">
              <a:buFontTx/>
              <a:buNone/>
              <a:defRPr sz="1400" spc="300">
                <a:solidFill>
                  <a:schemeClr val="tx1">
                    <a:alpha val="60000"/>
                  </a:schemeClr>
                </a:solidFill>
                <a:latin typeface="Arial Nova" panose="020B0504020202020204" pitchFamily="34" charset="0"/>
              </a:defRPr>
            </a:lvl1pPr>
          </a:lstStyle>
          <a:p>
            <a:pPr lvl="0"/>
            <a:r>
              <a:rPr lang="en-US" dirty="0"/>
              <a:t>SUBHEADER — ALL CAPS, LOOSE SPACING, BLACK @ 40% OPACITY</a:t>
            </a:r>
          </a:p>
        </p:txBody>
      </p:sp>
    </p:spTree>
    <p:extLst>
      <p:ext uri="{BB962C8B-B14F-4D97-AF65-F5344CB8AC3E}">
        <p14:creationId xmlns:p14="http://schemas.microsoft.com/office/powerpoint/2010/main" val="1915004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1_Centered title + subtitle">
    <p:spTree>
      <p:nvGrpSpPr>
        <p:cNvPr id="1" name=""/>
        <p:cNvGrpSpPr/>
        <p:nvPr/>
      </p:nvGrpSpPr>
      <p:grpSpPr>
        <a:xfrm>
          <a:off x="0" y="0"/>
          <a:ext cx="0" cy="0"/>
          <a:chOff x="0" y="0"/>
          <a:chExt cx="0" cy="0"/>
        </a:xfrm>
      </p:grpSpPr>
      <p:pic>
        <p:nvPicPr>
          <p:cNvPr id="250" name="Picture 2" descr="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376" y="357317"/>
            <a:ext cx="1246239" cy="263357"/>
          </a:xfrm>
          <a:prstGeom prst="rect">
            <a:avLst/>
          </a:prstGeom>
          <a:ln w="12700">
            <a:miter lim="400000"/>
          </a:ln>
        </p:spPr>
      </p:pic>
      <p:sp>
        <p:nvSpPr>
          <p:cNvPr id="252" name="Slide Title"/>
          <p:cNvSpPr txBox="1">
            <a:spLocks noGrp="1"/>
          </p:cNvSpPr>
          <p:nvPr>
            <p:ph type="title" hasCustomPrompt="1"/>
          </p:nvPr>
        </p:nvSpPr>
        <p:spPr>
          <a:xfrm>
            <a:off x="805690" y="1042859"/>
            <a:ext cx="10580621" cy="495487"/>
          </a:xfrm>
          <a:prstGeom prst="rect">
            <a:avLst/>
          </a:prstGeom>
        </p:spPr>
        <p:txBody>
          <a:bodyPr anchor="t">
            <a:normAutofit/>
          </a:bodyPr>
          <a:lstStyle>
            <a:lvl1pPr algn="ctr">
              <a:defRPr sz="4000" b="1">
                <a:latin typeface="+mj-lt"/>
                <a:ea typeface="+mj-ea"/>
                <a:cs typeface="+mj-cs"/>
                <a:sym typeface="Arial Nova" panose="020B0504020202020204" pitchFamily="34" charset="0"/>
              </a:defRPr>
            </a:lvl1pPr>
          </a:lstStyle>
          <a:p>
            <a:r>
              <a:t>Slide Title</a:t>
            </a:r>
          </a:p>
        </p:txBody>
      </p:sp>
      <p:sp>
        <p:nvSpPr>
          <p:cNvPr id="253" name="Body Level One…"/>
          <p:cNvSpPr txBox="1">
            <a:spLocks noGrp="1"/>
          </p:cNvSpPr>
          <p:nvPr>
            <p:ph type="body" sz="quarter" idx="1" hasCustomPrompt="1"/>
          </p:nvPr>
        </p:nvSpPr>
        <p:spPr>
          <a:xfrm>
            <a:off x="805690" y="1752795"/>
            <a:ext cx="10580621" cy="368301"/>
          </a:xfrm>
          <a:prstGeom prst="rect">
            <a:avLst/>
          </a:prstGeom>
        </p:spPr>
        <p:txBody>
          <a:bodyPr>
            <a:normAutofit/>
          </a:bodyPr>
          <a:lstStyle>
            <a:lvl1pPr marL="0" indent="0" algn="ctr">
              <a:buSzTx/>
              <a:buFontTx/>
              <a:buNone/>
              <a:defRPr sz="1400" spc="300">
                <a:solidFill>
                  <a:srgbClr val="000000">
                    <a:alpha val="60000"/>
                  </a:srgbClr>
                </a:solidFill>
                <a:latin typeface="+mj-lt"/>
                <a:ea typeface="+mj-ea"/>
                <a:cs typeface="+mj-cs"/>
                <a:sym typeface="Arial Nova" panose="020B0504020202020204" pitchFamily="34" charset="0"/>
              </a:defRPr>
            </a:lvl1pPr>
            <a:lvl2pPr marL="590550" indent="-133350" algn="ctr">
              <a:buFontTx/>
              <a:defRPr sz="1400" spc="300">
                <a:solidFill>
                  <a:srgbClr val="000000">
                    <a:alpha val="60000"/>
                  </a:srgbClr>
                </a:solidFill>
                <a:latin typeface="+mj-lt"/>
                <a:ea typeface="+mj-ea"/>
                <a:cs typeface="+mj-cs"/>
                <a:sym typeface="Arial Nova" panose="020B0504020202020204" pitchFamily="34" charset="0"/>
              </a:defRPr>
            </a:lvl2pPr>
            <a:lvl3pPr marL="1074419" indent="-160019" algn="ctr">
              <a:buFontTx/>
              <a:defRPr sz="1400" spc="300">
                <a:solidFill>
                  <a:srgbClr val="000000">
                    <a:alpha val="60000"/>
                  </a:srgbClr>
                </a:solidFill>
                <a:latin typeface="+mj-lt"/>
                <a:ea typeface="+mj-ea"/>
                <a:cs typeface="+mj-cs"/>
                <a:sym typeface="Arial Nova" panose="020B0504020202020204" pitchFamily="34" charset="0"/>
              </a:defRPr>
            </a:lvl3pPr>
            <a:lvl4pPr marL="1549400" indent="-177800" algn="ctr">
              <a:buFontTx/>
              <a:defRPr sz="1400" spc="300">
                <a:solidFill>
                  <a:srgbClr val="000000">
                    <a:alpha val="60000"/>
                  </a:srgbClr>
                </a:solidFill>
                <a:latin typeface="+mj-lt"/>
                <a:ea typeface="+mj-ea"/>
                <a:cs typeface="+mj-cs"/>
                <a:sym typeface="Arial Nova" panose="020B0504020202020204" pitchFamily="34" charset="0"/>
              </a:defRPr>
            </a:lvl4pPr>
            <a:lvl5pPr marL="2006600" indent="-177800" algn="ctr">
              <a:buFontTx/>
              <a:defRPr sz="1400" spc="300">
                <a:solidFill>
                  <a:srgbClr val="000000">
                    <a:alpha val="60000"/>
                  </a:srgbClr>
                </a:solidFill>
                <a:latin typeface="+mj-lt"/>
                <a:ea typeface="+mj-ea"/>
                <a:cs typeface="+mj-cs"/>
                <a:sym typeface="Arial Nova" panose="020B0504020202020204" pitchFamily="34" charset="0"/>
              </a:defRPr>
            </a:lvl5pPr>
          </a:lstStyle>
          <a:p>
            <a:r>
              <a:t>SUBHEADER — ALL CAPS, LOOSE SPACING, BLACK @ 40% OPACITY</a:t>
            </a:r>
          </a:p>
          <a:p>
            <a:pPr lvl="1"/>
            <a:endParaRPr/>
          </a:p>
          <a:p>
            <a:pPr lvl="2"/>
            <a:endParaRPr/>
          </a:p>
          <a:p>
            <a:pPr lvl="3"/>
            <a:endParaRPr/>
          </a:p>
          <a:p>
            <a:pPr lvl="4"/>
            <a:endParaRPr/>
          </a:p>
        </p:txBody>
      </p:sp>
    </p:spTree>
    <p:extLst>
      <p:ext uri="{BB962C8B-B14F-4D97-AF65-F5344CB8AC3E}">
        <p14:creationId xmlns:p14="http://schemas.microsoft.com/office/powerpoint/2010/main" val="157927155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entered title + subtitle">
    <p:spTree>
      <p:nvGrpSpPr>
        <p:cNvPr id="1" name=""/>
        <p:cNvGrpSpPr/>
        <p:nvPr/>
      </p:nvGrpSpPr>
      <p:grpSpPr>
        <a:xfrm>
          <a:off x="0" y="0"/>
          <a:ext cx="0" cy="0"/>
          <a:chOff x="0" y="0"/>
          <a:chExt cx="0" cy="0"/>
        </a:xfrm>
      </p:grpSpPr>
      <p:sp>
        <p:nvSpPr>
          <p:cNvPr id="7" name="Title 64"/>
          <p:cNvSpPr>
            <a:spLocks noGrp="1"/>
          </p:cNvSpPr>
          <p:nvPr>
            <p:ph type="title" hasCustomPrompt="1"/>
          </p:nvPr>
        </p:nvSpPr>
        <p:spPr>
          <a:xfrm>
            <a:off x="805690" y="1042859"/>
            <a:ext cx="10580620" cy="495486"/>
          </a:xfrm>
          <a:prstGeom prst="rect">
            <a:avLst/>
          </a:prstGeom>
        </p:spPr>
        <p:txBody>
          <a:bodyPr/>
          <a:lstStyle>
            <a:lvl1pPr algn="ctr">
              <a:defRPr sz="4000" b="1" i="0">
                <a:latin typeface="Arial Nova" panose="020B0504020202020204" pitchFamily="34" charset="0"/>
                <a:ea typeface="Arial Nova" panose="020B0504020202020204" pitchFamily="34" charset="0"/>
                <a:cs typeface="Arial Nova" panose="020B0504020202020204" pitchFamily="34" charset="0"/>
              </a:defRPr>
            </a:lvl1pPr>
          </a:lstStyle>
          <a:p>
            <a:r>
              <a:rPr lang="en-US" dirty="0"/>
              <a:t>Slide Title</a:t>
            </a:r>
          </a:p>
        </p:txBody>
      </p:sp>
      <p:sp>
        <p:nvSpPr>
          <p:cNvPr id="5" name="Text Placeholder 2">
            <a:extLst>
              <a:ext uri="{FF2B5EF4-FFF2-40B4-BE49-F238E27FC236}">
                <a16:creationId xmlns:a16="http://schemas.microsoft.com/office/drawing/2014/main" id="{090D618C-BCC3-044C-885A-DC60DDDCE7C4}"/>
              </a:ext>
            </a:extLst>
          </p:cNvPr>
          <p:cNvSpPr>
            <a:spLocks noGrp="1"/>
          </p:cNvSpPr>
          <p:nvPr>
            <p:ph type="body" sz="quarter" idx="21" hasCustomPrompt="1"/>
          </p:nvPr>
        </p:nvSpPr>
        <p:spPr>
          <a:xfrm>
            <a:off x="805690" y="1752796"/>
            <a:ext cx="10580620" cy="368300"/>
          </a:xfrm>
          <a:prstGeom prst="rect">
            <a:avLst/>
          </a:prstGeom>
        </p:spPr>
        <p:txBody>
          <a:bodyPr/>
          <a:lstStyle>
            <a:lvl1pPr marL="0" indent="0" algn="ctr">
              <a:buFontTx/>
              <a:buNone/>
              <a:defRPr sz="1400" spc="300">
                <a:solidFill>
                  <a:schemeClr val="tx1">
                    <a:alpha val="60000"/>
                  </a:schemeClr>
                </a:solidFill>
                <a:latin typeface="Arial Nova" panose="020B0504020202020204" pitchFamily="34" charset="0"/>
              </a:defRPr>
            </a:lvl1pPr>
          </a:lstStyle>
          <a:p>
            <a:pPr lvl="0"/>
            <a:r>
              <a:rPr lang="en-US" dirty="0"/>
              <a:t>SUBHEADER — ALL CAPS, LOOSE SPACING, BLACK @ 40% OPACITY</a:t>
            </a:r>
          </a:p>
        </p:txBody>
      </p:sp>
    </p:spTree>
    <p:extLst>
      <p:ext uri="{BB962C8B-B14F-4D97-AF65-F5344CB8AC3E}">
        <p14:creationId xmlns:p14="http://schemas.microsoft.com/office/powerpoint/2010/main" val="3727561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1_Centered title + subtitle">
    <p:spTree>
      <p:nvGrpSpPr>
        <p:cNvPr id="1" name=""/>
        <p:cNvGrpSpPr/>
        <p:nvPr/>
      </p:nvGrpSpPr>
      <p:grpSpPr>
        <a:xfrm>
          <a:off x="0" y="0"/>
          <a:ext cx="0" cy="0"/>
          <a:chOff x="0" y="0"/>
          <a:chExt cx="0" cy="0"/>
        </a:xfrm>
      </p:grpSpPr>
      <p:pic>
        <p:nvPicPr>
          <p:cNvPr id="250" name="Picture 2" descr="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376" y="357317"/>
            <a:ext cx="1246239" cy="263357"/>
          </a:xfrm>
          <a:prstGeom prst="rect">
            <a:avLst/>
          </a:prstGeom>
          <a:ln w="12700">
            <a:miter lim="400000"/>
          </a:ln>
        </p:spPr>
      </p:pic>
      <p:sp>
        <p:nvSpPr>
          <p:cNvPr id="252" name="Slide Title"/>
          <p:cNvSpPr txBox="1">
            <a:spLocks noGrp="1"/>
          </p:cNvSpPr>
          <p:nvPr>
            <p:ph type="title" hasCustomPrompt="1"/>
          </p:nvPr>
        </p:nvSpPr>
        <p:spPr>
          <a:xfrm>
            <a:off x="805690" y="1042859"/>
            <a:ext cx="10580621" cy="495487"/>
          </a:xfrm>
          <a:prstGeom prst="rect">
            <a:avLst/>
          </a:prstGeom>
        </p:spPr>
        <p:txBody>
          <a:bodyPr anchor="t">
            <a:normAutofit/>
          </a:bodyPr>
          <a:lstStyle>
            <a:lvl1pPr algn="ctr">
              <a:defRPr sz="4000" b="1">
                <a:latin typeface="+mj-lt"/>
                <a:ea typeface="+mj-ea"/>
                <a:cs typeface="+mj-cs"/>
                <a:sym typeface="Arial Nova" panose="020B0504020202020204" pitchFamily="34" charset="0"/>
              </a:defRPr>
            </a:lvl1pPr>
          </a:lstStyle>
          <a:p>
            <a:r>
              <a:t>Slide Title</a:t>
            </a:r>
          </a:p>
        </p:txBody>
      </p:sp>
      <p:sp>
        <p:nvSpPr>
          <p:cNvPr id="253" name="Body Level One…"/>
          <p:cNvSpPr txBox="1">
            <a:spLocks noGrp="1"/>
          </p:cNvSpPr>
          <p:nvPr>
            <p:ph type="body" sz="quarter" idx="1" hasCustomPrompt="1"/>
          </p:nvPr>
        </p:nvSpPr>
        <p:spPr>
          <a:xfrm>
            <a:off x="805690" y="1752795"/>
            <a:ext cx="10580621" cy="368301"/>
          </a:xfrm>
          <a:prstGeom prst="rect">
            <a:avLst/>
          </a:prstGeom>
        </p:spPr>
        <p:txBody>
          <a:bodyPr>
            <a:normAutofit/>
          </a:bodyPr>
          <a:lstStyle>
            <a:lvl1pPr marL="0" indent="0" algn="ctr">
              <a:buSzTx/>
              <a:buFontTx/>
              <a:buNone/>
              <a:defRPr sz="1400" spc="300">
                <a:solidFill>
                  <a:srgbClr val="000000">
                    <a:alpha val="60000"/>
                  </a:srgbClr>
                </a:solidFill>
                <a:latin typeface="+mj-lt"/>
                <a:ea typeface="+mj-ea"/>
                <a:cs typeface="+mj-cs"/>
                <a:sym typeface="Arial Nova" panose="020B0504020202020204" pitchFamily="34" charset="0"/>
              </a:defRPr>
            </a:lvl1pPr>
            <a:lvl2pPr marL="590550" indent="-133350" algn="ctr">
              <a:buFontTx/>
              <a:defRPr sz="1400" spc="300">
                <a:solidFill>
                  <a:srgbClr val="000000">
                    <a:alpha val="60000"/>
                  </a:srgbClr>
                </a:solidFill>
                <a:latin typeface="+mj-lt"/>
                <a:ea typeface="+mj-ea"/>
                <a:cs typeface="+mj-cs"/>
                <a:sym typeface="Arial Nova" panose="020B0504020202020204" pitchFamily="34" charset="0"/>
              </a:defRPr>
            </a:lvl2pPr>
            <a:lvl3pPr marL="1074419" indent="-160019" algn="ctr">
              <a:buFontTx/>
              <a:defRPr sz="1400" spc="300">
                <a:solidFill>
                  <a:srgbClr val="000000">
                    <a:alpha val="60000"/>
                  </a:srgbClr>
                </a:solidFill>
                <a:latin typeface="+mj-lt"/>
                <a:ea typeface="+mj-ea"/>
                <a:cs typeface="+mj-cs"/>
                <a:sym typeface="Arial Nova" panose="020B0504020202020204" pitchFamily="34" charset="0"/>
              </a:defRPr>
            </a:lvl3pPr>
            <a:lvl4pPr marL="1549400" indent="-177800" algn="ctr">
              <a:buFontTx/>
              <a:defRPr sz="1400" spc="300">
                <a:solidFill>
                  <a:srgbClr val="000000">
                    <a:alpha val="60000"/>
                  </a:srgbClr>
                </a:solidFill>
                <a:latin typeface="+mj-lt"/>
                <a:ea typeface="+mj-ea"/>
                <a:cs typeface="+mj-cs"/>
                <a:sym typeface="Arial Nova" panose="020B0504020202020204" pitchFamily="34" charset="0"/>
              </a:defRPr>
            </a:lvl4pPr>
            <a:lvl5pPr marL="2006600" indent="-177800" algn="ctr">
              <a:buFontTx/>
              <a:defRPr sz="1400" spc="300">
                <a:solidFill>
                  <a:srgbClr val="000000">
                    <a:alpha val="60000"/>
                  </a:srgbClr>
                </a:solidFill>
                <a:latin typeface="+mj-lt"/>
                <a:ea typeface="+mj-ea"/>
                <a:cs typeface="+mj-cs"/>
                <a:sym typeface="Arial Nova" panose="020B0504020202020204" pitchFamily="34" charset="0"/>
              </a:defRPr>
            </a:lvl5pPr>
          </a:lstStyle>
          <a:p>
            <a:r>
              <a:t>SUBHEADER — ALL CAPS, LOOSE SPACING, BLACK @ 40% OPACITY</a:t>
            </a:r>
          </a:p>
          <a:p>
            <a:pPr lvl="1"/>
            <a:endParaRPr/>
          </a:p>
          <a:p>
            <a:pPr lvl="2"/>
            <a:endParaRPr/>
          </a:p>
          <a:p>
            <a:pPr lvl="3"/>
            <a:endParaRPr/>
          </a:p>
          <a:p>
            <a:pPr lvl="4"/>
            <a:endParaRPr/>
          </a:p>
        </p:txBody>
      </p:sp>
    </p:spTree>
    <p:extLst>
      <p:ext uri="{BB962C8B-B14F-4D97-AF65-F5344CB8AC3E}">
        <p14:creationId xmlns:p14="http://schemas.microsoft.com/office/powerpoint/2010/main" val="364832920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5"/>
          <p:cNvSpPr txBox="1">
            <a:spLocks/>
          </p:cNvSpPr>
          <p:nvPr userDrawn="1"/>
        </p:nvSpPr>
        <p:spPr>
          <a:xfrm>
            <a:off x="11828109" y="6339418"/>
            <a:ext cx="237320" cy="311149"/>
          </a:xfrm>
          <a:prstGeom prst="rect">
            <a:avLst/>
          </a:prstGeom>
        </p:spPr>
        <p:txBody>
          <a:bodyPr lIns="0" rIns="0"/>
          <a:lstStyle>
            <a:defPPr>
              <a:defRPr lang="en-US"/>
            </a:defPPr>
            <a:lvl1pPr marL="0" algn="r" defTabSz="457200" rtl="0" eaLnBrk="1" latinLnBrk="0" hangingPunct="1">
              <a:defRPr sz="1600" b="0" i="0" kern="1200">
                <a:solidFill>
                  <a:schemeClr val="bg1">
                    <a:lumMod val="50000"/>
                  </a:schemeClr>
                </a:solidFill>
                <a:latin typeface="Arial Nova" panose="020B0504020202020204" pitchFamily="34" charset="0"/>
                <a:ea typeface="+mn-ea"/>
                <a:cs typeface="Arial Nova" panose="020B05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2477B88-DACD-ED46-BA46-8E3D3F0E8FE7}" type="slidenum">
              <a:rPr lang="en-US" sz="1067" b="0" i="0" smtClean="0">
                <a:solidFill>
                  <a:schemeClr val="tx1">
                    <a:lumMod val="60000"/>
                    <a:lumOff val="40000"/>
                  </a:schemeClr>
                </a:solidFill>
                <a:latin typeface="Arial Nova" panose="020B0504020202020204" pitchFamily="34" charset="0"/>
                <a:cs typeface="Arial Nova" panose="020B0504020202020204" pitchFamily="34" charset="0"/>
              </a:rPr>
              <a:pPr fontAlgn="auto">
                <a:spcBef>
                  <a:spcPts val="0"/>
                </a:spcBef>
                <a:spcAft>
                  <a:spcPts val="0"/>
                </a:spcAft>
                <a:defRPr/>
              </a:pPr>
              <a:t>‹N°›</a:t>
            </a:fld>
            <a:endParaRPr lang="en-US" sz="1067" b="0" i="0" dirty="0">
              <a:solidFill>
                <a:schemeClr val="tx1">
                  <a:lumMod val="60000"/>
                  <a:lumOff val="40000"/>
                </a:schemeClr>
              </a:solidFill>
              <a:latin typeface="Arial Nova" panose="020B0504020202020204" pitchFamily="34" charset="0"/>
              <a:cs typeface="Arial Nova" panose="020B0504020202020204" pitchFamily="34" charset="0"/>
            </a:endParaRPr>
          </a:p>
        </p:txBody>
      </p:sp>
    </p:spTree>
    <p:extLst>
      <p:ext uri="{BB962C8B-B14F-4D97-AF65-F5344CB8AC3E}">
        <p14:creationId xmlns:p14="http://schemas.microsoft.com/office/powerpoint/2010/main" val="1099344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nfographic simple – stats call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67FE3-64BF-CA45-B458-3A99B3CF892D}"/>
              </a:ext>
            </a:extLst>
          </p:cNvPr>
          <p:cNvPicPr>
            <a:picLocks noChangeAspect="1"/>
          </p:cNvPicPr>
          <p:nvPr userDrawn="1"/>
        </p:nvPicPr>
        <p:blipFill rotWithShape="1">
          <a:blip r:embed="rId2">
            <a:extLst>
              <a:ext uri="{BEBA8EAE-BF5A-486C-A8C5-ECC9F3942E4B}">
                <a14:imgProps xmlns:a14="http://schemas.microsoft.com/office/drawing/2010/main">
                  <a14:imgLayer>
                    <a14:imgEffect>
                      <a14:colorTemperature colorTemp="4700"/>
                    </a14:imgEffect>
                  </a14:imgLayer>
                </a14:imgProps>
              </a:ext>
            </a:extLst>
          </a:blip>
          <a:srcRect l="49013" r="15432"/>
          <a:stretch/>
        </p:blipFill>
        <p:spPr>
          <a:xfrm>
            <a:off x="0" y="1"/>
            <a:ext cx="12192001" cy="6857999"/>
          </a:xfrm>
          <a:prstGeom prst="rect">
            <a:avLst/>
          </a:prstGeom>
        </p:spPr>
      </p:pic>
      <p:sp>
        <p:nvSpPr>
          <p:cNvPr id="5" name="AutoShape 2"/>
          <p:cNvSpPr>
            <a:spLocks/>
          </p:cNvSpPr>
          <p:nvPr userDrawn="1"/>
        </p:nvSpPr>
        <p:spPr bwMode="auto">
          <a:xfrm>
            <a:off x="0" y="1"/>
            <a:ext cx="12192000" cy="6857999"/>
          </a:xfrm>
          <a:prstGeom prst="rect">
            <a:avLst/>
          </a:prstGeom>
          <a:solidFill>
            <a:schemeClr val="accent2">
              <a:alpha val="70000"/>
            </a:schemeClr>
          </a:solidFill>
          <a:ln>
            <a:noFill/>
          </a:ln>
        </p:spPr>
        <p:txBody>
          <a:bodyPr lIns="0" tIns="0" rIns="0" bIns="0" anchor="ctr"/>
          <a:lstStyle/>
          <a:p>
            <a:pPr algn="ctr"/>
            <a:endParaRPr lang="en-US" sz="2400" dirty="0">
              <a:solidFill>
                <a:schemeClr val="bg1"/>
              </a:solidFill>
              <a:latin typeface="Helvetica" charset="0"/>
              <a:ea typeface="Helvetica" charset="0"/>
              <a:cs typeface="Helvetica" charset="0"/>
            </a:endParaRPr>
          </a:p>
        </p:txBody>
      </p:sp>
      <p:sp>
        <p:nvSpPr>
          <p:cNvPr id="3" name="Text Placeholder 2"/>
          <p:cNvSpPr>
            <a:spLocks noGrp="1"/>
          </p:cNvSpPr>
          <p:nvPr>
            <p:ph type="body" sz="quarter" idx="14" hasCustomPrompt="1"/>
          </p:nvPr>
        </p:nvSpPr>
        <p:spPr>
          <a:xfrm>
            <a:off x="5365833" y="2896636"/>
            <a:ext cx="4915851" cy="1526069"/>
          </a:xfrm>
          <a:prstGeom prst="rect">
            <a:avLst/>
          </a:prstGeom>
        </p:spPr>
        <p:txBody>
          <a:bodyPr anchor="ctr"/>
          <a:lstStyle>
            <a:lvl1pPr marL="0" marR="0" indent="0" algn="l" defTabSz="914400" rtl="0" eaLnBrk="1" fontAlgn="auto" latinLnBrk="0" hangingPunct="1">
              <a:lnSpc>
                <a:spcPct val="150000"/>
              </a:lnSpc>
              <a:spcBef>
                <a:spcPts val="1000"/>
              </a:spcBef>
              <a:spcAft>
                <a:spcPts val="0"/>
              </a:spcAft>
              <a:buClrTx/>
              <a:buSzTx/>
              <a:buFont typeface="Arial"/>
              <a:buNone/>
              <a:tabLst/>
              <a:defRPr sz="1800">
                <a:solidFill>
                  <a:schemeClr val="bg1"/>
                </a:solidFill>
                <a:latin typeface="Helvetica" charset="0"/>
                <a:ea typeface="Helvetica" charset="0"/>
                <a:cs typeface="Helvetica" charset="0"/>
              </a:defRPr>
            </a:lvl1pPr>
            <a:lvl2pPr marL="457200" indent="0" algn="ctr">
              <a:buNone/>
              <a:defRPr>
                <a:solidFill>
                  <a:schemeClr val="bg1"/>
                </a:solidFill>
                <a:latin typeface="Helvetica" charset="0"/>
                <a:ea typeface="Helvetica" charset="0"/>
                <a:cs typeface="Helvetica" charset="0"/>
              </a:defRPr>
            </a:lvl2pPr>
            <a:lvl3pPr marL="914400" indent="0" algn="ctr">
              <a:buNone/>
              <a:defRPr>
                <a:solidFill>
                  <a:schemeClr val="bg1"/>
                </a:solidFill>
                <a:latin typeface="Helvetica" charset="0"/>
                <a:ea typeface="Helvetica" charset="0"/>
                <a:cs typeface="Helvetica" charset="0"/>
              </a:defRPr>
            </a:lvl3pPr>
            <a:lvl4pPr marL="1371600" indent="0" algn="ctr">
              <a:buNone/>
              <a:defRPr>
                <a:solidFill>
                  <a:schemeClr val="bg1"/>
                </a:solidFill>
                <a:latin typeface="Helvetica" charset="0"/>
                <a:ea typeface="Helvetica" charset="0"/>
                <a:cs typeface="Helvetica" charset="0"/>
              </a:defRPr>
            </a:lvl4pPr>
            <a:lvl5pPr marL="1828800" indent="0" algn="ctr">
              <a:buNone/>
              <a:defRPr>
                <a:solidFill>
                  <a:schemeClr val="bg1"/>
                </a:solidFill>
                <a:latin typeface="Helvetica" charset="0"/>
                <a:ea typeface="Helvetica" charset="0"/>
                <a:cs typeface="Helvetica" charset="0"/>
              </a:defRPr>
            </a:lvl5pPr>
          </a:lstStyle>
          <a:p>
            <a:pPr marL="0" marR="0" lvl="0" indent="0" algn="l" defTabSz="914400" rtl="0" eaLnBrk="1" fontAlgn="auto" latinLnBrk="0" hangingPunct="1">
              <a:lnSpc>
                <a:spcPct val="150000"/>
              </a:lnSpc>
              <a:spcBef>
                <a:spcPts val="1000"/>
              </a:spcBef>
              <a:spcAft>
                <a:spcPts val="0"/>
              </a:spcAft>
              <a:buClrTx/>
              <a:buSzTx/>
              <a:buFont typeface="Arial"/>
              <a:buNone/>
              <a:tabLst/>
              <a:defRPr/>
            </a:pPr>
            <a:r>
              <a:rPr lang="en-US" dirty="0"/>
              <a:t>This slide can be used to emphasize some </a:t>
            </a:r>
            <a:r>
              <a:rPr lang="en-US" sz="1800" dirty="0"/>
              <a:t>kind of statistic. Use main number/info in large text to the left and a description here.</a:t>
            </a:r>
          </a:p>
        </p:txBody>
      </p:sp>
      <p:sp>
        <p:nvSpPr>
          <p:cNvPr id="6" name="Title 5"/>
          <p:cNvSpPr>
            <a:spLocks noGrp="1"/>
          </p:cNvSpPr>
          <p:nvPr>
            <p:ph type="title" hasCustomPrompt="1"/>
          </p:nvPr>
        </p:nvSpPr>
        <p:spPr>
          <a:xfrm>
            <a:off x="1583462" y="2897251"/>
            <a:ext cx="3222519" cy="1524838"/>
          </a:xfrm>
          <a:prstGeom prst="rect">
            <a:avLst/>
          </a:prstGeom>
        </p:spPr>
        <p:txBody>
          <a:bodyPr anchor="ctr"/>
          <a:lstStyle>
            <a:lvl1pPr algn="r">
              <a:defRPr sz="6600" b="1">
                <a:solidFill>
                  <a:schemeClr val="bg1"/>
                </a:solidFill>
                <a:latin typeface="Helvetica" charset="0"/>
                <a:ea typeface="Helvetica" charset="0"/>
                <a:cs typeface="Helvetica" charset="0"/>
              </a:defRPr>
            </a:lvl1pPr>
          </a:lstStyle>
          <a:p>
            <a:r>
              <a:rPr lang="en-US" dirty="0"/>
              <a:t># OR %</a:t>
            </a:r>
          </a:p>
        </p:txBody>
      </p:sp>
      <p:pic>
        <p:nvPicPr>
          <p:cNvPr id="9" name="Picture 8">
            <a:extLst>
              <a:ext uri="{FF2B5EF4-FFF2-40B4-BE49-F238E27FC236}">
                <a16:creationId xmlns:a16="http://schemas.microsoft.com/office/drawing/2014/main" id="{79EB586F-97A7-D746-A290-30E671290AE6}"/>
              </a:ext>
            </a:extLst>
          </p:cNvPr>
          <p:cNvPicPr>
            <a:picLocks noChangeAspect="1"/>
          </p:cNvPicPr>
          <p:nvPr userDrawn="1"/>
        </p:nvPicPr>
        <p:blipFill>
          <a:blip r:embed="rId3"/>
          <a:stretch>
            <a:fillRect/>
          </a:stretch>
        </p:blipFill>
        <p:spPr>
          <a:xfrm>
            <a:off x="338378" y="354443"/>
            <a:ext cx="1245084" cy="266448"/>
          </a:xfrm>
          <a:prstGeom prst="rect">
            <a:avLst/>
          </a:prstGeom>
        </p:spPr>
      </p:pic>
      <p:cxnSp>
        <p:nvCxnSpPr>
          <p:cNvPr id="10" name="Straight Connector 9">
            <a:extLst>
              <a:ext uri="{FF2B5EF4-FFF2-40B4-BE49-F238E27FC236}">
                <a16:creationId xmlns:a16="http://schemas.microsoft.com/office/drawing/2014/main" id="{E20B768E-B8E2-6F42-A4D8-D2021827AE8B}"/>
              </a:ext>
            </a:extLst>
          </p:cNvPr>
          <p:cNvCxnSpPr>
            <a:cxnSpLocks/>
          </p:cNvCxnSpPr>
          <p:nvPr userDrawn="1"/>
        </p:nvCxnSpPr>
        <p:spPr>
          <a:xfrm>
            <a:off x="5098579" y="2828399"/>
            <a:ext cx="0" cy="166254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483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Cover">
  <p:cSld name="1_Cover">
    <p:bg>
      <p:bgPr>
        <a:solidFill>
          <a:schemeClr val="dk1"/>
        </a:solidFill>
        <a:effectLst/>
      </p:bgPr>
    </p:bg>
    <p:spTree>
      <p:nvGrpSpPr>
        <p:cNvPr id="1" name="Shape 15"/>
        <p:cNvGrpSpPr/>
        <p:nvPr/>
      </p:nvGrpSpPr>
      <p:grpSpPr>
        <a:xfrm>
          <a:off x="0" y="0"/>
          <a:ext cx="0" cy="0"/>
          <a:chOff x="0" y="0"/>
          <a:chExt cx="0" cy="0"/>
        </a:xfrm>
      </p:grpSpPr>
      <p:sp>
        <p:nvSpPr>
          <p:cNvPr id="16" name="Google Shape;16;p2"/>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‹N°›</a:t>
            </a:fld>
            <a:endParaRPr/>
          </a:p>
        </p:txBody>
      </p:sp>
      <p:pic>
        <p:nvPicPr>
          <p:cNvPr id="20" name="Google Shape;20;p2"/>
          <p:cNvPicPr preferRelativeResize="0"/>
          <p:nvPr/>
        </p:nvPicPr>
        <p:blipFill rotWithShape="1">
          <a:blip r:embed="rId2">
            <a:alphaModFix/>
          </a:blip>
          <a:srcRect/>
          <a:stretch/>
        </p:blipFill>
        <p:spPr>
          <a:xfrm>
            <a:off x="5576572" y="6265890"/>
            <a:ext cx="1405860" cy="273022"/>
          </a:xfrm>
          <a:prstGeom prst="rect">
            <a:avLst/>
          </a:prstGeom>
          <a:noFill/>
          <a:ln>
            <a:noFill/>
          </a:ln>
        </p:spPr>
      </p:pic>
      <p:sp>
        <p:nvSpPr>
          <p:cNvPr id="21" name="Google Shape;21;p2"/>
          <p:cNvSpPr/>
          <p:nvPr/>
        </p:nvSpPr>
        <p:spPr>
          <a:xfrm>
            <a:off x="501900" y="6412525"/>
            <a:ext cx="2250000" cy="445500"/>
          </a:xfrm>
          <a:prstGeom prst="rect">
            <a:avLst/>
          </a:prstGeom>
          <a:solidFill>
            <a:schemeClr val="dk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284008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with pic">
  <p:cSld name="Title with pic">
    <p:spTree>
      <p:nvGrpSpPr>
        <p:cNvPr id="1" name="Shape 22"/>
        <p:cNvGrpSpPr/>
        <p:nvPr/>
      </p:nvGrpSpPr>
      <p:grpSpPr>
        <a:xfrm>
          <a:off x="0" y="0"/>
          <a:ext cx="0" cy="0"/>
          <a:chOff x="0" y="0"/>
          <a:chExt cx="0" cy="0"/>
        </a:xfrm>
      </p:grpSpPr>
      <p:sp>
        <p:nvSpPr>
          <p:cNvPr id="23" name="Google Shape;23;p3"/>
          <p:cNvSpPr/>
          <p:nvPr/>
        </p:nvSpPr>
        <p:spPr>
          <a:xfrm>
            <a:off x="0" y="274637"/>
            <a:ext cx="12192000" cy="859200"/>
          </a:xfrm>
          <a:prstGeom prst="rect">
            <a:avLst/>
          </a:prstGeom>
          <a:solidFill>
            <a:srgbClr val="123277"/>
          </a:solidFill>
          <a:ln>
            <a:noFill/>
          </a:ln>
        </p:spPr>
        <p:txBody>
          <a:bodyPr spcFirstLastPara="1" wrap="square" lIns="34300" tIns="17150" rIns="34300" bIns="17150" anchor="ctr" anchorCtr="0">
            <a:noAutofit/>
          </a:bodyPr>
          <a:lstStyle/>
          <a:p>
            <a:pPr algn="ctr"/>
            <a:endParaRPr>
              <a:solidFill>
                <a:srgbClr val="FFFFFF"/>
              </a:solidFill>
            </a:endParaRPr>
          </a:p>
        </p:txBody>
      </p:sp>
      <p:sp>
        <p:nvSpPr>
          <p:cNvPr id="24" name="Google Shape;24;p3"/>
          <p:cNvSpPr txBox="1"/>
          <p:nvPr/>
        </p:nvSpPr>
        <p:spPr>
          <a:xfrm>
            <a:off x="1023816" y="274637"/>
            <a:ext cx="10567200" cy="859200"/>
          </a:xfrm>
          <a:prstGeom prst="rect">
            <a:avLst/>
          </a:prstGeom>
          <a:noFill/>
          <a:ln>
            <a:noFill/>
          </a:ln>
        </p:spPr>
        <p:txBody>
          <a:bodyPr spcFirstLastPara="1" wrap="square" lIns="34300" tIns="17150" rIns="34300" bIns="17150" anchor="ctr" anchorCtr="0">
            <a:noAutofit/>
          </a:bodyPr>
          <a:lstStyle/>
          <a:p>
            <a:endParaRPr sz="2000" b="1">
              <a:solidFill>
                <a:srgbClr val="FFFFFF"/>
              </a:solidFill>
              <a:latin typeface="Raleway"/>
              <a:ea typeface="Raleway"/>
              <a:cs typeface="Raleway"/>
              <a:sym typeface="Raleway"/>
            </a:endParaRPr>
          </a:p>
        </p:txBody>
      </p:sp>
      <p:sp>
        <p:nvSpPr>
          <p:cNvPr id="25" name="Google Shape;25;p3"/>
          <p:cNvSpPr txBox="1"/>
          <p:nvPr/>
        </p:nvSpPr>
        <p:spPr>
          <a:xfrm>
            <a:off x="609760" y="1600197"/>
            <a:ext cx="10972500" cy="4526100"/>
          </a:xfrm>
          <a:prstGeom prst="rect">
            <a:avLst/>
          </a:prstGeom>
          <a:noFill/>
          <a:ln>
            <a:noFill/>
          </a:ln>
        </p:spPr>
        <p:txBody>
          <a:bodyPr spcFirstLastPara="1" wrap="square" lIns="34300" tIns="17150" rIns="34300" bIns="17150" anchor="t" anchorCtr="0">
            <a:noAutofit/>
          </a:bodyPr>
          <a:lstStyle/>
          <a:p>
            <a:pPr>
              <a:spcBef>
                <a:spcPts val="400"/>
              </a:spcBef>
            </a:pPr>
            <a:endParaRPr sz="1800" b="1">
              <a:solidFill>
                <a:srgbClr val="123277"/>
              </a:solidFill>
              <a:latin typeface="Raleway"/>
              <a:ea typeface="Raleway"/>
              <a:cs typeface="Raleway"/>
              <a:sym typeface="Raleway"/>
            </a:endParaRPr>
          </a:p>
        </p:txBody>
      </p:sp>
      <p:sp>
        <p:nvSpPr>
          <p:cNvPr id="26" name="Google Shape;26;p3"/>
          <p:cNvSpPr txBox="1"/>
          <p:nvPr/>
        </p:nvSpPr>
        <p:spPr>
          <a:xfrm>
            <a:off x="8746126" y="6395234"/>
            <a:ext cx="2844900" cy="365100"/>
          </a:xfrm>
          <a:prstGeom prst="rect">
            <a:avLst/>
          </a:prstGeom>
          <a:noFill/>
          <a:ln>
            <a:noFill/>
          </a:ln>
        </p:spPr>
        <p:txBody>
          <a:bodyPr spcFirstLastPara="1" wrap="square" lIns="34300" tIns="17150" rIns="34300" bIns="17150" anchor="ctr" anchorCtr="0">
            <a:noAutofit/>
          </a:bodyPr>
          <a:lstStyle/>
          <a:p>
            <a:pPr algn="r"/>
            <a:fld id="{00000000-1234-1234-1234-123412341234}" type="slidenum">
              <a:rPr lang="en-US" sz="800">
                <a:solidFill>
                  <a:srgbClr val="123277"/>
                </a:solidFill>
                <a:latin typeface="Raleway"/>
                <a:ea typeface="Raleway"/>
                <a:cs typeface="Raleway"/>
                <a:sym typeface="Raleway"/>
              </a:rPr>
              <a:pPr algn="r"/>
              <a:t>‹N°›</a:t>
            </a:fld>
            <a:endParaRPr sz="800">
              <a:solidFill>
                <a:srgbClr val="123277"/>
              </a:solidFill>
              <a:latin typeface="Raleway"/>
              <a:ea typeface="Raleway"/>
              <a:cs typeface="Raleway"/>
              <a:sym typeface="Raleway"/>
            </a:endParaRPr>
          </a:p>
        </p:txBody>
      </p:sp>
      <p:sp>
        <p:nvSpPr>
          <p:cNvPr id="27" name="Google Shape;27;p3"/>
          <p:cNvSpPr/>
          <p:nvPr/>
        </p:nvSpPr>
        <p:spPr>
          <a:xfrm>
            <a:off x="0" y="0"/>
            <a:ext cx="984289" cy="1133638"/>
          </a:xfrm>
          <a:custGeom>
            <a:avLst/>
            <a:gdLst/>
            <a:ahLst/>
            <a:cxnLst/>
            <a:rect l="l" t="t" r="r" b="b"/>
            <a:pathLst>
              <a:path w="1968578" h="2278670" extrusionOk="0">
                <a:moveTo>
                  <a:pt x="0" y="0"/>
                </a:moveTo>
                <a:lnTo>
                  <a:pt x="1968578" y="0"/>
                </a:lnTo>
                <a:lnTo>
                  <a:pt x="656244" y="2278670"/>
                </a:lnTo>
                <a:lnTo>
                  <a:pt x="0" y="2276553"/>
                </a:lnTo>
                <a:lnTo>
                  <a:pt x="0" y="0"/>
                </a:lnTo>
                <a:close/>
              </a:path>
            </a:pathLst>
          </a:custGeom>
          <a:solidFill>
            <a:srgbClr val="4A9ECC"/>
          </a:solidFill>
          <a:ln>
            <a:noFill/>
          </a:ln>
        </p:spPr>
        <p:txBody>
          <a:bodyPr spcFirstLastPara="1" wrap="square" lIns="34300" tIns="17150" rIns="34300" bIns="17150" anchor="ctr" anchorCtr="0">
            <a:noAutofit/>
          </a:bodyPr>
          <a:lstStyle/>
          <a:p>
            <a:pPr algn="ctr"/>
            <a:endParaRPr>
              <a:solidFill>
                <a:srgbClr val="FFFFFF"/>
              </a:solidFill>
            </a:endParaRPr>
          </a:p>
        </p:txBody>
      </p:sp>
      <p:pic>
        <p:nvPicPr>
          <p:cNvPr id="28" name="Google Shape;28;p3"/>
          <p:cNvPicPr preferRelativeResize="0"/>
          <p:nvPr/>
        </p:nvPicPr>
        <p:blipFill rotWithShape="1">
          <a:blip r:embed="rId2">
            <a:alphaModFix/>
          </a:blip>
          <a:srcRect/>
          <a:stretch/>
        </p:blipFill>
        <p:spPr>
          <a:xfrm>
            <a:off x="5482844" y="6458751"/>
            <a:ext cx="1225999" cy="238091"/>
          </a:xfrm>
          <a:prstGeom prst="rect">
            <a:avLst/>
          </a:prstGeom>
          <a:noFill/>
          <a:ln>
            <a:noFill/>
          </a:ln>
        </p:spPr>
      </p:pic>
      <p:sp>
        <p:nvSpPr>
          <p:cNvPr id="29" name="Google Shape;29;p3"/>
          <p:cNvSpPr/>
          <p:nvPr/>
        </p:nvSpPr>
        <p:spPr>
          <a:xfrm>
            <a:off x="7076674" y="-1"/>
            <a:ext cx="4831500" cy="2463300"/>
          </a:xfrm>
          <a:prstGeom prst="parallelogram">
            <a:avLst>
              <a:gd name="adj" fmla="val 54593"/>
            </a:avLst>
          </a:prstGeom>
          <a:solidFill>
            <a:srgbClr val="4A9ECC"/>
          </a:solidFill>
          <a:ln>
            <a:noFill/>
          </a:ln>
        </p:spPr>
        <p:txBody>
          <a:bodyPr spcFirstLastPara="1" wrap="square" lIns="91425" tIns="45700" rIns="91425" bIns="45700" anchor="ctr" anchorCtr="0">
            <a:noAutofit/>
          </a:bodyPr>
          <a:lstStyle/>
          <a:p>
            <a:pPr algn="ctr"/>
            <a:endParaRPr sz="1800">
              <a:solidFill>
                <a:srgbClr val="63B9E9"/>
              </a:solidFill>
              <a:latin typeface="Calibri"/>
              <a:ea typeface="Calibri"/>
              <a:cs typeface="Calibri"/>
              <a:sym typeface="Calibri"/>
            </a:endParaRPr>
          </a:p>
        </p:txBody>
      </p:sp>
    </p:spTree>
    <p:extLst>
      <p:ext uri="{BB962C8B-B14F-4D97-AF65-F5344CB8AC3E}">
        <p14:creationId xmlns:p14="http://schemas.microsoft.com/office/powerpoint/2010/main" val="2612078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left short + description + image right">
  <p:cSld name="Title left short + description + image right">
    <p:spTree>
      <p:nvGrpSpPr>
        <p:cNvPr id="1" name="Shape 27"/>
        <p:cNvGrpSpPr/>
        <p:nvPr/>
      </p:nvGrpSpPr>
      <p:grpSpPr>
        <a:xfrm>
          <a:off x="0" y="0"/>
          <a:ext cx="0" cy="0"/>
          <a:chOff x="0" y="0"/>
          <a:chExt cx="0" cy="0"/>
        </a:xfrm>
      </p:grpSpPr>
      <p:sp>
        <p:nvSpPr>
          <p:cNvPr id="28" name="Google Shape;28;p6"/>
          <p:cNvSpPr txBox="1">
            <a:spLocks noGrp="1"/>
          </p:cNvSpPr>
          <p:nvPr>
            <p:ph type="body" idx="1"/>
          </p:nvPr>
        </p:nvSpPr>
        <p:spPr>
          <a:xfrm>
            <a:off x="1549671" y="3406461"/>
            <a:ext cx="3496781" cy="16831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10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 name="Google Shape;29;p6"/>
          <p:cNvSpPr>
            <a:spLocks noGrp="1"/>
          </p:cNvSpPr>
          <p:nvPr>
            <p:ph type="pic" idx="2"/>
          </p:nvPr>
        </p:nvSpPr>
        <p:spPr>
          <a:xfrm>
            <a:off x="6057900" y="977900"/>
            <a:ext cx="5594456" cy="5087694"/>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 name="Google Shape;30;p6"/>
          <p:cNvSpPr txBox="1">
            <a:spLocks noGrp="1"/>
          </p:cNvSpPr>
          <p:nvPr>
            <p:ph type="body" idx="3"/>
          </p:nvPr>
        </p:nvSpPr>
        <p:spPr>
          <a:xfrm>
            <a:off x="1549672" y="2527407"/>
            <a:ext cx="3873228" cy="7750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800"/>
              <a:buFont typeface="Arial"/>
              <a:buNone/>
              <a:defRPr sz="3800" b="1"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31" name="Google Shape;31;p6"/>
          <p:cNvCxnSpPr/>
          <p:nvPr/>
        </p:nvCxnSpPr>
        <p:spPr>
          <a:xfrm>
            <a:off x="1639172" y="3216165"/>
            <a:ext cx="691243" cy="0"/>
          </a:xfrm>
          <a:prstGeom prst="straightConnector1">
            <a:avLst/>
          </a:prstGeom>
          <a:noFill/>
          <a:ln w="25400" cap="flat" cmpd="sng">
            <a:solidFill>
              <a:srgbClr val="012480"/>
            </a:solidFill>
            <a:prstDash val="solid"/>
            <a:miter lim="800000"/>
            <a:headEnd type="none" w="sm" len="sm"/>
            <a:tailEnd type="none" w="sm" len="sm"/>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2" type="blank">
  <p:cSld name="Title 2">
    <p:spTree>
      <p:nvGrpSpPr>
        <p:cNvPr id="1" name="Shape 30"/>
        <p:cNvGrpSpPr/>
        <p:nvPr/>
      </p:nvGrpSpPr>
      <p:grpSpPr>
        <a:xfrm>
          <a:off x="0" y="0"/>
          <a:ext cx="0" cy="0"/>
          <a:chOff x="0" y="0"/>
          <a:chExt cx="0" cy="0"/>
        </a:xfrm>
      </p:grpSpPr>
      <p:sp>
        <p:nvSpPr>
          <p:cNvPr id="31" name="Google Shape;31;p4"/>
          <p:cNvSpPr/>
          <p:nvPr/>
        </p:nvSpPr>
        <p:spPr>
          <a:xfrm>
            <a:off x="0" y="274637"/>
            <a:ext cx="12192000" cy="859200"/>
          </a:xfrm>
          <a:prstGeom prst="rect">
            <a:avLst/>
          </a:prstGeom>
          <a:solidFill>
            <a:srgbClr val="123277"/>
          </a:solidFill>
          <a:ln>
            <a:noFill/>
          </a:ln>
        </p:spPr>
        <p:txBody>
          <a:bodyPr spcFirstLastPara="1" wrap="square" lIns="34300" tIns="17150" rIns="34300" bIns="17150" anchor="ctr" anchorCtr="0">
            <a:noAutofit/>
          </a:bodyPr>
          <a:lstStyle/>
          <a:p>
            <a:pPr algn="ctr"/>
            <a:endParaRPr>
              <a:solidFill>
                <a:srgbClr val="FFFFFF"/>
              </a:solidFill>
            </a:endParaRPr>
          </a:p>
        </p:txBody>
      </p:sp>
      <p:sp>
        <p:nvSpPr>
          <p:cNvPr id="32" name="Google Shape;32;p4"/>
          <p:cNvSpPr txBox="1"/>
          <p:nvPr/>
        </p:nvSpPr>
        <p:spPr>
          <a:xfrm>
            <a:off x="1023816" y="274637"/>
            <a:ext cx="10567200" cy="859200"/>
          </a:xfrm>
          <a:prstGeom prst="rect">
            <a:avLst/>
          </a:prstGeom>
          <a:noFill/>
          <a:ln>
            <a:noFill/>
          </a:ln>
        </p:spPr>
        <p:txBody>
          <a:bodyPr spcFirstLastPara="1" wrap="square" lIns="34300" tIns="17150" rIns="34300" bIns="17150" anchor="ctr" anchorCtr="0">
            <a:noAutofit/>
          </a:bodyPr>
          <a:lstStyle/>
          <a:p>
            <a:endParaRPr sz="2000" b="1">
              <a:solidFill>
                <a:srgbClr val="FFFFFF"/>
              </a:solidFill>
              <a:latin typeface="Raleway"/>
              <a:ea typeface="Raleway"/>
              <a:cs typeface="Raleway"/>
              <a:sym typeface="Raleway"/>
            </a:endParaRPr>
          </a:p>
        </p:txBody>
      </p:sp>
      <p:sp>
        <p:nvSpPr>
          <p:cNvPr id="33" name="Google Shape;33;p4"/>
          <p:cNvSpPr txBox="1"/>
          <p:nvPr/>
        </p:nvSpPr>
        <p:spPr>
          <a:xfrm>
            <a:off x="609760" y="1600197"/>
            <a:ext cx="10972500" cy="4526100"/>
          </a:xfrm>
          <a:prstGeom prst="rect">
            <a:avLst/>
          </a:prstGeom>
          <a:noFill/>
          <a:ln>
            <a:noFill/>
          </a:ln>
        </p:spPr>
        <p:txBody>
          <a:bodyPr spcFirstLastPara="1" wrap="square" lIns="34300" tIns="17150" rIns="34300" bIns="17150" anchor="t" anchorCtr="0">
            <a:noAutofit/>
          </a:bodyPr>
          <a:lstStyle/>
          <a:p>
            <a:pPr>
              <a:spcBef>
                <a:spcPts val="400"/>
              </a:spcBef>
            </a:pPr>
            <a:endParaRPr sz="1800" b="1">
              <a:solidFill>
                <a:srgbClr val="123277"/>
              </a:solidFill>
              <a:latin typeface="Raleway"/>
              <a:ea typeface="Raleway"/>
              <a:cs typeface="Raleway"/>
              <a:sym typeface="Raleway"/>
            </a:endParaRPr>
          </a:p>
        </p:txBody>
      </p:sp>
      <p:sp>
        <p:nvSpPr>
          <p:cNvPr id="34" name="Google Shape;34;p4"/>
          <p:cNvSpPr txBox="1"/>
          <p:nvPr/>
        </p:nvSpPr>
        <p:spPr>
          <a:xfrm>
            <a:off x="8746126" y="6395234"/>
            <a:ext cx="2844900" cy="365100"/>
          </a:xfrm>
          <a:prstGeom prst="rect">
            <a:avLst/>
          </a:prstGeom>
          <a:noFill/>
          <a:ln>
            <a:noFill/>
          </a:ln>
        </p:spPr>
        <p:txBody>
          <a:bodyPr spcFirstLastPara="1" wrap="square" lIns="34300" tIns="17150" rIns="34300" bIns="17150" anchor="ctr" anchorCtr="0">
            <a:noAutofit/>
          </a:bodyPr>
          <a:lstStyle/>
          <a:p>
            <a:pPr algn="r"/>
            <a:fld id="{00000000-1234-1234-1234-123412341234}" type="slidenum">
              <a:rPr lang="en-US" sz="800">
                <a:solidFill>
                  <a:srgbClr val="123277"/>
                </a:solidFill>
                <a:latin typeface="Raleway"/>
                <a:ea typeface="Raleway"/>
                <a:cs typeface="Raleway"/>
                <a:sym typeface="Raleway"/>
              </a:rPr>
              <a:pPr algn="r"/>
              <a:t>‹N°›</a:t>
            </a:fld>
            <a:endParaRPr sz="800">
              <a:solidFill>
                <a:srgbClr val="123277"/>
              </a:solidFill>
              <a:latin typeface="Raleway"/>
              <a:ea typeface="Raleway"/>
              <a:cs typeface="Raleway"/>
              <a:sym typeface="Raleway"/>
            </a:endParaRPr>
          </a:p>
        </p:txBody>
      </p:sp>
      <p:sp>
        <p:nvSpPr>
          <p:cNvPr id="35" name="Google Shape;35;p4"/>
          <p:cNvSpPr/>
          <p:nvPr/>
        </p:nvSpPr>
        <p:spPr>
          <a:xfrm>
            <a:off x="0" y="0"/>
            <a:ext cx="984289" cy="1133638"/>
          </a:xfrm>
          <a:custGeom>
            <a:avLst/>
            <a:gdLst/>
            <a:ahLst/>
            <a:cxnLst/>
            <a:rect l="l" t="t" r="r" b="b"/>
            <a:pathLst>
              <a:path w="1968578" h="2278670" extrusionOk="0">
                <a:moveTo>
                  <a:pt x="0" y="0"/>
                </a:moveTo>
                <a:lnTo>
                  <a:pt x="1968578" y="0"/>
                </a:lnTo>
                <a:lnTo>
                  <a:pt x="656244" y="2278670"/>
                </a:lnTo>
                <a:lnTo>
                  <a:pt x="0" y="2276553"/>
                </a:lnTo>
                <a:lnTo>
                  <a:pt x="0" y="0"/>
                </a:lnTo>
                <a:close/>
              </a:path>
            </a:pathLst>
          </a:custGeom>
          <a:solidFill>
            <a:srgbClr val="4A9ECC"/>
          </a:solidFill>
          <a:ln>
            <a:noFill/>
          </a:ln>
        </p:spPr>
        <p:txBody>
          <a:bodyPr spcFirstLastPara="1" wrap="square" lIns="34300" tIns="17150" rIns="34300" bIns="17150" anchor="ctr" anchorCtr="0">
            <a:noAutofit/>
          </a:bodyPr>
          <a:lstStyle/>
          <a:p>
            <a:pPr algn="ctr"/>
            <a:endParaRPr>
              <a:solidFill>
                <a:srgbClr val="FFFFFF"/>
              </a:solidFill>
            </a:endParaRPr>
          </a:p>
        </p:txBody>
      </p:sp>
      <p:pic>
        <p:nvPicPr>
          <p:cNvPr id="36" name="Google Shape;36;p4"/>
          <p:cNvPicPr preferRelativeResize="0"/>
          <p:nvPr/>
        </p:nvPicPr>
        <p:blipFill rotWithShape="1">
          <a:blip r:embed="rId2">
            <a:alphaModFix/>
          </a:blip>
          <a:srcRect/>
          <a:stretch/>
        </p:blipFill>
        <p:spPr>
          <a:xfrm>
            <a:off x="5482844" y="6458751"/>
            <a:ext cx="1225999" cy="238091"/>
          </a:xfrm>
          <a:prstGeom prst="rect">
            <a:avLst/>
          </a:prstGeom>
          <a:noFill/>
          <a:ln>
            <a:noFill/>
          </a:ln>
        </p:spPr>
      </p:pic>
    </p:spTree>
    <p:extLst>
      <p:ext uri="{BB962C8B-B14F-4D97-AF65-F5344CB8AC3E}">
        <p14:creationId xmlns:p14="http://schemas.microsoft.com/office/powerpoint/2010/main" val="1227508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2 with pic">
  <p:cSld name="Title 2 with pic">
    <p:spTree>
      <p:nvGrpSpPr>
        <p:cNvPr id="1" name="Shape 37"/>
        <p:cNvGrpSpPr/>
        <p:nvPr/>
      </p:nvGrpSpPr>
      <p:grpSpPr>
        <a:xfrm>
          <a:off x="0" y="0"/>
          <a:ext cx="0" cy="0"/>
          <a:chOff x="0" y="0"/>
          <a:chExt cx="0" cy="0"/>
        </a:xfrm>
      </p:grpSpPr>
      <p:sp>
        <p:nvSpPr>
          <p:cNvPr id="38" name="Google Shape;38;p5"/>
          <p:cNvSpPr/>
          <p:nvPr/>
        </p:nvSpPr>
        <p:spPr>
          <a:xfrm>
            <a:off x="0" y="274637"/>
            <a:ext cx="12192000" cy="859200"/>
          </a:xfrm>
          <a:prstGeom prst="rect">
            <a:avLst/>
          </a:prstGeom>
          <a:solidFill>
            <a:srgbClr val="123277"/>
          </a:solidFill>
          <a:ln>
            <a:noFill/>
          </a:ln>
        </p:spPr>
        <p:txBody>
          <a:bodyPr spcFirstLastPara="1" wrap="square" lIns="34300" tIns="17150" rIns="34300" bIns="17150" anchor="ctr" anchorCtr="0">
            <a:noAutofit/>
          </a:bodyPr>
          <a:lstStyle/>
          <a:p>
            <a:pPr algn="ctr"/>
            <a:endParaRPr>
              <a:solidFill>
                <a:srgbClr val="FFFFFF"/>
              </a:solidFill>
            </a:endParaRPr>
          </a:p>
        </p:txBody>
      </p:sp>
      <p:sp>
        <p:nvSpPr>
          <p:cNvPr id="39" name="Google Shape;39;p5"/>
          <p:cNvSpPr txBox="1"/>
          <p:nvPr/>
        </p:nvSpPr>
        <p:spPr>
          <a:xfrm>
            <a:off x="1023816" y="274637"/>
            <a:ext cx="10567200" cy="859200"/>
          </a:xfrm>
          <a:prstGeom prst="rect">
            <a:avLst/>
          </a:prstGeom>
          <a:noFill/>
          <a:ln>
            <a:noFill/>
          </a:ln>
        </p:spPr>
        <p:txBody>
          <a:bodyPr spcFirstLastPara="1" wrap="square" lIns="34300" tIns="17150" rIns="34300" bIns="17150" anchor="ctr" anchorCtr="0">
            <a:noAutofit/>
          </a:bodyPr>
          <a:lstStyle/>
          <a:p>
            <a:endParaRPr sz="2000" b="1">
              <a:solidFill>
                <a:srgbClr val="FFFFFF"/>
              </a:solidFill>
              <a:latin typeface="Raleway"/>
              <a:ea typeface="Raleway"/>
              <a:cs typeface="Raleway"/>
              <a:sym typeface="Raleway"/>
            </a:endParaRPr>
          </a:p>
        </p:txBody>
      </p:sp>
      <p:sp>
        <p:nvSpPr>
          <p:cNvPr id="40" name="Google Shape;40;p5"/>
          <p:cNvSpPr txBox="1"/>
          <p:nvPr/>
        </p:nvSpPr>
        <p:spPr>
          <a:xfrm>
            <a:off x="609760" y="1600197"/>
            <a:ext cx="10972500" cy="4526100"/>
          </a:xfrm>
          <a:prstGeom prst="rect">
            <a:avLst/>
          </a:prstGeom>
          <a:noFill/>
          <a:ln>
            <a:noFill/>
          </a:ln>
        </p:spPr>
        <p:txBody>
          <a:bodyPr spcFirstLastPara="1" wrap="square" lIns="34300" tIns="17150" rIns="34300" bIns="17150" anchor="t" anchorCtr="0">
            <a:noAutofit/>
          </a:bodyPr>
          <a:lstStyle/>
          <a:p>
            <a:pPr>
              <a:spcBef>
                <a:spcPts val="400"/>
              </a:spcBef>
            </a:pPr>
            <a:endParaRPr sz="1800" b="1">
              <a:solidFill>
                <a:srgbClr val="123277"/>
              </a:solidFill>
              <a:latin typeface="Raleway"/>
              <a:ea typeface="Raleway"/>
              <a:cs typeface="Raleway"/>
              <a:sym typeface="Raleway"/>
            </a:endParaRPr>
          </a:p>
        </p:txBody>
      </p:sp>
      <p:sp>
        <p:nvSpPr>
          <p:cNvPr id="41" name="Google Shape;41;p5"/>
          <p:cNvSpPr txBox="1"/>
          <p:nvPr/>
        </p:nvSpPr>
        <p:spPr>
          <a:xfrm>
            <a:off x="8746126" y="6395234"/>
            <a:ext cx="2844900" cy="365100"/>
          </a:xfrm>
          <a:prstGeom prst="rect">
            <a:avLst/>
          </a:prstGeom>
          <a:noFill/>
          <a:ln>
            <a:noFill/>
          </a:ln>
        </p:spPr>
        <p:txBody>
          <a:bodyPr spcFirstLastPara="1" wrap="square" lIns="34300" tIns="17150" rIns="34300" bIns="17150" anchor="ctr" anchorCtr="0">
            <a:noAutofit/>
          </a:bodyPr>
          <a:lstStyle/>
          <a:p>
            <a:pPr algn="r"/>
            <a:fld id="{00000000-1234-1234-1234-123412341234}" type="slidenum">
              <a:rPr lang="en-US" sz="800">
                <a:solidFill>
                  <a:srgbClr val="123277"/>
                </a:solidFill>
                <a:latin typeface="Raleway"/>
                <a:ea typeface="Raleway"/>
                <a:cs typeface="Raleway"/>
                <a:sym typeface="Raleway"/>
              </a:rPr>
              <a:pPr algn="r"/>
              <a:t>‹N°›</a:t>
            </a:fld>
            <a:endParaRPr sz="800">
              <a:solidFill>
                <a:srgbClr val="123277"/>
              </a:solidFill>
              <a:latin typeface="Raleway"/>
              <a:ea typeface="Raleway"/>
              <a:cs typeface="Raleway"/>
              <a:sym typeface="Raleway"/>
            </a:endParaRPr>
          </a:p>
        </p:txBody>
      </p:sp>
      <p:sp>
        <p:nvSpPr>
          <p:cNvPr id="42" name="Google Shape;42;p5"/>
          <p:cNvSpPr/>
          <p:nvPr/>
        </p:nvSpPr>
        <p:spPr>
          <a:xfrm>
            <a:off x="0" y="0"/>
            <a:ext cx="984289" cy="1133638"/>
          </a:xfrm>
          <a:custGeom>
            <a:avLst/>
            <a:gdLst/>
            <a:ahLst/>
            <a:cxnLst/>
            <a:rect l="l" t="t" r="r" b="b"/>
            <a:pathLst>
              <a:path w="1968578" h="2278670" extrusionOk="0">
                <a:moveTo>
                  <a:pt x="0" y="0"/>
                </a:moveTo>
                <a:lnTo>
                  <a:pt x="1968578" y="0"/>
                </a:lnTo>
                <a:lnTo>
                  <a:pt x="656244" y="2278670"/>
                </a:lnTo>
                <a:lnTo>
                  <a:pt x="0" y="2276553"/>
                </a:lnTo>
                <a:lnTo>
                  <a:pt x="0" y="0"/>
                </a:lnTo>
                <a:close/>
              </a:path>
            </a:pathLst>
          </a:custGeom>
          <a:solidFill>
            <a:srgbClr val="4A9ECC"/>
          </a:solidFill>
          <a:ln>
            <a:noFill/>
          </a:ln>
        </p:spPr>
        <p:txBody>
          <a:bodyPr spcFirstLastPara="1" wrap="square" lIns="34300" tIns="17150" rIns="34300" bIns="17150" anchor="ctr" anchorCtr="0">
            <a:noAutofit/>
          </a:bodyPr>
          <a:lstStyle/>
          <a:p>
            <a:pPr algn="ctr"/>
            <a:endParaRPr>
              <a:solidFill>
                <a:srgbClr val="FFFFFF"/>
              </a:solidFill>
            </a:endParaRPr>
          </a:p>
        </p:txBody>
      </p:sp>
      <p:pic>
        <p:nvPicPr>
          <p:cNvPr id="43" name="Google Shape;43;p5"/>
          <p:cNvPicPr preferRelativeResize="0"/>
          <p:nvPr/>
        </p:nvPicPr>
        <p:blipFill rotWithShape="1">
          <a:blip r:embed="rId2">
            <a:alphaModFix/>
          </a:blip>
          <a:srcRect/>
          <a:stretch/>
        </p:blipFill>
        <p:spPr>
          <a:xfrm>
            <a:off x="5482844" y="6458751"/>
            <a:ext cx="1225999" cy="238091"/>
          </a:xfrm>
          <a:prstGeom prst="rect">
            <a:avLst/>
          </a:prstGeom>
          <a:noFill/>
          <a:ln>
            <a:noFill/>
          </a:ln>
        </p:spPr>
      </p:pic>
    </p:spTree>
    <p:extLst>
      <p:ext uri="{BB962C8B-B14F-4D97-AF65-F5344CB8AC3E}">
        <p14:creationId xmlns:p14="http://schemas.microsoft.com/office/powerpoint/2010/main" val="2951776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44"/>
        <p:cNvGrpSpPr/>
        <p:nvPr/>
      </p:nvGrpSpPr>
      <p:grpSpPr>
        <a:xfrm>
          <a:off x="0" y="0"/>
          <a:ext cx="0" cy="0"/>
          <a:chOff x="0" y="0"/>
          <a:chExt cx="0" cy="0"/>
        </a:xfrm>
      </p:grpSpPr>
      <p:sp>
        <p:nvSpPr>
          <p:cNvPr id="45" name="Google Shape;45;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382987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Title 2">
  <p:cSld name="3_Title 2">
    <p:spTree>
      <p:nvGrpSpPr>
        <p:cNvPr id="1" name="Shape 46"/>
        <p:cNvGrpSpPr/>
        <p:nvPr/>
      </p:nvGrpSpPr>
      <p:grpSpPr>
        <a:xfrm>
          <a:off x="0" y="0"/>
          <a:ext cx="0" cy="0"/>
          <a:chOff x="0" y="0"/>
          <a:chExt cx="0" cy="0"/>
        </a:xfrm>
      </p:grpSpPr>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‹N°›</a:t>
            </a:fld>
            <a:endParaRPr/>
          </a:p>
        </p:txBody>
      </p:sp>
      <p:sp>
        <p:nvSpPr>
          <p:cNvPr id="50" name="Google Shape;50;p7"/>
          <p:cNvSpPr>
            <a:spLocks noGrp="1"/>
          </p:cNvSpPr>
          <p:nvPr>
            <p:ph type="pic" idx="2"/>
          </p:nvPr>
        </p:nvSpPr>
        <p:spPr>
          <a:xfrm>
            <a:off x="-2658" y="-2523"/>
            <a:ext cx="6098658" cy="686528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1" name="Google Shape;51;p7"/>
          <p:cNvPicPr preferRelativeResize="0"/>
          <p:nvPr/>
        </p:nvPicPr>
        <p:blipFill rotWithShape="1">
          <a:blip r:embed="rId2">
            <a:alphaModFix/>
          </a:blip>
          <a:srcRect/>
          <a:stretch/>
        </p:blipFill>
        <p:spPr>
          <a:xfrm>
            <a:off x="5393070" y="6538912"/>
            <a:ext cx="1408834" cy="273600"/>
          </a:xfrm>
          <a:prstGeom prst="rect">
            <a:avLst/>
          </a:prstGeom>
          <a:noFill/>
          <a:ln>
            <a:noFill/>
          </a:ln>
        </p:spPr>
      </p:pic>
    </p:spTree>
    <p:extLst>
      <p:ext uri="{BB962C8B-B14F-4D97-AF65-F5344CB8AC3E}">
        <p14:creationId xmlns:p14="http://schemas.microsoft.com/office/powerpoint/2010/main" val="961532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_Title 2">
  <p:cSld name="4_Title 2">
    <p:spTree>
      <p:nvGrpSpPr>
        <p:cNvPr id="1" name="Shape 52"/>
        <p:cNvGrpSpPr/>
        <p:nvPr/>
      </p:nvGrpSpPr>
      <p:grpSpPr>
        <a:xfrm>
          <a:off x="0" y="0"/>
          <a:ext cx="0" cy="0"/>
          <a:chOff x="0" y="0"/>
          <a:chExt cx="0" cy="0"/>
        </a:xfrm>
      </p:grpSpPr>
      <p:sp>
        <p:nvSpPr>
          <p:cNvPr id="53" name="Google Shape;5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‹N°›</a:t>
            </a:fld>
            <a:endParaRPr/>
          </a:p>
        </p:txBody>
      </p:sp>
      <p:sp>
        <p:nvSpPr>
          <p:cNvPr id="56" name="Google Shape;56;p8"/>
          <p:cNvSpPr>
            <a:spLocks noGrp="1"/>
          </p:cNvSpPr>
          <p:nvPr>
            <p:ph type="pic" idx="2"/>
          </p:nvPr>
        </p:nvSpPr>
        <p:spPr>
          <a:xfrm>
            <a:off x="-2" y="0"/>
            <a:ext cx="8744567"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7" name="Google Shape;57;p8"/>
          <p:cNvPicPr preferRelativeResize="0"/>
          <p:nvPr/>
        </p:nvPicPr>
        <p:blipFill rotWithShape="1">
          <a:blip r:embed="rId2">
            <a:alphaModFix/>
          </a:blip>
          <a:srcRect/>
          <a:stretch/>
        </p:blipFill>
        <p:spPr>
          <a:xfrm>
            <a:off x="5393070" y="6538912"/>
            <a:ext cx="1408834" cy="273600"/>
          </a:xfrm>
          <a:prstGeom prst="rect">
            <a:avLst/>
          </a:prstGeom>
          <a:noFill/>
          <a:ln>
            <a:noFill/>
          </a:ln>
        </p:spPr>
      </p:pic>
    </p:spTree>
    <p:extLst>
      <p:ext uri="{BB962C8B-B14F-4D97-AF65-F5344CB8AC3E}">
        <p14:creationId xmlns:p14="http://schemas.microsoft.com/office/powerpoint/2010/main" val="228525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2 with pic">
  <p:cSld name="1_Title 2 with pic">
    <p:spTree>
      <p:nvGrpSpPr>
        <p:cNvPr id="1" name="Shape 58"/>
        <p:cNvGrpSpPr/>
        <p:nvPr/>
      </p:nvGrpSpPr>
      <p:grpSpPr>
        <a:xfrm>
          <a:off x="0" y="0"/>
          <a:ext cx="0" cy="0"/>
          <a:chOff x="0" y="0"/>
          <a:chExt cx="0" cy="0"/>
        </a:xfrm>
      </p:grpSpPr>
      <p:sp>
        <p:nvSpPr>
          <p:cNvPr id="59" name="Google Shape;59;p9"/>
          <p:cNvSpPr/>
          <p:nvPr/>
        </p:nvSpPr>
        <p:spPr>
          <a:xfrm>
            <a:off x="0" y="274637"/>
            <a:ext cx="12192000" cy="859200"/>
          </a:xfrm>
          <a:prstGeom prst="rect">
            <a:avLst/>
          </a:prstGeom>
          <a:solidFill>
            <a:srgbClr val="123277"/>
          </a:solidFill>
          <a:ln>
            <a:noFill/>
          </a:ln>
        </p:spPr>
        <p:txBody>
          <a:bodyPr spcFirstLastPara="1" wrap="square" lIns="34300" tIns="17150" rIns="34300" bIns="17150" anchor="ctr" anchorCtr="0">
            <a:noAutofit/>
          </a:bodyPr>
          <a:lstStyle/>
          <a:p>
            <a:pPr algn="ctr"/>
            <a:endParaRPr>
              <a:solidFill>
                <a:srgbClr val="FFFFFF"/>
              </a:solidFill>
            </a:endParaRPr>
          </a:p>
        </p:txBody>
      </p:sp>
      <p:sp>
        <p:nvSpPr>
          <p:cNvPr id="60" name="Google Shape;60;p9"/>
          <p:cNvSpPr txBox="1"/>
          <p:nvPr/>
        </p:nvSpPr>
        <p:spPr>
          <a:xfrm>
            <a:off x="1023816" y="274637"/>
            <a:ext cx="10567200" cy="859200"/>
          </a:xfrm>
          <a:prstGeom prst="rect">
            <a:avLst/>
          </a:prstGeom>
          <a:noFill/>
          <a:ln>
            <a:noFill/>
          </a:ln>
        </p:spPr>
        <p:txBody>
          <a:bodyPr spcFirstLastPara="1" wrap="square" lIns="34300" tIns="17150" rIns="34300" bIns="17150" anchor="ctr" anchorCtr="0">
            <a:noAutofit/>
          </a:bodyPr>
          <a:lstStyle/>
          <a:p>
            <a:endParaRPr sz="2000" b="1">
              <a:solidFill>
                <a:srgbClr val="FFFFFF"/>
              </a:solidFill>
              <a:latin typeface="Raleway"/>
              <a:ea typeface="Raleway"/>
              <a:cs typeface="Raleway"/>
              <a:sym typeface="Raleway"/>
            </a:endParaRPr>
          </a:p>
        </p:txBody>
      </p:sp>
      <p:sp>
        <p:nvSpPr>
          <p:cNvPr id="61" name="Google Shape;61;p9"/>
          <p:cNvSpPr txBox="1"/>
          <p:nvPr/>
        </p:nvSpPr>
        <p:spPr>
          <a:xfrm>
            <a:off x="609760" y="1600197"/>
            <a:ext cx="10972500" cy="4526100"/>
          </a:xfrm>
          <a:prstGeom prst="rect">
            <a:avLst/>
          </a:prstGeom>
          <a:noFill/>
          <a:ln>
            <a:noFill/>
          </a:ln>
        </p:spPr>
        <p:txBody>
          <a:bodyPr spcFirstLastPara="1" wrap="square" lIns="34300" tIns="17150" rIns="34300" bIns="17150" anchor="t" anchorCtr="0">
            <a:noAutofit/>
          </a:bodyPr>
          <a:lstStyle/>
          <a:p>
            <a:pPr>
              <a:spcBef>
                <a:spcPts val="400"/>
              </a:spcBef>
            </a:pPr>
            <a:endParaRPr sz="1800" b="1">
              <a:solidFill>
                <a:srgbClr val="123277"/>
              </a:solidFill>
              <a:latin typeface="Raleway"/>
              <a:ea typeface="Raleway"/>
              <a:cs typeface="Raleway"/>
              <a:sym typeface="Raleway"/>
            </a:endParaRPr>
          </a:p>
        </p:txBody>
      </p:sp>
      <p:sp>
        <p:nvSpPr>
          <p:cNvPr id="62" name="Google Shape;62;p9"/>
          <p:cNvSpPr txBox="1"/>
          <p:nvPr/>
        </p:nvSpPr>
        <p:spPr>
          <a:xfrm>
            <a:off x="8746126" y="6395234"/>
            <a:ext cx="2844900" cy="365100"/>
          </a:xfrm>
          <a:prstGeom prst="rect">
            <a:avLst/>
          </a:prstGeom>
          <a:noFill/>
          <a:ln>
            <a:noFill/>
          </a:ln>
        </p:spPr>
        <p:txBody>
          <a:bodyPr spcFirstLastPara="1" wrap="square" lIns="34300" tIns="17150" rIns="34300" bIns="17150" anchor="ctr" anchorCtr="0">
            <a:noAutofit/>
          </a:bodyPr>
          <a:lstStyle/>
          <a:p>
            <a:pPr algn="r"/>
            <a:fld id="{00000000-1234-1234-1234-123412341234}" type="slidenum">
              <a:rPr lang="en-US" sz="800">
                <a:solidFill>
                  <a:srgbClr val="123277"/>
                </a:solidFill>
                <a:latin typeface="Raleway"/>
                <a:ea typeface="Raleway"/>
                <a:cs typeface="Raleway"/>
                <a:sym typeface="Raleway"/>
              </a:rPr>
              <a:pPr algn="r"/>
              <a:t>‹N°›</a:t>
            </a:fld>
            <a:endParaRPr sz="800">
              <a:solidFill>
                <a:srgbClr val="123277"/>
              </a:solidFill>
              <a:latin typeface="Raleway"/>
              <a:ea typeface="Raleway"/>
              <a:cs typeface="Raleway"/>
              <a:sym typeface="Raleway"/>
            </a:endParaRPr>
          </a:p>
        </p:txBody>
      </p:sp>
      <p:sp>
        <p:nvSpPr>
          <p:cNvPr id="63" name="Google Shape;63;p9"/>
          <p:cNvSpPr/>
          <p:nvPr/>
        </p:nvSpPr>
        <p:spPr>
          <a:xfrm>
            <a:off x="0" y="0"/>
            <a:ext cx="984289" cy="1133638"/>
          </a:xfrm>
          <a:custGeom>
            <a:avLst/>
            <a:gdLst/>
            <a:ahLst/>
            <a:cxnLst/>
            <a:rect l="l" t="t" r="r" b="b"/>
            <a:pathLst>
              <a:path w="1968578" h="2278670" extrusionOk="0">
                <a:moveTo>
                  <a:pt x="0" y="0"/>
                </a:moveTo>
                <a:lnTo>
                  <a:pt x="1968578" y="0"/>
                </a:lnTo>
                <a:lnTo>
                  <a:pt x="656244" y="2278670"/>
                </a:lnTo>
                <a:lnTo>
                  <a:pt x="0" y="2276553"/>
                </a:lnTo>
                <a:lnTo>
                  <a:pt x="0" y="0"/>
                </a:lnTo>
                <a:close/>
              </a:path>
            </a:pathLst>
          </a:custGeom>
          <a:solidFill>
            <a:srgbClr val="4A9ECC"/>
          </a:solidFill>
          <a:ln>
            <a:noFill/>
          </a:ln>
        </p:spPr>
        <p:txBody>
          <a:bodyPr spcFirstLastPara="1" wrap="square" lIns="34300" tIns="17150" rIns="34300" bIns="17150" anchor="ctr" anchorCtr="0">
            <a:noAutofit/>
          </a:bodyPr>
          <a:lstStyle/>
          <a:p>
            <a:pPr algn="ctr"/>
            <a:endParaRPr>
              <a:solidFill>
                <a:srgbClr val="FFFFFF"/>
              </a:solidFill>
            </a:endParaRPr>
          </a:p>
        </p:txBody>
      </p:sp>
      <p:pic>
        <p:nvPicPr>
          <p:cNvPr id="64" name="Google Shape;64;p9"/>
          <p:cNvPicPr preferRelativeResize="0"/>
          <p:nvPr/>
        </p:nvPicPr>
        <p:blipFill rotWithShape="1">
          <a:blip r:embed="rId2">
            <a:alphaModFix/>
          </a:blip>
          <a:srcRect/>
          <a:stretch/>
        </p:blipFill>
        <p:spPr>
          <a:xfrm>
            <a:off x="5482844" y="6458751"/>
            <a:ext cx="1225999" cy="238091"/>
          </a:xfrm>
          <a:prstGeom prst="rect">
            <a:avLst/>
          </a:prstGeom>
          <a:noFill/>
          <a:ln>
            <a:noFill/>
          </a:ln>
        </p:spPr>
      </p:pic>
    </p:spTree>
    <p:extLst>
      <p:ext uri="{BB962C8B-B14F-4D97-AF65-F5344CB8AC3E}">
        <p14:creationId xmlns:p14="http://schemas.microsoft.com/office/powerpoint/2010/main" val="19349315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Title">
  <p:cSld name="1_Title">
    <p:spTree>
      <p:nvGrpSpPr>
        <p:cNvPr id="1" name="Shape 65"/>
        <p:cNvGrpSpPr/>
        <p:nvPr/>
      </p:nvGrpSpPr>
      <p:grpSpPr>
        <a:xfrm>
          <a:off x="0" y="0"/>
          <a:ext cx="0" cy="0"/>
          <a:chOff x="0" y="0"/>
          <a:chExt cx="0" cy="0"/>
        </a:xfrm>
      </p:grpSpPr>
      <p:sp>
        <p:nvSpPr>
          <p:cNvPr id="66" name="Google Shape;66;p10"/>
          <p:cNvSpPr/>
          <p:nvPr/>
        </p:nvSpPr>
        <p:spPr>
          <a:xfrm>
            <a:off x="0" y="274637"/>
            <a:ext cx="12192000" cy="859200"/>
          </a:xfrm>
          <a:prstGeom prst="rect">
            <a:avLst/>
          </a:prstGeom>
          <a:solidFill>
            <a:srgbClr val="123277"/>
          </a:solidFill>
          <a:ln>
            <a:noFill/>
          </a:ln>
        </p:spPr>
        <p:txBody>
          <a:bodyPr spcFirstLastPara="1" wrap="square" lIns="34300" tIns="17150" rIns="34300" bIns="17150" anchor="ctr" anchorCtr="0">
            <a:noAutofit/>
          </a:bodyPr>
          <a:lstStyle/>
          <a:p>
            <a:pPr algn="ctr"/>
            <a:endParaRPr>
              <a:solidFill>
                <a:srgbClr val="FFFFFF"/>
              </a:solidFill>
            </a:endParaRPr>
          </a:p>
        </p:txBody>
      </p:sp>
      <p:sp>
        <p:nvSpPr>
          <p:cNvPr id="67" name="Google Shape;67;p10"/>
          <p:cNvSpPr txBox="1"/>
          <p:nvPr/>
        </p:nvSpPr>
        <p:spPr>
          <a:xfrm>
            <a:off x="1023816" y="274637"/>
            <a:ext cx="10567200" cy="859200"/>
          </a:xfrm>
          <a:prstGeom prst="rect">
            <a:avLst/>
          </a:prstGeom>
          <a:noFill/>
          <a:ln>
            <a:noFill/>
          </a:ln>
        </p:spPr>
        <p:txBody>
          <a:bodyPr spcFirstLastPara="1" wrap="square" lIns="34300" tIns="17150" rIns="34300" bIns="17150" anchor="ctr" anchorCtr="0">
            <a:noAutofit/>
          </a:bodyPr>
          <a:lstStyle/>
          <a:p>
            <a:endParaRPr sz="2000" b="1">
              <a:solidFill>
                <a:srgbClr val="FFFFFF"/>
              </a:solidFill>
              <a:latin typeface="Raleway"/>
              <a:ea typeface="Raleway"/>
              <a:cs typeface="Raleway"/>
              <a:sym typeface="Raleway"/>
            </a:endParaRPr>
          </a:p>
        </p:txBody>
      </p:sp>
      <p:sp>
        <p:nvSpPr>
          <p:cNvPr id="68" name="Google Shape;68;p10"/>
          <p:cNvSpPr txBox="1"/>
          <p:nvPr/>
        </p:nvSpPr>
        <p:spPr>
          <a:xfrm>
            <a:off x="609760" y="1600197"/>
            <a:ext cx="10972500" cy="4526100"/>
          </a:xfrm>
          <a:prstGeom prst="rect">
            <a:avLst/>
          </a:prstGeom>
          <a:noFill/>
          <a:ln>
            <a:noFill/>
          </a:ln>
        </p:spPr>
        <p:txBody>
          <a:bodyPr spcFirstLastPara="1" wrap="square" lIns="34300" tIns="17150" rIns="34300" bIns="17150" anchor="t" anchorCtr="0">
            <a:noAutofit/>
          </a:bodyPr>
          <a:lstStyle/>
          <a:p>
            <a:pPr>
              <a:spcBef>
                <a:spcPts val="400"/>
              </a:spcBef>
            </a:pPr>
            <a:endParaRPr sz="1800" b="1">
              <a:solidFill>
                <a:srgbClr val="123277"/>
              </a:solidFill>
              <a:latin typeface="Raleway"/>
              <a:ea typeface="Raleway"/>
              <a:cs typeface="Raleway"/>
              <a:sym typeface="Raleway"/>
            </a:endParaRPr>
          </a:p>
        </p:txBody>
      </p:sp>
      <p:sp>
        <p:nvSpPr>
          <p:cNvPr id="69" name="Google Shape;69;p10"/>
          <p:cNvSpPr txBox="1"/>
          <p:nvPr/>
        </p:nvSpPr>
        <p:spPr>
          <a:xfrm>
            <a:off x="8746126" y="6395234"/>
            <a:ext cx="2844900" cy="365100"/>
          </a:xfrm>
          <a:prstGeom prst="rect">
            <a:avLst/>
          </a:prstGeom>
          <a:noFill/>
          <a:ln>
            <a:noFill/>
          </a:ln>
        </p:spPr>
        <p:txBody>
          <a:bodyPr spcFirstLastPara="1" wrap="square" lIns="34300" tIns="17150" rIns="34300" bIns="17150" anchor="ctr" anchorCtr="0">
            <a:noAutofit/>
          </a:bodyPr>
          <a:lstStyle/>
          <a:p>
            <a:pPr algn="r"/>
            <a:fld id="{00000000-1234-1234-1234-123412341234}" type="slidenum">
              <a:rPr lang="en-US" sz="800">
                <a:solidFill>
                  <a:srgbClr val="123277"/>
                </a:solidFill>
                <a:latin typeface="Raleway"/>
                <a:ea typeface="Raleway"/>
                <a:cs typeface="Raleway"/>
                <a:sym typeface="Raleway"/>
              </a:rPr>
              <a:pPr algn="r"/>
              <a:t>‹N°›</a:t>
            </a:fld>
            <a:endParaRPr sz="800">
              <a:solidFill>
                <a:srgbClr val="123277"/>
              </a:solidFill>
              <a:latin typeface="Raleway"/>
              <a:ea typeface="Raleway"/>
              <a:cs typeface="Raleway"/>
              <a:sym typeface="Raleway"/>
            </a:endParaRPr>
          </a:p>
        </p:txBody>
      </p:sp>
      <p:sp>
        <p:nvSpPr>
          <p:cNvPr id="70" name="Google Shape;70;p10"/>
          <p:cNvSpPr/>
          <p:nvPr/>
        </p:nvSpPr>
        <p:spPr>
          <a:xfrm>
            <a:off x="0" y="0"/>
            <a:ext cx="984289" cy="1133638"/>
          </a:xfrm>
          <a:custGeom>
            <a:avLst/>
            <a:gdLst/>
            <a:ahLst/>
            <a:cxnLst/>
            <a:rect l="l" t="t" r="r" b="b"/>
            <a:pathLst>
              <a:path w="1968578" h="2278670" extrusionOk="0">
                <a:moveTo>
                  <a:pt x="0" y="0"/>
                </a:moveTo>
                <a:lnTo>
                  <a:pt x="1968578" y="0"/>
                </a:lnTo>
                <a:lnTo>
                  <a:pt x="656244" y="2278670"/>
                </a:lnTo>
                <a:lnTo>
                  <a:pt x="0" y="2276553"/>
                </a:lnTo>
                <a:lnTo>
                  <a:pt x="0" y="0"/>
                </a:lnTo>
                <a:close/>
              </a:path>
            </a:pathLst>
          </a:custGeom>
          <a:solidFill>
            <a:srgbClr val="4A9ECC"/>
          </a:solidFill>
          <a:ln>
            <a:noFill/>
          </a:ln>
        </p:spPr>
        <p:txBody>
          <a:bodyPr spcFirstLastPara="1" wrap="square" lIns="34300" tIns="17150" rIns="34300" bIns="17150" anchor="ctr" anchorCtr="0">
            <a:noAutofit/>
          </a:bodyPr>
          <a:lstStyle/>
          <a:p>
            <a:pPr algn="ctr"/>
            <a:endParaRPr>
              <a:solidFill>
                <a:srgbClr val="FFFFFF"/>
              </a:solidFill>
            </a:endParaRPr>
          </a:p>
        </p:txBody>
      </p:sp>
      <p:pic>
        <p:nvPicPr>
          <p:cNvPr id="71" name="Google Shape;71;p10"/>
          <p:cNvPicPr preferRelativeResize="0"/>
          <p:nvPr/>
        </p:nvPicPr>
        <p:blipFill rotWithShape="1">
          <a:blip r:embed="rId2">
            <a:alphaModFix/>
          </a:blip>
          <a:srcRect/>
          <a:stretch/>
        </p:blipFill>
        <p:spPr>
          <a:xfrm>
            <a:off x="5482844" y="6458751"/>
            <a:ext cx="1225999" cy="238091"/>
          </a:xfrm>
          <a:prstGeom prst="rect">
            <a:avLst/>
          </a:prstGeom>
          <a:noFill/>
          <a:ln>
            <a:noFill/>
          </a:ln>
        </p:spPr>
      </p:pic>
      <p:sp>
        <p:nvSpPr>
          <p:cNvPr id="72" name="Google Shape;72;p10"/>
          <p:cNvSpPr/>
          <p:nvPr/>
        </p:nvSpPr>
        <p:spPr>
          <a:xfrm>
            <a:off x="7076674" y="-1"/>
            <a:ext cx="4831500" cy="2463300"/>
          </a:xfrm>
          <a:prstGeom prst="parallelogram">
            <a:avLst>
              <a:gd name="adj" fmla="val 54593"/>
            </a:avLst>
          </a:prstGeom>
          <a:solidFill>
            <a:srgbClr val="4A9ECC"/>
          </a:solidFill>
          <a:ln>
            <a:noFill/>
          </a:ln>
        </p:spPr>
        <p:txBody>
          <a:bodyPr spcFirstLastPara="1" wrap="square" lIns="91425" tIns="45700" rIns="91425" bIns="45700" anchor="ctr" anchorCtr="0">
            <a:noAutofit/>
          </a:bodyPr>
          <a:lstStyle/>
          <a:p>
            <a:pPr algn="ctr"/>
            <a:endParaRPr sz="1800">
              <a:solidFill>
                <a:srgbClr val="63B9E9"/>
              </a:solidFill>
              <a:latin typeface="Calibri"/>
              <a:ea typeface="Calibri"/>
              <a:cs typeface="Calibri"/>
              <a:sym typeface="Calibri"/>
            </a:endParaRPr>
          </a:p>
        </p:txBody>
      </p:sp>
    </p:spTree>
    <p:extLst>
      <p:ext uri="{BB962C8B-B14F-4D97-AF65-F5344CB8AC3E}">
        <p14:creationId xmlns:p14="http://schemas.microsoft.com/office/powerpoint/2010/main" val="39643895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‹N°›</a:t>
            </a:fld>
            <a:endParaRPr/>
          </a:p>
        </p:txBody>
      </p:sp>
    </p:spTree>
    <p:extLst>
      <p:ext uri="{BB962C8B-B14F-4D97-AF65-F5344CB8AC3E}">
        <p14:creationId xmlns:p14="http://schemas.microsoft.com/office/powerpoint/2010/main" val="1639729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_Cover">
  <p:cSld name="2_Cover">
    <p:bg>
      <p:bgPr>
        <a:solidFill>
          <a:schemeClr val="dk1"/>
        </a:solidFill>
        <a:effectLst/>
      </p:bgPr>
    </p:bg>
    <p:spTree>
      <p:nvGrpSpPr>
        <p:cNvPr id="1" name="Shape 78"/>
        <p:cNvGrpSpPr/>
        <p:nvPr/>
      </p:nvGrpSpPr>
      <p:grpSpPr>
        <a:xfrm>
          <a:off x="0" y="0"/>
          <a:ext cx="0" cy="0"/>
          <a:chOff x="0" y="0"/>
          <a:chExt cx="0" cy="0"/>
        </a:xfrm>
      </p:grpSpPr>
      <p:sp>
        <p:nvSpPr>
          <p:cNvPr id="79" name="Google Shape;79;p12"/>
          <p:cNvSpPr/>
          <p:nvPr/>
        </p:nvSpPr>
        <p:spPr>
          <a:xfrm>
            <a:off x="542550" y="6424200"/>
            <a:ext cx="1978800" cy="433800"/>
          </a:xfrm>
          <a:prstGeom prst="rect">
            <a:avLst/>
          </a:prstGeom>
          <a:solidFill>
            <a:schemeClr val="dk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5822489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2 with pic 2">
  <p:cSld name="Title 2 with pic 2">
    <p:spTree>
      <p:nvGrpSpPr>
        <p:cNvPr id="1" name="Shape 80"/>
        <p:cNvGrpSpPr/>
        <p:nvPr/>
      </p:nvGrpSpPr>
      <p:grpSpPr>
        <a:xfrm>
          <a:off x="0" y="0"/>
          <a:ext cx="0" cy="0"/>
          <a:chOff x="0" y="0"/>
          <a:chExt cx="0" cy="0"/>
        </a:xfrm>
      </p:grpSpPr>
      <p:sp>
        <p:nvSpPr>
          <p:cNvPr id="81" name="Google Shape;81;p13"/>
          <p:cNvSpPr/>
          <p:nvPr/>
        </p:nvSpPr>
        <p:spPr>
          <a:xfrm>
            <a:off x="0" y="274637"/>
            <a:ext cx="12192000" cy="859200"/>
          </a:xfrm>
          <a:prstGeom prst="rect">
            <a:avLst/>
          </a:prstGeom>
          <a:solidFill>
            <a:srgbClr val="123277"/>
          </a:solidFill>
          <a:ln>
            <a:noFill/>
          </a:ln>
        </p:spPr>
        <p:txBody>
          <a:bodyPr spcFirstLastPara="1" wrap="square" lIns="34300" tIns="17150" rIns="34300" bIns="17150" anchor="ctr" anchorCtr="0">
            <a:noAutofit/>
          </a:bodyPr>
          <a:lstStyle/>
          <a:p>
            <a:pPr algn="ctr"/>
            <a:endParaRPr>
              <a:solidFill>
                <a:srgbClr val="FFFFFF"/>
              </a:solidFill>
            </a:endParaRPr>
          </a:p>
        </p:txBody>
      </p:sp>
      <p:sp>
        <p:nvSpPr>
          <p:cNvPr id="82" name="Google Shape;82;p13"/>
          <p:cNvSpPr txBox="1"/>
          <p:nvPr/>
        </p:nvSpPr>
        <p:spPr>
          <a:xfrm>
            <a:off x="1023816" y="274637"/>
            <a:ext cx="10567200" cy="859200"/>
          </a:xfrm>
          <a:prstGeom prst="rect">
            <a:avLst/>
          </a:prstGeom>
          <a:noFill/>
          <a:ln>
            <a:noFill/>
          </a:ln>
        </p:spPr>
        <p:txBody>
          <a:bodyPr spcFirstLastPara="1" wrap="square" lIns="34300" tIns="17150" rIns="34300" bIns="17150" anchor="ctr" anchorCtr="0">
            <a:noAutofit/>
          </a:bodyPr>
          <a:lstStyle/>
          <a:p>
            <a:endParaRPr sz="2000" b="1">
              <a:solidFill>
                <a:srgbClr val="FFFFFF"/>
              </a:solidFill>
              <a:latin typeface="Raleway"/>
              <a:ea typeface="Raleway"/>
              <a:cs typeface="Raleway"/>
              <a:sym typeface="Raleway"/>
            </a:endParaRPr>
          </a:p>
        </p:txBody>
      </p:sp>
      <p:sp>
        <p:nvSpPr>
          <p:cNvPr id="83" name="Google Shape;83;p13"/>
          <p:cNvSpPr txBox="1"/>
          <p:nvPr/>
        </p:nvSpPr>
        <p:spPr>
          <a:xfrm>
            <a:off x="609760" y="1600197"/>
            <a:ext cx="10972500" cy="4526100"/>
          </a:xfrm>
          <a:prstGeom prst="rect">
            <a:avLst/>
          </a:prstGeom>
          <a:noFill/>
          <a:ln>
            <a:noFill/>
          </a:ln>
        </p:spPr>
        <p:txBody>
          <a:bodyPr spcFirstLastPara="1" wrap="square" lIns="34300" tIns="17150" rIns="34300" bIns="17150" anchor="t" anchorCtr="0">
            <a:noAutofit/>
          </a:bodyPr>
          <a:lstStyle/>
          <a:p>
            <a:pPr>
              <a:spcBef>
                <a:spcPts val="400"/>
              </a:spcBef>
            </a:pPr>
            <a:endParaRPr sz="1800" b="1">
              <a:solidFill>
                <a:srgbClr val="123277"/>
              </a:solidFill>
              <a:latin typeface="Raleway"/>
              <a:ea typeface="Raleway"/>
              <a:cs typeface="Raleway"/>
              <a:sym typeface="Raleway"/>
            </a:endParaRPr>
          </a:p>
        </p:txBody>
      </p:sp>
      <p:sp>
        <p:nvSpPr>
          <p:cNvPr id="84" name="Google Shape;84;p13"/>
          <p:cNvSpPr txBox="1"/>
          <p:nvPr/>
        </p:nvSpPr>
        <p:spPr>
          <a:xfrm>
            <a:off x="8746126" y="6395234"/>
            <a:ext cx="2844900" cy="365100"/>
          </a:xfrm>
          <a:prstGeom prst="rect">
            <a:avLst/>
          </a:prstGeom>
          <a:noFill/>
          <a:ln>
            <a:noFill/>
          </a:ln>
        </p:spPr>
        <p:txBody>
          <a:bodyPr spcFirstLastPara="1" wrap="square" lIns="34300" tIns="17150" rIns="34300" bIns="17150" anchor="ctr" anchorCtr="0">
            <a:noAutofit/>
          </a:bodyPr>
          <a:lstStyle/>
          <a:p>
            <a:pPr algn="r"/>
            <a:fld id="{00000000-1234-1234-1234-123412341234}" type="slidenum">
              <a:rPr lang="en-US" sz="800">
                <a:solidFill>
                  <a:srgbClr val="123277"/>
                </a:solidFill>
                <a:latin typeface="Raleway"/>
                <a:ea typeface="Raleway"/>
                <a:cs typeface="Raleway"/>
                <a:sym typeface="Raleway"/>
              </a:rPr>
              <a:pPr algn="r"/>
              <a:t>‹N°›</a:t>
            </a:fld>
            <a:endParaRPr sz="800">
              <a:solidFill>
                <a:srgbClr val="123277"/>
              </a:solidFill>
              <a:latin typeface="Raleway"/>
              <a:ea typeface="Raleway"/>
              <a:cs typeface="Raleway"/>
              <a:sym typeface="Raleway"/>
            </a:endParaRPr>
          </a:p>
        </p:txBody>
      </p:sp>
      <p:sp>
        <p:nvSpPr>
          <p:cNvPr id="85" name="Google Shape;85;p13"/>
          <p:cNvSpPr/>
          <p:nvPr/>
        </p:nvSpPr>
        <p:spPr>
          <a:xfrm>
            <a:off x="0" y="0"/>
            <a:ext cx="984289" cy="1133638"/>
          </a:xfrm>
          <a:custGeom>
            <a:avLst/>
            <a:gdLst/>
            <a:ahLst/>
            <a:cxnLst/>
            <a:rect l="l" t="t" r="r" b="b"/>
            <a:pathLst>
              <a:path w="1968578" h="2278670" extrusionOk="0">
                <a:moveTo>
                  <a:pt x="0" y="0"/>
                </a:moveTo>
                <a:lnTo>
                  <a:pt x="1968578" y="0"/>
                </a:lnTo>
                <a:lnTo>
                  <a:pt x="656244" y="2278670"/>
                </a:lnTo>
                <a:lnTo>
                  <a:pt x="0" y="2276553"/>
                </a:lnTo>
                <a:lnTo>
                  <a:pt x="0" y="0"/>
                </a:lnTo>
                <a:close/>
              </a:path>
            </a:pathLst>
          </a:custGeom>
          <a:solidFill>
            <a:srgbClr val="4A9ECC"/>
          </a:solidFill>
          <a:ln>
            <a:noFill/>
          </a:ln>
        </p:spPr>
        <p:txBody>
          <a:bodyPr spcFirstLastPara="1" wrap="square" lIns="34300" tIns="17150" rIns="34300" bIns="17150" anchor="ctr" anchorCtr="0">
            <a:noAutofit/>
          </a:bodyPr>
          <a:lstStyle/>
          <a:p>
            <a:pPr algn="ctr"/>
            <a:endParaRPr>
              <a:solidFill>
                <a:srgbClr val="FFFFFF"/>
              </a:solidFill>
            </a:endParaRPr>
          </a:p>
        </p:txBody>
      </p:sp>
      <p:pic>
        <p:nvPicPr>
          <p:cNvPr id="86" name="Google Shape;86;p13"/>
          <p:cNvPicPr preferRelativeResize="0"/>
          <p:nvPr/>
        </p:nvPicPr>
        <p:blipFill rotWithShape="1">
          <a:blip r:embed="rId2">
            <a:alphaModFix/>
          </a:blip>
          <a:srcRect/>
          <a:stretch/>
        </p:blipFill>
        <p:spPr>
          <a:xfrm>
            <a:off x="5482844" y="6458751"/>
            <a:ext cx="1225999" cy="238091"/>
          </a:xfrm>
          <a:prstGeom prst="rect">
            <a:avLst/>
          </a:prstGeom>
          <a:noFill/>
          <a:ln>
            <a:noFill/>
          </a:ln>
        </p:spPr>
      </p:pic>
    </p:spTree>
    <p:extLst>
      <p:ext uri="{BB962C8B-B14F-4D97-AF65-F5344CB8AC3E}">
        <p14:creationId xmlns:p14="http://schemas.microsoft.com/office/powerpoint/2010/main" val="63166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entered title subtitle image">
  <p:cSld name="Centered title subtitle image">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805690" y="1042859"/>
            <a:ext cx="10580620" cy="49548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4000"/>
              <a:buFont typeface="Helvetica Neue"/>
              <a:buNone/>
              <a:defRPr sz="40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Google Shape;34;p7"/>
          <p:cNvSpPr>
            <a:spLocks noGrp="1"/>
          </p:cNvSpPr>
          <p:nvPr>
            <p:ph type="pic" idx="2"/>
          </p:nvPr>
        </p:nvSpPr>
        <p:spPr>
          <a:xfrm>
            <a:off x="1346200" y="2569580"/>
            <a:ext cx="9499600" cy="388202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 name="Google Shape;35;p7"/>
          <p:cNvSpPr txBox="1">
            <a:spLocks noGrp="1"/>
          </p:cNvSpPr>
          <p:nvPr>
            <p:ph type="body" idx="1"/>
          </p:nvPr>
        </p:nvSpPr>
        <p:spPr>
          <a:xfrm>
            <a:off x="805690" y="1752796"/>
            <a:ext cx="10580620" cy="368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3_TEXTE">
  <p:cSld name="03_TEXTE">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1023815" y="274638"/>
            <a:ext cx="10567200" cy="859200"/>
          </a:xfrm>
          <a:prstGeom prst="rect">
            <a:avLst/>
          </a:prstGeom>
          <a:noFill/>
          <a:ln>
            <a:noFill/>
          </a:ln>
          <a:effectLst>
            <a:outerShdw blurRad="57150" dist="19050" dir="5400000" algn="bl" rotWithShape="0">
              <a:srgbClr val="000000">
                <a:alpha val="50000"/>
              </a:srgbClr>
            </a:outerShdw>
          </a:effectLst>
        </p:spPr>
        <p:txBody>
          <a:bodyPr spcFirstLastPara="1" wrap="square" lIns="45725" tIns="22875" rIns="45725" bIns="22875" anchor="ctr" anchorCtr="0">
            <a:noAutofit/>
          </a:bodyPr>
          <a:lstStyle>
            <a:lvl1pPr lvl="0" algn="l" rtl="0">
              <a:spcBef>
                <a:spcPts val="0"/>
              </a:spcBef>
              <a:spcAft>
                <a:spcPts val="0"/>
              </a:spcAft>
              <a:buClr>
                <a:schemeClr val="lt1"/>
              </a:buClr>
              <a:buSzPts val="9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 name="Google Shape;89;p14"/>
          <p:cNvSpPr txBox="1">
            <a:spLocks noGrp="1"/>
          </p:cNvSpPr>
          <p:nvPr>
            <p:ph type="body" idx="1"/>
          </p:nvPr>
        </p:nvSpPr>
        <p:spPr>
          <a:xfrm>
            <a:off x="609759" y="1600200"/>
            <a:ext cx="10981200" cy="4526100"/>
          </a:xfrm>
          <a:prstGeom prst="rect">
            <a:avLst/>
          </a:prstGeom>
          <a:noFill/>
          <a:ln>
            <a:noFill/>
          </a:ln>
        </p:spPr>
        <p:txBody>
          <a:bodyPr spcFirstLastPara="1" wrap="square" lIns="45725" tIns="22875" rIns="45725" bIns="22875" anchor="t" anchorCtr="0">
            <a:noAutofit/>
          </a:bodyPr>
          <a:lstStyle>
            <a:lvl1pPr marL="457200" lvl="0" indent="-254000" algn="l" rtl="0">
              <a:spcBef>
                <a:spcPts val="100"/>
              </a:spcBef>
              <a:spcAft>
                <a:spcPts val="0"/>
              </a:spcAft>
              <a:buSzPts val="400"/>
              <a:buChar char="•"/>
              <a:defRPr/>
            </a:lvl1pPr>
            <a:lvl2pPr marL="914400" lvl="1" indent="-381000" algn="l" rtl="0">
              <a:spcBef>
                <a:spcPts val="100"/>
              </a:spcBef>
              <a:spcAft>
                <a:spcPts val="0"/>
              </a:spcAft>
              <a:buSzPts val="2400"/>
              <a:buChar char="•"/>
              <a:defRPr/>
            </a:lvl2pPr>
            <a:lvl3pPr marL="1371600" lvl="2" indent="-355600" algn="l" rtl="0">
              <a:spcBef>
                <a:spcPts val="100"/>
              </a:spcBef>
              <a:spcAft>
                <a:spcPts val="0"/>
              </a:spcAft>
              <a:buSzPts val="2000"/>
              <a:buChar char="•"/>
              <a:defRPr/>
            </a:lvl3pPr>
            <a:lvl4pPr marL="1828800" lvl="3" indent="-285750" algn="l" rtl="0">
              <a:spcBef>
                <a:spcPts val="100"/>
              </a:spcBef>
              <a:spcAft>
                <a:spcPts val="0"/>
              </a:spcAft>
              <a:buClr>
                <a:schemeClr val="dk1"/>
              </a:buClr>
              <a:buSzPts val="900"/>
              <a:buChar char="•"/>
              <a:defRPr/>
            </a:lvl4pPr>
            <a:lvl5pPr marL="2286000" lvl="4" indent="-285750" algn="l" rtl="0">
              <a:spcBef>
                <a:spcPts val="100"/>
              </a:spcBef>
              <a:spcAft>
                <a:spcPts val="0"/>
              </a:spcAft>
              <a:buClr>
                <a:schemeClr val="dk1"/>
              </a:buClr>
              <a:buSzPts val="900"/>
              <a:buChar char="•"/>
              <a:defRPr/>
            </a:lvl5pPr>
            <a:lvl6pPr marL="2743200" lvl="5" indent="-285750" algn="l" rtl="0">
              <a:spcBef>
                <a:spcPts val="100"/>
              </a:spcBef>
              <a:spcAft>
                <a:spcPts val="0"/>
              </a:spcAft>
              <a:buClr>
                <a:schemeClr val="dk1"/>
              </a:buClr>
              <a:buSzPts val="900"/>
              <a:buChar char="•"/>
              <a:defRPr/>
            </a:lvl6pPr>
            <a:lvl7pPr marL="3200400" lvl="6" indent="-285750" algn="l" rtl="0">
              <a:spcBef>
                <a:spcPts val="100"/>
              </a:spcBef>
              <a:spcAft>
                <a:spcPts val="0"/>
              </a:spcAft>
              <a:buClr>
                <a:schemeClr val="dk1"/>
              </a:buClr>
              <a:buSzPts val="900"/>
              <a:buChar char="•"/>
              <a:defRPr/>
            </a:lvl7pPr>
            <a:lvl8pPr marL="3657600" lvl="7" indent="-285750" algn="l" rtl="0">
              <a:spcBef>
                <a:spcPts val="100"/>
              </a:spcBef>
              <a:spcAft>
                <a:spcPts val="0"/>
              </a:spcAft>
              <a:buClr>
                <a:schemeClr val="dk1"/>
              </a:buClr>
              <a:buSzPts val="900"/>
              <a:buChar char="•"/>
              <a:defRPr/>
            </a:lvl8pPr>
            <a:lvl9pPr marL="4114800" lvl="8" indent="-285750" algn="l" rtl="0">
              <a:spcBef>
                <a:spcPts val="100"/>
              </a:spcBef>
              <a:spcAft>
                <a:spcPts val="0"/>
              </a:spcAft>
              <a:buClr>
                <a:schemeClr val="dk1"/>
              </a:buClr>
              <a:buSzPts val="900"/>
              <a:buChar char="•"/>
              <a:defRPr/>
            </a:lvl9pPr>
          </a:lstStyle>
          <a:p>
            <a:endParaRPr/>
          </a:p>
        </p:txBody>
      </p:sp>
    </p:spTree>
    <p:extLst>
      <p:ext uri="{BB962C8B-B14F-4D97-AF65-F5344CB8AC3E}">
        <p14:creationId xmlns:p14="http://schemas.microsoft.com/office/powerpoint/2010/main" val="15688175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ver 1">
  <p:cSld name="Cover 1">
    <p:spTree>
      <p:nvGrpSpPr>
        <p:cNvPr id="1" name="Shape 90"/>
        <p:cNvGrpSpPr/>
        <p:nvPr/>
      </p:nvGrpSpPr>
      <p:grpSpPr>
        <a:xfrm>
          <a:off x="0" y="0"/>
          <a:ext cx="0" cy="0"/>
          <a:chOff x="0" y="0"/>
          <a:chExt cx="0" cy="0"/>
        </a:xfrm>
      </p:grpSpPr>
      <p:sp>
        <p:nvSpPr>
          <p:cNvPr id="91" name="Google Shape;91;p15"/>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2" name="Google Shape;92;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93" name="Google Shape;93;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‹N°›</a:t>
            </a:fld>
            <a:endParaRPr/>
          </a:p>
        </p:txBody>
      </p:sp>
    </p:spTree>
    <p:extLst>
      <p:ext uri="{BB962C8B-B14F-4D97-AF65-F5344CB8AC3E}">
        <p14:creationId xmlns:p14="http://schemas.microsoft.com/office/powerpoint/2010/main" val="1462282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2 with pic 1">
  <p:cSld name="Title 2 with pic 1">
    <p:spTree>
      <p:nvGrpSpPr>
        <p:cNvPr id="1" name="Shape 95"/>
        <p:cNvGrpSpPr/>
        <p:nvPr/>
      </p:nvGrpSpPr>
      <p:grpSpPr>
        <a:xfrm>
          <a:off x="0" y="0"/>
          <a:ext cx="0" cy="0"/>
          <a:chOff x="0" y="0"/>
          <a:chExt cx="0" cy="0"/>
        </a:xfrm>
      </p:grpSpPr>
      <p:sp>
        <p:nvSpPr>
          <p:cNvPr id="96" name="Google Shape;96;p16"/>
          <p:cNvSpPr/>
          <p:nvPr/>
        </p:nvSpPr>
        <p:spPr>
          <a:xfrm>
            <a:off x="0" y="274637"/>
            <a:ext cx="12192000" cy="859200"/>
          </a:xfrm>
          <a:prstGeom prst="rect">
            <a:avLst/>
          </a:prstGeom>
          <a:solidFill>
            <a:srgbClr val="123277"/>
          </a:solidFill>
          <a:ln>
            <a:noFill/>
          </a:ln>
        </p:spPr>
        <p:txBody>
          <a:bodyPr spcFirstLastPara="1" wrap="square" lIns="34300" tIns="17150" rIns="34300" bIns="17150" anchor="ctr" anchorCtr="0">
            <a:noAutofit/>
          </a:bodyPr>
          <a:lstStyle/>
          <a:p>
            <a:pPr algn="ctr"/>
            <a:endParaRPr>
              <a:solidFill>
                <a:srgbClr val="FFFFFF"/>
              </a:solidFill>
            </a:endParaRPr>
          </a:p>
        </p:txBody>
      </p:sp>
      <p:sp>
        <p:nvSpPr>
          <p:cNvPr id="97" name="Google Shape;97;p16"/>
          <p:cNvSpPr txBox="1"/>
          <p:nvPr/>
        </p:nvSpPr>
        <p:spPr>
          <a:xfrm>
            <a:off x="1023816" y="274637"/>
            <a:ext cx="10567200" cy="859200"/>
          </a:xfrm>
          <a:prstGeom prst="rect">
            <a:avLst/>
          </a:prstGeom>
          <a:noFill/>
          <a:ln>
            <a:noFill/>
          </a:ln>
        </p:spPr>
        <p:txBody>
          <a:bodyPr spcFirstLastPara="1" wrap="square" lIns="34300" tIns="17150" rIns="34300" bIns="17150" anchor="ctr" anchorCtr="0">
            <a:noAutofit/>
          </a:bodyPr>
          <a:lstStyle/>
          <a:p>
            <a:endParaRPr sz="2000" b="1">
              <a:solidFill>
                <a:srgbClr val="FFFFFF"/>
              </a:solidFill>
              <a:latin typeface="Raleway"/>
              <a:ea typeface="Raleway"/>
              <a:cs typeface="Raleway"/>
              <a:sym typeface="Raleway"/>
            </a:endParaRPr>
          </a:p>
        </p:txBody>
      </p:sp>
      <p:sp>
        <p:nvSpPr>
          <p:cNvPr id="98" name="Google Shape;98;p16"/>
          <p:cNvSpPr txBox="1"/>
          <p:nvPr/>
        </p:nvSpPr>
        <p:spPr>
          <a:xfrm>
            <a:off x="609760" y="1600197"/>
            <a:ext cx="10972500" cy="4526100"/>
          </a:xfrm>
          <a:prstGeom prst="rect">
            <a:avLst/>
          </a:prstGeom>
          <a:noFill/>
          <a:ln>
            <a:noFill/>
          </a:ln>
        </p:spPr>
        <p:txBody>
          <a:bodyPr spcFirstLastPara="1" wrap="square" lIns="34300" tIns="17150" rIns="34300" bIns="17150" anchor="t" anchorCtr="0">
            <a:noAutofit/>
          </a:bodyPr>
          <a:lstStyle/>
          <a:p>
            <a:pPr>
              <a:spcBef>
                <a:spcPts val="400"/>
              </a:spcBef>
            </a:pPr>
            <a:endParaRPr sz="1800" b="1">
              <a:solidFill>
                <a:srgbClr val="123277"/>
              </a:solidFill>
              <a:latin typeface="Raleway"/>
              <a:ea typeface="Raleway"/>
              <a:cs typeface="Raleway"/>
              <a:sym typeface="Raleway"/>
            </a:endParaRPr>
          </a:p>
        </p:txBody>
      </p:sp>
      <p:sp>
        <p:nvSpPr>
          <p:cNvPr id="99" name="Google Shape;99;p16"/>
          <p:cNvSpPr txBox="1"/>
          <p:nvPr/>
        </p:nvSpPr>
        <p:spPr>
          <a:xfrm>
            <a:off x="8746126" y="6395234"/>
            <a:ext cx="2844900" cy="365100"/>
          </a:xfrm>
          <a:prstGeom prst="rect">
            <a:avLst/>
          </a:prstGeom>
          <a:noFill/>
          <a:ln>
            <a:noFill/>
          </a:ln>
        </p:spPr>
        <p:txBody>
          <a:bodyPr spcFirstLastPara="1" wrap="square" lIns="34300" tIns="17150" rIns="34300" bIns="17150" anchor="ctr" anchorCtr="0">
            <a:noAutofit/>
          </a:bodyPr>
          <a:lstStyle/>
          <a:p>
            <a:pPr algn="r"/>
            <a:fld id="{00000000-1234-1234-1234-123412341234}" type="slidenum">
              <a:rPr lang="en-US" sz="800">
                <a:solidFill>
                  <a:srgbClr val="123277"/>
                </a:solidFill>
                <a:latin typeface="Raleway"/>
                <a:ea typeface="Raleway"/>
                <a:cs typeface="Raleway"/>
                <a:sym typeface="Raleway"/>
              </a:rPr>
              <a:pPr algn="r"/>
              <a:t>‹N°›</a:t>
            </a:fld>
            <a:endParaRPr sz="800">
              <a:solidFill>
                <a:srgbClr val="123277"/>
              </a:solidFill>
              <a:latin typeface="Raleway"/>
              <a:ea typeface="Raleway"/>
              <a:cs typeface="Raleway"/>
              <a:sym typeface="Raleway"/>
            </a:endParaRPr>
          </a:p>
        </p:txBody>
      </p:sp>
      <p:sp>
        <p:nvSpPr>
          <p:cNvPr id="100" name="Google Shape;100;p16"/>
          <p:cNvSpPr/>
          <p:nvPr/>
        </p:nvSpPr>
        <p:spPr>
          <a:xfrm>
            <a:off x="0" y="0"/>
            <a:ext cx="984289" cy="1133638"/>
          </a:xfrm>
          <a:custGeom>
            <a:avLst/>
            <a:gdLst/>
            <a:ahLst/>
            <a:cxnLst/>
            <a:rect l="l" t="t" r="r" b="b"/>
            <a:pathLst>
              <a:path w="1968578" h="2278670" extrusionOk="0">
                <a:moveTo>
                  <a:pt x="0" y="0"/>
                </a:moveTo>
                <a:lnTo>
                  <a:pt x="1968578" y="0"/>
                </a:lnTo>
                <a:lnTo>
                  <a:pt x="656244" y="2278670"/>
                </a:lnTo>
                <a:lnTo>
                  <a:pt x="0" y="2276553"/>
                </a:lnTo>
                <a:lnTo>
                  <a:pt x="0" y="0"/>
                </a:lnTo>
                <a:close/>
              </a:path>
            </a:pathLst>
          </a:custGeom>
          <a:solidFill>
            <a:srgbClr val="4A9ECC"/>
          </a:solidFill>
          <a:ln>
            <a:noFill/>
          </a:ln>
        </p:spPr>
        <p:txBody>
          <a:bodyPr spcFirstLastPara="1" wrap="square" lIns="34300" tIns="17150" rIns="34300" bIns="17150" anchor="ctr" anchorCtr="0">
            <a:noAutofit/>
          </a:bodyPr>
          <a:lstStyle/>
          <a:p>
            <a:pPr algn="ctr"/>
            <a:endParaRPr>
              <a:solidFill>
                <a:srgbClr val="FFFFFF"/>
              </a:solidFill>
            </a:endParaRPr>
          </a:p>
        </p:txBody>
      </p:sp>
      <p:pic>
        <p:nvPicPr>
          <p:cNvPr id="101" name="Google Shape;101;p16"/>
          <p:cNvPicPr preferRelativeResize="0"/>
          <p:nvPr/>
        </p:nvPicPr>
        <p:blipFill rotWithShape="1">
          <a:blip r:embed="rId2">
            <a:alphaModFix/>
          </a:blip>
          <a:srcRect/>
          <a:stretch/>
        </p:blipFill>
        <p:spPr>
          <a:xfrm>
            <a:off x="5482844" y="6458751"/>
            <a:ext cx="1225999" cy="238091"/>
          </a:xfrm>
          <a:prstGeom prst="rect">
            <a:avLst/>
          </a:prstGeom>
          <a:noFill/>
          <a:ln>
            <a:noFill/>
          </a:ln>
        </p:spPr>
      </p:pic>
    </p:spTree>
    <p:extLst>
      <p:ext uri="{BB962C8B-B14F-4D97-AF65-F5344CB8AC3E}">
        <p14:creationId xmlns:p14="http://schemas.microsoft.com/office/powerpoint/2010/main" val="92165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Title and Vertical Text">
  <p:cSld name="4_Title and Vertical Text">
    <p:spTree>
      <p:nvGrpSpPr>
        <p:cNvPr id="1" name="Shape 36"/>
        <p:cNvGrpSpPr/>
        <p:nvPr/>
      </p:nvGrpSpPr>
      <p:grpSpPr>
        <a:xfrm>
          <a:off x="0" y="0"/>
          <a:ext cx="0" cy="0"/>
          <a:chOff x="0" y="0"/>
          <a:chExt cx="0" cy="0"/>
        </a:xfrm>
      </p:grpSpPr>
      <p:sp>
        <p:nvSpPr>
          <p:cNvPr id="37" name="Google Shape;37;p8"/>
          <p:cNvSpPr/>
          <p:nvPr/>
        </p:nvSpPr>
        <p:spPr>
          <a:xfrm>
            <a:off x="0" y="0"/>
            <a:ext cx="12192000" cy="6858000"/>
          </a:xfrm>
          <a:prstGeom prst="rect">
            <a:avLst/>
          </a:prstGeom>
          <a:solidFill>
            <a:srgbClr val="073E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 name="Google Shape;38;p8"/>
          <p:cNvSpPr>
            <a:spLocks noGrp="1"/>
          </p:cNvSpPr>
          <p:nvPr>
            <p:ph type="pic" idx="2"/>
          </p:nvPr>
        </p:nvSpPr>
        <p:spPr>
          <a:xfrm>
            <a:off x="5422614" y="2862018"/>
            <a:ext cx="1346768" cy="145755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 name="Google Shape;39;p8"/>
          <p:cNvSpPr>
            <a:spLocks noGrp="1"/>
          </p:cNvSpPr>
          <p:nvPr>
            <p:ph type="pic" idx="3"/>
          </p:nvPr>
        </p:nvSpPr>
        <p:spPr>
          <a:xfrm>
            <a:off x="9042336" y="2862018"/>
            <a:ext cx="1346768" cy="145755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 name="Google Shape;40;p8"/>
          <p:cNvSpPr>
            <a:spLocks noGrp="1"/>
          </p:cNvSpPr>
          <p:nvPr>
            <p:ph type="pic" idx="4"/>
          </p:nvPr>
        </p:nvSpPr>
        <p:spPr>
          <a:xfrm>
            <a:off x="3602959" y="2862018"/>
            <a:ext cx="1346768" cy="145755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8"/>
          <p:cNvSpPr>
            <a:spLocks noGrp="1"/>
          </p:cNvSpPr>
          <p:nvPr>
            <p:ph type="pic" idx="5"/>
          </p:nvPr>
        </p:nvSpPr>
        <p:spPr>
          <a:xfrm>
            <a:off x="7224136" y="2862018"/>
            <a:ext cx="1346768" cy="145755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 name="Google Shape;42;p8"/>
          <p:cNvSpPr>
            <a:spLocks noGrp="1"/>
          </p:cNvSpPr>
          <p:nvPr>
            <p:ph type="pic" idx="6"/>
          </p:nvPr>
        </p:nvSpPr>
        <p:spPr>
          <a:xfrm>
            <a:off x="1811235" y="2862018"/>
            <a:ext cx="1346768" cy="145755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3" name="Google Shape;43;p8"/>
          <p:cNvPicPr preferRelativeResize="0"/>
          <p:nvPr/>
        </p:nvPicPr>
        <p:blipFill rotWithShape="1">
          <a:blip r:embed="rId2">
            <a:alphaModFix/>
          </a:blip>
          <a:srcRect/>
          <a:stretch/>
        </p:blipFill>
        <p:spPr>
          <a:xfrm>
            <a:off x="339531" y="356854"/>
            <a:ext cx="1245084" cy="264038"/>
          </a:xfrm>
          <a:prstGeom prst="rect">
            <a:avLst/>
          </a:prstGeom>
          <a:noFill/>
          <a:ln>
            <a:noFill/>
          </a:ln>
        </p:spPr>
      </p:pic>
      <p:sp>
        <p:nvSpPr>
          <p:cNvPr id="44" name="Google Shape;44;p8"/>
          <p:cNvSpPr txBox="1">
            <a:spLocks noGrp="1"/>
          </p:cNvSpPr>
          <p:nvPr>
            <p:ph type="title"/>
          </p:nvPr>
        </p:nvSpPr>
        <p:spPr>
          <a:xfrm>
            <a:off x="805690" y="1042859"/>
            <a:ext cx="10580620" cy="49548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4000"/>
              <a:buFont typeface="Helvetica Neue"/>
              <a:buNone/>
              <a:defRPr sz="4000"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8"/>
          <p:cNvSpPr txBox="1">
            <a:spLocks noGrp="1"/>
          </p:cNvSpPr>
          <p:nvPr>
            <p:ph type="body" idx="1"/>
          </p:nvPr>
        </p:nvSpPr>
        <p:spPr>
          <a:xfrm>
            <a:off x="1642820" y="5064273"/>
            <a:ext cx="1666916" cy="2047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Google Shape;46;p8"/>
          <p:cNvSpPr txBox="1">
            <a:spLocks noGrp="1"/>
          </p:cNvSpPr>
          <p:nvPr>
            <p:ph type="body" idx="7"/>
          </p:nvPr>
        </p:nvSpPr>
        <p:spPr>
          <a:xfrm>
            <a:off x="1318197" y="4565383"/>
            <a:ext cx="2316162" cy="3905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400"/>
              <a:buFont typeface="Arial"/>
              <a:buNone/>
              <a:defRPr sz="14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 name="Google Shape;47;p8"/>
          <p:cNvSpPr txBox="1">
            <a:spLocks noGrp="1"/>
          </p:cNvSpPr>
          <p:nvPr>
            <p:ph type="body" idx="8"/>
          </p:nvPr>
        </p:nvSpPr>
        <p:spPr>
          <a:xfrm>
            <a:off x="3474287" y="5064273"/>
            <a:ext cx="1666916" cy="2047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8"/>
          <p:cNvSpPr txBox="1">
            <a:spLocks noGrp="1"/>
          </p:cNvSpPr>
          <p:nvPr>
            <p:ph type="body" idx="9"/>
          </p:nvPr>
        </p:nvSpPr>
        <p:spPr>
          <a:xfrm>
            <a:off x="3149664" y="4565383"/>
            <a:ext cx="2316162" cy="3905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400"/>
              <a:buFont typeface="Arial"/>
              <a:buNone/>
              <a:defRPr sz="14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 name="Google Shape;49;p8"/>
          <p:cNvSpPr txBox="1">
            <a:spLocks noGrp="1"/>
          </p:cNvSpPr>
          <p:nvPr>
            <p:ph type="body" idx="13"/>
          </p:nvPr>
        </p:nvSpPr>
        <p:spPr>
          <a:xfrm>
            <a:off x="5284148" y="5064273"/>
            <a:ext cx="1666916" cy="2047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 name="Google Shape;50;p8"/>
          <p:cNvSpPr txBox="1">
            <a:spLocks noGrp="1"/>
          </p:cNvSpPr>
          <p:nvPr>
            <p:ph type="body" idx="14"/>
          </p:nvPr>
        </p:nvSpPr>
        <p:spPr>
          <a:xfrm>
            <a:off x="4959525" y="4565383"/>
            <a:ext cx="2316162" cy="3905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400"/>
              <a:buFont typeface="Arial"/>
              <a:buNone/>
              <a:defRPr sz="14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 name="Google Shape;51;p8"/>
          <p:cNvSpPr txBox="1">
            <a:spLocks noGrp="1"/>
          </p:cNvSpPr>
          <p:nvPr>
            <p:ph type="body" idx="15"/>
          </p:nvPr>
        </p:nvSpPr>
        <p:spPr>
          <a:xfrm>
            <a:off x="7077175" y="5064273"/>
            <a:ext cx="1666916" cy="2047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 name="Google Shape;52;p8"/>
          <p:cNvSpPr txBox="1">
            <a:spLocks noGrp="1"/>
          </p:cNvSpPr>
          <p:nvPr>
            <p:ph type="body" idx="16"/>
          </p:nvPr>
        </p:nvSpPr>
        <p:spPr>
          <a:xfrm>
            <a:off x="6752552" y="4565383"/>
            <a:ext cx="2316162" cy="3905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400"/>
              <a:buFont typeface="Arial"/>
              <a:buNone/>
              <a:defRPr sz="14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 name="Google Shape;53;p8"/>
          <p:cNvSpPr txBox="1">
            <a:spLocks noGrp="1"/>
          </p:cNvSpPr>
          <p:nvPr>
            <p:ph type="body" idx="17"/>
          </p:nvPr>
        </p:nvSpPr>
        <p:spPr>
          <a:xfrm>
            <a:off x="8899811" y="5064273"/>
            <a:ext cx="1666916" cy="2047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 name="Google Shape;54;p8"/>
          <p:cNvSpPr txBox="1">
            <a:spLocks noGrp="1"/>
          </p:cNvSpPr>
          <p:nvPr>
            <p:ph type="body" idx="18"/>
          </p:nvPr>
        </p:nvSpPr>
        <p:spPr>
          <a:xfrm>
            <a:off x="8575188" y="4565383"/>
            <a:ext cx="2316162" cy="3905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400"/>
              <a:buFont typeface="Arial"/>
              <a:buNone/>
              <a:defRPr sz="14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 name="Google Shape;55;p8"/>
          <p:cNvSpPr txBox="1">
            <a:spLocks noGrp="1"/>
          </p:cNvSpPr>
          <p:nvPr>
            <p:ph type="body" idx="19"/>
          </p:nvPr>
        </p:nvSpPr>
        <p:spPr>
          <a:xfrm>
            <a:off x="805690" y="1752796"/>
            <a:ext cx="10580620" cy="368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entered title + subtitle">
  <p:cSld name="Centered title + subtitle">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805690" y="1042859"/>
            <a:ext cx="10580620" cy="49548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4000"/>
              <a:buFont typeface="Helvetica Neue"/>
              <a:buNone/>
              <a:defRPr sz="40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 name="Google Shape;58;p9"/>
          <p:cNvSpPr txBox="1">
            <a:spLocks noGrp="1"/>
          </p:cNvSpPr>
          <p:nvPr>
            <p:ph type="body" idx="1"/>
          </p:nvPr>
        </p:nvSpPr>
        <p:spPr>
          <a:xfrm>
            <a:off x="805690" y="1752796"/>
            <a:ext cx="10580620" cy="368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9"/>
        <p:cNvGrpSpPr/>
        <p:nvPr/>
      </p:nvGrpSpPr>
      <p:grpSpPr>
        <a:xfrm>
          <a:off x="0" y="0"/>
          <a:ext cx="0" cy="0"/>
          <a:chOff x="0" y="0"/>
          <a:chExt cx="0" cy="0"/>
        </a:xfrm>
      </p:grpSpPr>
      <p:sp>
        <p:nvSpPr>
          <p:cNvPr id="60" name="Google Shape;60;p10"/>
          <p:cNvSpPr txBox="1">
            <a:spLocks noGrp="1"/>
          </p:cNvSpPr>
          <p:nvPr>
            <p:ph type="body" idx="1"/>
          </p:nvPr>
        </p:nvSpPr>
        <p:spPr>
          <a:xfrm>
            <a:off x="1549672" y="3322320"/>
            <a:ext cx="2894012" cy="736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10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 name="Google Shape;61;p10"/>
          <p:cNvSpPr>
            <a:spLocks noGrp="1"/>
          </p:cNvSpPr>
          <p:nvPr>
            <p:ph type="pic" idx="2"/>
          </p:nvPr>
        </p:nvSpPr>
        <p:spPr>
          <a:xfrm>
            <a:off x="6057900" y="977900"/>
            <a:ext cx="5594456" cy="5087694"/>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10"/>
          <p:cNvSpPr txBox="1">
            <a:spLocks noGrp="1"/>
          </p:cNvSpPr>
          <p:nvPr>
            <p:ph type="body" idx="3"/>
          </p:nvPr>
        </p:nvSpPr>
        <p:spPr>
          <a:xfrm>
            <a:off x="1549672" y="2381850"/>
            <a:ext cx="3873228" cy="7750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800"/>
              <a:buFont typeface="Arial"/>
              <a:buNone/>
              <a:defRPr sz="3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63" name="Google Shape;63;p10"/>
          <p:cNvCxnSpPr/>
          <p:nvPr/>
        </p:nvCxnSpPr>
        <p:spPr>
          <a:xfrm>
            <a:off x="1639172" y="3149141"/>
            <a:ext cx="691243" cy="0"/>
          </a:xfrm>
          <a:prstGeom prst="straightConnector1">
            <a:avLst/>
          </a:prstGeom>
          <a:noFill/>
          <a:ln w="25400" cap="flat" cmpd="sng">
            <a:solidFill>
              <a:srgbClr val="012480"/>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Title and Vertical Text">
  <p:cSld name="5_Title and Vertical Text">
    <p:spTree>
      <p:nvGrpSpPr>
        <p:cNvPr id="1" name="Shape 64"/>
        <p:cNvGrpSpPr/>
        <p:nvPr/>
      </p:nvGrpSpPr>
      <p:grpSpPr>
        <a:xfrm>
          <a:off x="0" y="0"/>
          <a:ext cx="0" cy="0"/>
          <a:chOff x="0" y="0"/>
          <a:chExt cx="0" cy="0"/>
        </a:xfrm>
      </p:grpSpPr>
      <p:sp>
        <p:nvSpPr>
          <p:cNvPr id="65" name="Google Shape;65;p11"/>
          <p:cNvSpPr/>
          <p:nvPr/>
        </p:nvSpPr>
        <p:spPr>
          <a:xfrm>
            <a:off x="0" y="0"/>
            <a:ext cx="12192000" cy="6858000"/>
          </a:xfrm>
          <a:prstGeom prst="rect">
            <a:avLst/>
          </a:prstGeom>
          <a:solidFill>
            <a:srgbClr val="073E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11"/>
          <p:cNvSpPr>
            <a:spLocks noGrp="1"/>
          </p:cNvSpPr>
          <p:nvPr>
            <p:ph type="pic" idx="2"/>
          </p:nvPr>
        </p:nvSpPr>
        <p:spPr>
          <a:xfrm>
            <a:off x="5422614" y="2862018"/>
            <a:ext cx="1346768" cy="145755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 name="Google Shape;67;p11"/>
          <p:cNvSpPr>
            <a:spLocks noGrp="1"/>
          </p:cNvSpPr>
          <p:nvPr>
            <p:ph type="pic" idx="3"/>
          </p:nvPr>
        </p:nvSpPr>
        <p:spPr>
          <a:xfrm>
            <a:off x="9042336" y="2862018"/>
            <a:ext cx="1346768" cy="145755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Google Shape;68;p11"/>
          <p:cNvSpPr>
            <a:spLocks noGrp="1"/>
          </p:cNvSpPr>
          <p:nvPr>
            <p:ph type="pic" idx="4"/>
          </p:nvPr>
        </p:nvSpPr>
        <p:spPr>
          <a:xfrm>
            <a:off x="3602959" y="2862018"/>
            <a:ext cx="1346768" cy="145755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 name="Google Shape;69;p11"/>
          <p:cNvSpPr>
            <a:spLocks noGrp="1"/>
          </p:cNvSpPr>
          <p:nvPr>
            <p:ph type="pic" idx="5"/>
          </p:nvPr>
        </p:nvSpPr>
        <p:spPr>
          <a:xfrm>
            <a:off x="7224136" y="2862018"/>
            <a:ext cx="1346768" cy="145755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 name="Google Shape;70;p11"/>
          <p:cNvSpPr>
            <a:spLocks noGrp="1"/>
          </p:cNvSpPr>
          <p:nvPr>
            <p:ph type="pic" idx="6"/>
          </p:nvPr>
        </p:nvSpPr>
        <p:spPr>
          <a:xfrm>
            <a:off x="1811235" y="2862018"/>
            <a:ext cx="1346768" cy="145755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71" name="Google Shape;71;p11"/>
          <p:cNvPicPr preferRelativeResize="0"/>
          <p:nvPr/>
        </p:nvPicPr>
        <p:blipFill rotWithShape="1">
          <a:blip r:embed="rId2">
            <a:alphaModFix/>
          </a:blip>
          <a:srcRect/>
          <a:stretch/>
        </p:blipFill>
        <p:spPr>
          <a:xfrm>
            <a:off x="339531" y="356854"/>
            <a:ext cx="1245084" cy="264038"/>
          </a:xfrm>
          <a:prstGeom prst="rect">
            <a:avLst/>
          </a:prstGeom>
          <a:noFill/>
          <a:ln>
            <a:noFill/>
          </a:ln>
        </p:spPr>
      </p:pic>
      <p:sp>
        <p:nvSpPr>
          <p:cNvPr id="72" name="Google Shape;72;p11"/>
          <p:cNvSpPr txBox="1">
            <a:spLocks noGrp="1"/>
          </p:cNvSpPr>
          <p:nvPr>
            <p:ph type="title"/>
          </p:nvPr>
        </p:nvSpPr>
        <p:spPr>
          <a:xfrm>
            <a:off x="1790700" y="1042859"/>
            <a:ext cx="8610600" cy="49548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3600"/>
              <a:buFont typeface="Helvetica Neue"/>
              <a:buNone/>
              <a:defRPr sz="3600" b="0"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11"/>
          <p:cNvSpPr txBox="1">
            <a:spLocks noGrp="1"/>
          </p:cNvSpPr>
          <p:nvPr>
            <p:ph type="body" idx="1"/>
          </p:nvPr>
        </p:nvSpPr>
        <p:spPr>
          <a:xfrm>
            <a:off x="1803400" y="1876425"/>
            <a:ext cx="8615363" cy="37465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 name="Google Shape;74;p11"/>
          <p:cNvSpPr txBox="1">
            <a:spLocks noGrp="1"/>
          </p:cNvSpPr>
          <p:nvPr>
            <p:ph type="body" idx="7"/>
          </p:nvPr>
        </p:nvSpPr>
        <p:spPr>
          <a:xfrm>
            <a:off x="1642820" y="5064273"/>
            <a:ext cx="1666916" cy="2047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11"/>
          <p:cNvSpPr txBox="1">
            <a:spLocks noGrp="1"/>
          </p:cNvSpPr>
          <p:nvPr>
            <p:ph type="body" idx="8"/>
          </p:nvPr>
        </p:nvSpPr>
        <p:spPr>
          <a:xfrm>
            <a:off x="1318197" y="4565383"/>
            <a:ext cx="2316162" cy="3905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400"/>
              <a:buFont typeface="Arial"/>
              <a:buNone/>
              <a:defRPr sz="14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6" name="Google Shape;76;p11"/>
          <p:cNvSpPr txBox="1">
            <a:spLocks noGrp="1"/>
          </p:cNvSpPr>
          <p:nvPr>
            <p:ph type="body" idx="9"/>
          </p:nvPr>
        </p:nvSpPr>
        <p:spPr>
          <a:xfrm>
            <a:off x="3474287" y="5064273"/>
            <a:ext cx="1666916" cy="2047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7" name="Google Shape;77;p11"/>
          <p:cNvSpPr txBox="1">
            <a:spLocks noGrp="1"/>
          </p:cNvSpPr>
          <p:nvPr>
            <p:ph type="body" idx="13"/>
          </p:nvPr>
        </p:nvSpPr>
        <p:spPr>
          <a:xfrm>
            <a:off x="3149664" y="4565383"/>
            <a:ext cx="2316162" cy="3905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400"/>
              <a:buFont typeface="Arial"/>
              <a:buNone/>
              <a:defRPr sz="14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8" name="Google Shape;78;p11"/>
          <p:cNvSpPr txBox="1">
            <a:spLocks noGrp="1"/>
          </p:cNvSpPr>
          <p:nvPr>
            <p:ph type="body" idx="14"/>
          </p:nvPr>
        </p:nvSpPr>
        <p:spPr>
          <a:xfrm>
            <a:off x="5284148" y="5064273"/>
            <a:ext cx="1666916" cy="2047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9" name="Google Shape;79;p11"/>
          <p:cNvSpPr txBox="1">
            <a:spLocks noGrp="1"/>
          </p:cNvSpPr>
          <p:nvPr>
            <p:ph type="body" idx="15"/>
          </p:nvPr>
        </p:nvSpPr>
        <p:spPr>
          <a:xfrm>
            <a:off x="4959525" y="4565383"/>
            <a:ext cx="2316162" cy="3905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400"/>
              <a:buFont typeface="Arial"/>
              <a:buNone/>
              <a:defRPr sz="14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0" name="Google Shape;80;p11"/>
          <p:cNvSpPr txBox="1">
            <a:spLocks noGrp="1"/>
          </p:cNvSpPr>
          <p:nvPr>
            <p:ph type="body" idx="16"/>
          </p:nvPr>
        </p:nvSpPr>
        <p:spPr>
          <a:xfrm>
            <a:off x="7077175" y="5064273"/>
            <a:ext cx="1666916" cy="2047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1" name="Google Shape;81;p11"/>
          <p:cNvSpPr txBox="1">
            <a:spLocks noGrp="1"/>
          </p:cNvSpPr>
          <p:nvPr>
            <p:ph type="body" idx="17"/>
          </p:nvPr>
        </p:nvSpPr>
        <p:spPr>
          <a:xfrm>
            <a:off x="6752552" y="4565383"/>
            <a:ext cx="2316162" cy="3905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400"/>
              <a:buFont typeface="Arial"/>
              <a:buNone/>
              <a:defRPr sz="14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2" name="Google Shape;82;p11"/>
          <p:cNvSpPr txBox="1">
            <a:spLocks noGrp="1"/>
          </p:cNvSpPr>
          <p:nvPr>
            <p:ph type="body" idx="18"/>
          </p:nvPr>
        </p:nvSpPr>
        <p:spPr>
          <a:xfrm>
            <a:off x="8899811" y="5064273"/>
            <a:ext cx="1666916" cy="2047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 name="Google Shape;83;p11"/>
          <p:cNvSpPr txBox="1">
            <a:spLocks noGrp="1"/>
          </p:cNvSpPr>
          <p:nvPr>
            <p:ph type="body" idx="19"/>
          </p:nvPr>
        </p:nvSpPr>
        <p:spPr>
          <a:xfrm>
            <a:off x="8575188" y="4565383"/>
            <a:ext cx="2316162" cy="3905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400"/>
              <a:buFont typeface="Arial"/>
              <a:buNone/>
              <a:defRPr sz="14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2.emf"/><Relationship Id="rId5" Type="http://schemas.openxmlformats.org/officeDocument/2006/relationships/theme" Target="../theme/theme3.xml"/><Relationship Id="rId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7">
            <a:alphaModFix/>
          </a:blip>
          <a:srcRect/>
          <a:stretch/>
        </p:blipFill>
        <p:spPr>
          <a:xfrm>
            <a:off x="338377" y="357319"/>
            <a:ext cx="1246238" cy="263356"/>
          </a:xfrm>
          <a:prstGeom prst="rect">
            <a:avLst/>
          </a:prstGeom>
          <a:noFill/>
          <a:ln>
            <a:noFill/>
          </a:ln>
        </p:spPr>
      </p:pic>
      <p:sp>
        <p:nvSpPr>
          <p:cNvPr id="11" name="Google Shape;11;p1"/>
          <p:cNvSpPr txBox="1"/>
          <p:nvPr/>
        </p:nvSpPr>
        <p:spPr>
          <a:xfrm>
            <a:off x="338377" y="6345885"/>
            <a:ext cx="37221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b="0" i="0" u="none" strike="noStrike" cap="none">
                <a:solidFill>
                  <a:srgbClr val="000000"/>
                </a:solidFill>
                <a:latin typeface="Helvetica Neue"/>
                <a:ea typeface="Helvetica Neue"/>
                <a:cs typeface="Helvetica Neue"/>
                <a:sym typeface="Helvetica Neue"/>
              </a:rPr>
              <a:t>‹N°›</a:t>
            </a:fld>
            <a:endParaRPr sz="1200" b="0" i="0" u="none" strike="noStrike" cap="none">
              <a:solidFill>
                <a:srgbClr val="000000"/>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727" r:id="rId12"/>
    <p:sldLayoutId id="2147483733" r:id="rId13"/>
    <p:sldLayoutId id="2147483750" r:id="rId14"/>
    <p:sldLayoutId id="214748375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4"/>
        <p:cNvGrpSpPr/>
        <p:nvPr/>
      </p:nvGrpSpPr>
      <p:grpSpPr>
        <a:xfrm>
          <a:off x="0" y="0"/>
          <a:ext cx="0" cy="0"/>
          <a:chOff x="0" y="0"/>
          <a:chExt cx="0" cy="0"/>
        </a:xfrm>
      </p:grpSpPr>
      <p:sp>
        <p:nvSpPr>
          <p:cNvPr id="355" name="Google Shape;355;p59"/>
          <p:cNvSpPr txBox="1">
            <a:spLocks noGrp="1"/>
          </p:cNvSpPr>
          <p:nvPr>
            <p:ph type="title"/>
          </p:nvPr>
        </p:nvSpPr>
        <p:spPr>
          <a:xfrm>
            <a:off x="365760" y="304800"/>
            <a:ext cx="11460300" cy="914400"/>
          </a:xfrm>
          <a:prstGeom prst="rect">
            <a:avLst/>
          </a:prstGeom>
          <a:noFill/>
          <a:ln>
            <a:noFill/>
          </a:ln>
        </p:spPr>
        <p:txBody>
          <a:bodyPr spcFirstLastPara="1" wrap="square" lIns="121900" tIns="60925" rIns="121900" bIns="60925" anchor="t" anchorCtr="0">
            <a:noAutofit/>
          </a:bodyPr>
          <a:lstStyle>
            <a:lvl1pPr marR="0" lvl="0" algn="ctr" rtl="0">
              <a:lnSpc>
                <a:spcPct val="8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356" name="Google Shape;356;p59"/>
          <p:cNvSpPr txBox="1">
            <a:spLocks noGrp="1"/>
          </p:cNvSpPr>
          <p:nvPr>
            <p:ph type="body" idx="1"/>
          </p:nvPr>
        </p:nvSpPr>
        <p:spPr>
          <a:xfrm>
            <a:off x="365760" y="1375037"/>
            <a:ext cx="11460300" cy="4820400"/>
          </a:xfrm>
          <a:prstGeom prst="rect">
            <a:avLst/>
          </a:prstGeom>
          <a:noFill/>
          <a:ln>
            <a:noFill/>
          </a:ln>
        </p:spPr>
        <p:txBody>
          <a:bodyPr spcFirstLastPara="1" wrap="square" lIns="121900" tIns="60925" rIns="121900" bIns="60925" anchor="t" anchorCtr="0">
            <a:noAutofit/>
          </a:bodyPr>
          <a:lstStyle>
            <a:lvl1pPr marL="457200" marR="0" lvl="0" indent="-349250" algn="l" rtl="0">
              <a:lnSpc>
                <a:spcPct val="90000"/>
              </a:lnSpc>
              <a:spcBef>
                <a:spcPts val="10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1pPr>
            <a:lvl2pPr marL="914400" marR="0" lvl="1"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3"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23" r:id="rId16"/>
    <p:sldLayoutId id="2147483724" r:id="rId17"/>
    <p:sldLayoutId id="214748372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4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C102E8-D99E-3B45-A4C9-90BCF2A9399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8377" y="357319"/>
            <a:ext cx="1246238" cy="263356"/>
          </a:xfrm>
          <a:prstGeom prst="rect">
            <a:avLst/>
          </a:prstGeom>
        </p:spPr>
      </p:pic>
      <p:sp>
        <p:nvSpPr>
          <p:cNvPr id="7" name="TextBox 6"/>
          <p:cNvSpPr txBox="1"/>
          <p:nvPr userDrawn="1"/>
        </p:nvSpPr>
        <p:spPr>
          <a:xfrm>
            <a:off x="11667514" y="6459084"/>
            <a:ext cx="335348" cy="246221"/>
          </a:xfrm>
          <a:prstGeom prst="rect">
            <a:avLst/>
          </a:prstGeom>
          <a:noFill/>
        </p:spPr>
        <p:txBody>
          <a:bodyPr wrap="none" rtlCol="0">
            <a:spAutoFit/>
          </a:bodyPr>
          <a:lstStyle/>
          <a:p>
            <a:pPr algn="l"/>
            <a:fld id="{260E2A6B-A809-4840-BF14-8648BC0BDF87}" type="slidenum">
              <a:rPr lang="id-ID" sz="1000" b="0" i="0">
                <a:solidFill>
                  <a:srgbClr val="000000"/>
                </a:solidFill>
                <a:latin typeface="Arial Nova" panose="020B0504020202020204" pitchFamily="34" charset="0"/>
                <a:ea typeface="Arial Nova" panose="020B0504020202020204" pitchFamily="34" charset="0"/>
                <a:cs typeface="Arial Nova" panose="020B0504020202020204" pitchFamily="34" charset="0"/>
              </a:rPr>
              <a:pPr algn="l"/>
              <a:t>‹N°›</a:t>
            </a:fld>
            <a:endParaRPr lang="en-MY" sz="1000" b="0" i="0" dirty="0">
              <a:solidFill>
                <a:srgbClr val="000000"/>
              </a:solidFill>
              <a:latin typeface="Arial Nova" panose="020B0504020202020204" pitchFamily="34" charset="0"/>
              <a:ea typeface="Arial Nova" panose="020B0504020202020204" pitchFamily="34" charset="0"/>
              <a:cs typeface="Arial Nova" panose="020B0504020202020204" pitchFamily="34" charset="0"/>
            </a:endParaRPr>
          </a:p>
        </p:txBody>
      </p:sp>
      <p:sp>
        <p:nvSpPr>
          <p:cNvPr id="5" name="TextBox 4">
            <a:extLst>
              <a:ext uri="{FF2B5EF4-FFF2-40B4-BE49-F238E27FC236}">
                <a16:creationId xmlns:a16="http://schemas.microsoft.com/office/drawing/2014/main" id="{5BFD59D3-43F6-8046-AE96-935EE5AA260C}"/>
              </a:ext>
            </a:extLst>
          </p:cNvPr>
          <p:cNvSpPr txBox="1"/>
          <p:nvPr userDrawn="1"/>
        </p:nvSpPr>
        <p:spPr>
          <a:xfrm>
            <a:off x="644365" y="6474474"/>
            <a:ext cx="1213474" cy="246221"/>
          </a:xfrm>
          <a:prstGeom prst="rect">
            <a:avLst/>
          </a:prstGeom>
          <a:noFill/>
        </p:spPr>
        <p:txBody>
          <a:bodyPr wrap="none" lIns="0" rIns="0" rtlCol="0">
            <a:spAutoFit/>
          </a:bodyPr>
          <a:lstStyle>
            <a:defPPr>
              <a:defRPr lang="en-US"/>
            </a:defPPr>
            <a:lvl1pPr>
              <a:defRPr sz="1000" b="0" i="0">
                <a:latin typeface="Arial Nova" panose="020B0504020202020204" pitchFamily="34" charset="0"/>
                <a:ea typeface="Arial Nova" panose="020B0504020202020204" pitchFamily="34" charset="0"/>
                <a:cs typeface="Arial Nova" panose="020B0504020202020204" pitchFamily="34" charset="0"/>
              </a:defRPr>
            </a:lvl1pPr>
          </a:lstStyle>
          <a:p>
            <a:pPr lvl="0" defTabSz="914400">
              <a:defRPr/>
            </a:pPr>
            <a:r>
              <a:rPr kumimoji="0" lang="en-US" sz="1000" b="0" i="0" u="none" strike="noStrike" kern="1200" cap="none" spc="0" normalizeH="0" baseline="0" noProof="0" dirty="0">
                <a:ln>
                  <a:noFill/>
                </a:ln>
                <a:effectLst/>
                <a:uLnTx/>
                <a:uFillTx/>
                <a:latin typeface="+mj-lt"/>
              </a:rPr>
              <a:t>HVR Software ©2021</a:t>
            </a:r>
            <a:endParaRPr kumimoji="0" lang="en-MY" sz="1000" b="0" i="0" u="none" strike="noStrike" kern="1200" cap="none" spc="0" normalizeH="0" baseline="0" noProof="0" dirty="0">
              <a:ln>
                <a:noFill/>
              </a:ln>
              <a:effectLst/>
              <a:uLnTx/>
              <a:uFillTx/>
              <a:latin typeface="+mj-lt"/>
            </a:endParaRPr>
          </a:p>
        </p:txBody>
      </p:sp>
    </p:spTree>
    <p:extLst>
      <p:ext uri="{BB962C8B-B14F-4D97-AF65-F5344CB8AC3E}">
        <p14:creationId xmlns:p14="http://schemas.microsoft.com/office/powerpoint/2010/main" val="427289339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Nova" panose="020B05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Nova" panose="020B05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Nova" panose="020B05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991B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91B6"/>
                </a:solidFill>
                <a:latin typeface="Arial"/>
                <a:ea typeface="Arial"/>
                <a:cs typeface="Arial"/>
                <a:sym typeface="Arial"/>
              </a:defRPr>
            </a:lvl1pPr>
            <a:lvl2pPr marL="0" marR="0" lvl="1" indent="0" algn="r" rtl="0">
              <a:spcBef>
                <a:spcPts val="0"/>
              </a:spcBef>
              <a:buNone/>
              <a:defRPr sz="1200" b="0" i="0" u="none" strike="noStrike" cap="none">
                <a:solidFill>
                  <a:srgbClr val="8991B6"/>
                </a:solidFill>
                <a:latin typeface="Arial"/>
                <a:ea typeface="Arial"/>
                <a:cs typeface="Arial"/>
                <a:sym typeface="Arial"/>
              </a:defRPr>
            </a:lvl2pPr>
            <a:lvl3pPr marL="0" marR="0" lvl="2" indent="0" algn="r" rtl="0">
              <a:spcBef>
                <a:spcPts val="0"/>
              </a:spcBef>
              <a:buNone/>
              <a:defRPr sz="1200" b="0" i="0" u="none" strike="noStrike" cap="none">
                <a:solidFill>
                  <a:srgbClr val="8991B6"/>
                </a:solidFill>
                <a:latin typeface="Arial"/>
                <a:ea typeface="Arial"/>
                <a:cs typeface="Arial"/>
                <a:sym typeface="Arial"/>
              </a:defRPr>
            </a:lvl3pPr>
            <a:lvl4pPr marL="0" marR="0" lvl="3" indent="0" algn="r" rtl="0">
              <a:spcBef>
                <a:spcPts val="0"/>
              </a:spcBef>
              <a:buNone/>
              <a:defRPr sz="1200" b="0" i="0" u="none" strike="noStrike" cap="none">
                <a:solidFill>
                  <a:srgbClr val="8991B6"/>
                </a:solidFill>
                <a:latin typeface="Arial"/>
                <a:ea typeface="Arial"/>
                <a:cs typeface="Arial"/>
                <a:sym typeface="Arial"/>
              </a:defRPr>
            </a:lvl4pPr>
            <a:lvl5pPr marL="0" marR="0" lvl="4" indent="0" algn="r" rtl="0">
              <a:spcBef>
                <a:spcPts val="0"/>
              </a:spcBef>
              <a:buNone/>
              <a:defRPr sz="1200" b="0" i="0" u="none" strike="noStrike" cap="none">
                <a:solidFill>
                  <a:srgbClr val="8991B6"/>
                </a:solidFill>
                <a:latin typeface="Arial"/>
                <a:ea typeface="Arial"/>
                <a:cs typeface="Arial"/>
                <a:sym typeface="Arial"/>
              </a:defRPr>
            </a:lvl5pPr>
            <a:lvl6pPr marL="0" marR="0" lvl="5" indent="0" algn="r" rtl="0">
              <a:spcBef>
                <a:spcPts val="0"/>
              </a:spcBef>
              <a:buNone/>
              <a:defRPr sz="1200" b="0" i="0" u="none" strike="noStrike" cap="none">
                <a:solidFill>
                  <a:srgbClr val="8991B6"/>
                </a:solidFill>
                <a:latin typeface="Arial"/>
                <a:ea typeface="Arial"/>
                <a:cs typeface="Arial"/>
                <a:sym typeface="Arial"/>
              </a:defRPr>
            </a:lvl6pPr>
            <a:lvl7pPr marL="0" marR="0" lvl="6" indent="0" algn="r" rtl="0">
              <a:spcBef>
                <a:spcPts val="0"/>
              </a:spcBef>
              <a:buNone/>
              <a:defRPr sz="1200" b="0" i="0" u="none" strike="noStrike" cap="none">
                <a:solidFill>
                  <a:srgbClr val="8991B6"/>
                </a:solidFill>
                <a:latin typeface="Arial"/>
                <a:ea typeface="Arial"/>
                <a:cs typeface="Arial"/>
                <a:sym typeface="Arial"/>
              </a:defRPr>
            </a:lvl7pPr>
            <a:lvl8pPr marL="0" marR="0" lvl="7" indent="0" algn="r" rtl="0">
              <a:spcBef>
                <a:spcPts val="0"/>
              </a:spcBef>
              <a:buNone/>
              <a:defRPr sz="1200" b="0" i="0" u="none" strike="noStrike" cap="none">
                <a:solidFill>
                  <a:srgbClr val="8991B6"/>
                </a:solidFill>
                <a:latin typeface="Arial"/>
                <a:ea typeface="Arial"/>
                <a:cs typeface="Arial"/>
                <a:sym typeface="Arial"/>
              </a:defRPr>
            </a:lvl8pPr>
            <a:lvl9pPr marL="0" marR="0" lvl="8" indent="0" algn="r" rtl="0">
              <a:spcBef>
                <a:spcPts val="0"/>
              </a:spcBef>
              <a:buNone/>
              <a:defRPr sz="1200" b="0" i="0" u="none" strike="noStrike" cap="none">
                <a:solidFill>
                  <a:srgbClr val="8991B6"/>
                </a:solidFill>
                <a:latin typeface="Arial"/>
                <a:ea typeface="Arial"/>
                <a:cs typeface="Arial"/>
                <a:sym typeface="Arial"/>
              </a:defRPr>
            </a:lvl9pPr>
          </a:lstStyle>
          <a:p>
            <a:fld id="{00000000-1234-1234-1234-123412341234}" type="slidenum">
              <a:rPr lang="en-US"/>
              <a:pPr/>
              <a:t>‹N°›</a:t>
            </a:fld>
            <a:endParaRPr/>
          </a:p>
        </p:txBody>
      </p:sp>
      <p:sp>
        <p:nvSpPr>
          <p:cNvPr id="14" name="Google Shape;14;p1"/>
          <p:cNvSpPr txBox="1"/>
          <p:nvPr/>
        </p:nvSpPr>
        <p:spPr>
          <a:xfrm>
            <a:off x="482950" y="6406566"/>
            <a:ext cx="3230400" cy="217800"/>
          </a:xfrm>
          <a:prstGeom prst="rect">
            <a:avLst/>
          </a:prstGeom>
          <a:noFill/>
          <a:ln>
            <a:noFill/>
          </a:ln>
        </p:spPr>
        <p:txBody>
          <a:bodyPr spcFirstLastPara="1" wrap="square" lIns="91425" tIns="91425" rIns="91425" bIns="91425" anchor="t" anchorCtr="0">
            <a:noAutofit/>
          </a:bodyPr>
          <a:lstStyle/>
          <a:p>
            <a:r>
              <a:rPr lang="en-US" sz="900">
                <a:latin typeface="Raleway"/>
                <a:ea typeface="Raleway"/>
                <a:cs typeface="Raleway"/>
                <a:sym typeface="Raleway"/>
              </a:rPr>
              <a:t>Présentation institutionnelle - Juillet 2021</a:t>
            </a:r>
            <a:endParaRPr sz="900">
              <a:latin typeface="Raleway"/>
              <a:ea typeface="Raleway"/>
              <a:cs typeface="Raleway"/>
              <a:sym typeface="Raleway"/>
            </a:endParaRPr>
          </a:p>
        </p:txBody>
      </p:sp>
    </p:spTree>
    <p:extLst>
      <p:ext uri="{BB962C8B-B14F-4D97-AF65-F5344CB8AC3E}">
        <p14:creationId xmlns:p14="http://schemas.microsoft.com/office/powerpoint/2010/main" val="2686566872"/>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jpeg"/><Relationship Id="rId3" Type="http://schemas.openxmlformats.org/officeDocument/2006/relationships/image" Target="../media/image57.png"/><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jpeg"/><Relationship Id="rId25" Type="http://schemas.openxmlformats.org/officeDocument/2006/relationships/image" Target="../media/image18.png"/><Relationship Id="rId2" Type="http://schemas.openxmlformats.org/officeDocument/2006/relationships/notesSlide" Target="../notesSlides/notesSlide14.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34.xml"/><Relationship Id="rId6" Type="http://schemas.openxmlformats.org/officeDocument/2006/relationships/image" Target="../media/image60.png"/><Relationship Id="rId11" Type="http://schemas.openxmlformats.org/officeDocument/2006/relationships/image" Target="../media/image65.png"/><Relationship Id="rId24" Type="http://schemas.openxmlformats.org/officeDocument/2006/relationships/image" Target="../media/image78.png"/><Relationship Id="rId5" Type="http://schemas.openxmlformats.org/officeDocument/2006/relationships/image" Target="../media/image59.png"/><Relationship Id="rId15" Type="http://schemas.openxmlformats.org/officeDocument/2006/relationships/image" Target="../media/image69.png"/><Relationship Id="rId23" Type="http://schemas.openxmlformats.org/officeDocument/2006/relationships/image" Target="../media/image77.png"/><Relationship Id="rId10" Type="http://schemas.openxmlformats.org/officeDocument/2006/relationships/image" Target="../media/image64.jpe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18.png"/><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88.jp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36.xml"/><Relationship Id="rId5" Type="http://schemas.openxmlformats.org/officeDocument/2006/relationships/image" Target="../media/image18.png"/><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image" Target="../media/image12.emf"/><Relationship Id="rId5" Type="http://schemas.openxmlformats.org/officeDocument/2006/relationships/image" Target="../media/image91.jpg"/><Relationship Id="rId4" Type="http://schemas.openxmlformats.org/officeDocument/2006/relationships/image" Target="../media/image90.jp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image" Target="../media/image12.emf"/><Relationship Id="rId5" Type="http://schemas.openxmlformats.org/officeDocument/2006/relationships/image" Target="../media/image91.jpg"/><Relationship Id="rId4" Type="http://schemas.openxmlformats.org/officeDocument/2006/relationships/image" Target="../media/image90.jp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12.emf"/><Relationship Id="rId5" Type="http://schemas.openxmlformats.org/officeDocument/2006/relationships/image" Target="../media/image91.jpg"/><Relationship Id="rId4" Type="http://schemas.openxmlformats.org/officeDocument/2006/relationships/image" Target="../media/image90.jpg"/></Relationships>
</file>

<file path=ppt/slides/_rels/slide2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png"/><Relationship Id="rId3" Type="http://schemas.openxmlformats.org/officeDocument/2006/relationships/image" Target="../media/image12.emf"/><Relationship Id="rId21"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notesSlide" Target="../notesSlides/notesSlide23.xml"/><Relationship Id="rId16" Type="http://schemas.openxmlformats.org/officeDocument/2006/relationships/image" Target="../media/image103.png"/><Relationship Id="rId20" Type="http://schemas.openxmlformats.org/officeDocument/2006/relationships/image" Target="../media/image107.jpeg"/><Relationship Id="rId1" Type="http://schemas.openxmlformats.org/officeDocument/2006/relationships/slideLayout" Target="../slideLayouts/slideLayout34.xml"/><Relationship Id="rId6" Type="http://schemas.openxmlformats.org/officeDocument/2006/relationships/image" Target="../media/image93.gif"/><Relationship Id="rId11" Type="http://schemas.openxmlformats.org/officeDocument/2006/relationships/image" Target="../media/image98.png"/><Relationship Id="rId24" Type="http://schemas.openxmlformats.org/officeDocument/2006/relationships/image" Target="../media/image111.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10" Type="http://schemas.openxmlformats.org/officeDocument/2006/relationships/image" Target="../media/image97.png"/><Relationship Id="rId19" Type="http://schemas.openxmlformats.org/officeDocument/2006/relationships/image" Target="../media/image106.png"/><Relationship Id="rId4" Type="http://schemas.openxmlformats.org/officeDocument/2006/relationships/image" Target="../media/image18.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36.xml"/><Relationship Id="rId4" Type="http://schemas.openxmlformats.org/officeDocument/2006/relationships/image" Target="../media/image12.emf"/></Relationships>
</file>

<file path=ppt/slides/_rels/slide26.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image" Target="../media/image12.emf"/><Relationship Id="rId7" Type="http://schemas.openxmlformats.org/officeDocument/2006/relationships/image" Target="../media/image114.emf"/><Relationship Id="rId2" Type="http://schemas.openxmlformats.org/officeDocument/2006/relationships/notesSlide" Target="../notesSlides/notesSlide26.xml"/><Relationship Id="rId1" Type="http://schemas.openxmlformats.org/officeDocument/2006/relationships/slideLayout" Target="../slideLayouts/slideLayout36.xml"/><Relationship Id="rId6" Type="http://schemas.openxmlformats.org/officeDocument/2006/relationships/image" Target="../media/image113.emf"/><Relationship Id="rId5" Type="http://schemas.openxmlformats.org/officeDocument/2006/relationships/image" Target="../media/image112.emf"/><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12.emf"/><Relationship Id="rId2" Type="http://schemas.openxmlformats.org/officeDocument/2006/relationships/notesSlide" Target="../notesSlides/notesSlide7.xml"/><Relationship Id="rId16"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44.png"/><Relationship Id="rId5" Type="http://schemas.openxmlformats.org/officeDocument/2006/relationships/image" Target="../media/image43.svg"/><Relationship Id="rId10" Type="http://schemas.openxmlformats.org/officeDocument/2006/relationships/image" Target="../media/image12.emf"/><Relationship Id="rId4" Type="http://schemas.openxmlformats.org/officeDocument/2006/relationships/image" Target="../media/image42.pn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EEDCBB-F2F7-440F-8721-DDC0A4BCC8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57318"/>
            <a:ext cx="12192000" cy="6858000"/>
          </a:xfrm>
          <a:prstGeom prst="rect">
            <a:avLst/>
          </a:prstGeom>
        </p:spPr>
      </p:pic>
      <p:sp>
        <p:nvSpPr>
          <p:cNvPr id="13" name="Rectangle 12">
            <a:extLst>
              <a:ext uri="{FF2B5EF4-FFF2-40B4-BE49-F238E27FC236}">
                <a16:creationId xmlns:a16="http://schemas.microsoft.com/office/drawing/2014/main" id="{2948F2B3-FD0C-064B-BF07-39DA5830070B}"/>
              </a:ext>
            </a:extLst>
          </p:cNvPr>
          <p:cNvSpPr/>
          <p:nvPr/>
        </p:nvSpPr>
        <p:spPr>
          <a:xfrm>
            <a:off x="0" y="99641"/>
            <a:ext cx="12192000" cy="768627"/>
          </a:xfrm>
          <a:prstGeom prst="rect">
            <a:avLst/>
          </a:prstGeom>
          <a:gradFill>
            <a:gsLst>
              <a:gs pos="64000">
                <a:schemeClr val="bg1"/>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0" name="Rectangle 9">
            <a:extLst>
              <a:ext uri="{FF2B5EF4-FFF2-40B4-BE49-F238E27FC236}">
                <a16:creationId xmlns:a16="http://schemas.microsoft.com/office/drawing/2014/main" id="{949A0BF3-6CEE-FD4F-8D1B-393BDCF3155C}"/>
              </a:ext>
            </a:extLst>
          </p:cNvPr>
          <p:cNvSpPr/>
          <p:nvPr/>
        </p:nvSpPr>
        <p:spPr>
          <a:xfrm>
            <a:off x="1304729" y="1215306"/>
            <a:ext cx="9582541" cy="2308324"/>
          </a:xfrm>
          <a:prstGeom prst="rect">
            <a:avLst/>
          </a:prstGeom>
          <a:effectLst>
            <a:outerShdw blurRad="342900" dist="50800" dir="5400000" algn="ctr" rotWithShape="0">
              <a:schemeClr val="tx2">
                <a:alpha val="53000"/>
              </a:schemeClr>
            </a:outerShdw>
          </a:effectLst>
        </p:spPr>
        <p:txBody>
          <a:bodyPr wrap="square">
            <a:spAutoFit/>
          </a:bodyPr>
          <a:lstStyle/>
          <a:p>
            <a:pPr algn="ctr"/>
            <a:r>
              <a:rPr lang="en-US" sz="4800" b="1" dirty="0">
                <a:solidFill>
                  <a:srgbClr val="FFFFFF"/>
                </a:solidFill>
              </a:rPr>
              <a:t>Construction </a:t>
            </a:r>
            <a:r>
              <a:rPr lang="en-US" sz="4800" b="1" dirty="0" err="1">
                <a:solidFill>
                  <a:srgbClr val="FFFFFF"/>
                </a:solidFill>
              </a:rPr>
              <a:t>d'une</a:t>
            </a:r>
            <a:r>
              <a:rPr lang="en-US" sz="4800" b="1" dirty="0">
                <a:solidFill>
                  <a:srgbClr val="FFFFFF"/>
                </a:solidFill>
              </a:rPr>
              <a:t> plate-</a:t>
            </a:r>
            <a:r>
              <a:rPr lang="en-US" sz="4800" b="1" dirty="0" err="1">
                <a:solidFill>
                  <a:srgbClr val="FFFFFF"/>
                </a:solidFill>
              </a:rPr>
              <a:t>forme</a:t>
            </a:r>
            <a:r>
              <a:rPr lang="en-US" sz="4800" b="1" dirty="0">
                <a:solidFill>
                  <a:srgbClr val="FFFFFF"/>
                </a:solidFill>
              </a:rPr>
              <a:t> de </a:t>
            </a:r>
            <a:r>
              <a:rPr lang="en-US" sz="4800" b="1" dirty="0" err="1">
                <a:solidFill>
                  <a:srgbClr val="FFFFFF"/>
                </a:solidFill>
              </a:rPr>
              <a:t>données</a:t>
            </a:r>
            <a:r>
              <a:rPr lang="en-US" sz="4800" b="1" dirty="0">
                <a:solidFill>
                  <a:srgbClr val="FFFFFF"/>
                </a:solidFill>
              </a:rPr>
              <a:t> Cloud </a:t>
            </a:r>
            <a:r>
              <a:rPr lang="en-US" sz="4800" b="1" dirty="0" err="1">
                <a:solidFill>
                  <a:srgbClr val="FFFFFF"/>
                </a:solidFill>
              </a:rPr>
              <a:t>moderne</a:t>
            </a:r>
            <a:r>
              <a:rPr lang="en-US" sz="4800" b="1" dirty="0">
                <a:solidFill>
                  <a:srgbClr val="FFFFFF"/>
                </a:solidFill>
              </a:rPr>
              <a:t> chez FM Logistic</a:t>
            </a:r>
            <a:endParaRPr lang="en-US" sz="2800" dirty="0">
              <a:solidFill>
                <a:srgbClr val="FFFFFF"/>
              </a:solidFill>
            </a:endParaRPr>
          </a:p>
        </p:txBody>
      </p:sp>
      <p:sp>
        <p:nvSpPr>
          <p:cNvPr id="11" name="TextBox 10">
            <a:extLst>
              <a:ext uri="{FF2B5EF4-FFF2-40B4-BE49-F238E27FC236}">
                <a16:creationId xmlns:a16="http://schemas.microsoft.com/office/drawing/2014/main" id="{1913170A-BD53-9043-B01D-1435CEC090C4}"/>
              </a:ext>
            </a:extLst>
          </p:cNvPr>
          <p:cNvSpPr txBox="1"/>
          <p:nvPr/>
        </p:nvSpPr>
        <p:spPr>
          <a:xfrm>
            <a:off x="4088883" y="3590275"/>
            <a:ext cx="4014240" cy="584775"/>
          </a:xfrm>
          <a:prstGeom prst="rect">
            <a:avLst/>
          </a:prstGeom>
          <a:noFill/>
        </p:spPr>
        <p:txBody>
          <a:bodyPr wrap="none" rtlCol="0" anchor="t">
            <a:spAutoFit/>
          </a:bodyPr>
          <a:lstStyle/>
          <a:p>
            <a:pPr lvl="0" algn="ctr"/>
            <a:r>
              <a:rPr lang="en-US" sz="3200" dirty="0">
                <a:solidFill>
                  <a:srgbClr val="FFFFFF"/>
                </a:solidFill>
              </a:rPr>
              <a:t>Avec HVR &amp; Google</a:t>
            </a:r>
          </a:p>
        </p:txBody>
      </p:sp>
      <p:pic>
        <p:nvPicPr>
          <p:cNvPr id="23" name="Picture 22">
            <a:extLst>
              <a:ext uri="{FF2B5EF4-FFF2-40B4-BE49-F238E27FC236}">
                <a16:creationId xmlns:a16="http://schemas.microsoft.com/office/drawing/2014/main" id="{F65D15BB-EA8C-8B4D-9E17-D5F02220A8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377" y="357318"/>
            <a:ext cx="1246237" cy="263356"/>
          </a:xfrm>
          <a:prstGeom prst="rect">
            <a:avLst/>
          </a:prstGeom>
        </p:spPr>
      </p:pic>
      <p:grpSp>
        <p:nvGrpSpPr>
          <p:cNvPr id="25" name="Group 24">
            <a:extLst>
              <a:ext uri="{FF2B5EF4-FFF2-40B4-BE49-F238E27FC236}">
                <a16:creationId xmlns:a16="http://schemas.microsoft.com/office/drawing/2014/main" id="{A6BB26F8-1CD4-F64C-8435-3EF0E2659082}"/>
              </a:ext>
            </a:extLst>
          </p:cNvPr>
          <p:cNvGrpSpPr>
            <a:grpSpLocks noChangeAspect="1"/>
          </p:cNvGrpSpPr>
          <p:nvPr/>
        </p:nvGrpSpPr>
        <p:grpSpPr>
          <a:xfrm>
            <a:off x="1962067" y="418612"/>
            <a:ext cx="191658" cy="191658"/>
            <a:chOff x="2769468" y="430816"/>
            <a:chExt cx="1261930" cy="1261930"/>
          </a:xfrm>
        </p:grpSpPr>
        <p:cxnSp>
          <p:nvCxnSpPr>
            <p:cNvPr id="26" name="Straight Connector 25">
              <a:extLst>
                <a:ext uri="{FF2B5EF4-FFF2-40B4-BE49-F238E27FC236}">
                  <a16:creationId xmlns:a16="http://schemas.microsoft.com/office/drawing/2014/main" id="{A76EA6B8-C4D0-8D4C-ADC9-F37715715A4C}"/>
                </a:ext>
              </a:extLst>
            </p:cNvPr>
            <p:cNvCxnSpPr>
              <a:cxnSpLocks/>
            </p:cNvCxnSpPr>
            <p:nvPr/>
          </p:nvCxnSpPr>
          <p:spPr>
            <a:xfrm rot="2700000">
              <a:off x="3400433" y="430816"/>
              <a:ext cx="0" cy="12619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72786FD-E317-7947-8DA2-6D448678B60A}"/>
                </a:ext>
              </a:extLst>
            </p:cNvPr>
            <p:cNvCxnSpPr>
              <a:cxnSpLocks/>
            </p:cNvCxnSpPr>
            <p:nvPr/>
          </p:nvCxnSpPr>
          <p:spPr>
            <a:xfrm rot="8100000">
              <a:off x="3400433" y="430816"/>
              <a:ext cx="0" cy="126193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2F83CD78-C652-BE4E-B9D8-8F94B751BA1C}"/>
              </a:ext>
            </a:extLst>
          </p:cNvPr>
          <p:cNvSpPr txBox="1"/>
          <p:nvPr/>
        </p:nvSpPr>
        <p:spPr>
          <a:xfrm>
            <a:off x="644365" y="6474474"/>
            <a:ext cx="1213474" cy="246221"/>
          </a:xfrm>
          <a:prstGeom prst="rect">
            <a:avLst/>
          </a:prstGeom>
          <a:noFill/>
        </p:spPr>
        <p:txBody>
          <a:bodyPr wrap="none" lIns="0" rIns="0" rtlCol="0">
            <a:spAutoFit/>
          </a:bodyPr>
          <a:lstStyle>
            <a:defPPr>
              <a:defRPr lang="en-US"/>
            </a:defPPr>
            <a:lvl1pPr>
              <a:defRPr sz="1000" b="0" i="0">
                <a:latin typeface="Arial Nova" panose="020B0504020202020204" pitchFamily="34" charset="0"/>
                <a:ea typeface="Arial Nova" panose="020B0504020202020204" pitchFamily="34" charset="0"/>
                <a:cs typeface="Arial Nova" panose="020B0504020202020204" pitchFamily="34" charset="0"/>
              </a:defRPr>
            </a:lvl1pPr>
          </a:lstStyle>
          <a:p>
            <a:pPr lvl="0" defTabSz="914400">
              <a:defRPr/>
            </a:pPr>
            <a:r>
              <a:rPr kumimoji="0" lang="en-US" sz="1000" b="0" i="0" u="none" strike="noStrike" kern="1200" cap="none" spc="0" normalizeH="0" baseline="0" noProof="0" dirty="0">
                <a:ln>
                  <a:noFill/>
                </a:ln>
                <a:solidFill>
                  <a:schemeClr val="bg1"/>
                </a:solidFill>
                <a:effectLst/>
                <a:uLnTx/>
                <a:uFillTx/>
                <a:latin typeface="+mj-lt"/>
              </a:rPr>
              <a:t>HVR Software ©2021</a:t>
            </a:r>
            <a:endParaRPr kumimoji="0" lang="en-MY" sz="1000" b="0" i="0" u="none" strike="noStrike" kern="1200" cap="none" spc="0" normalizeH="0" baseline="0" noProof="0" dirty="0">
              <a:ln>
                <a:noFill/>
              </a:ln>
              <a:solidFill>
                <a:schemeClr val="bg1"/>
              </a:solidFill>
              <a:effectLst/>
              <a:uLnTx/>
              <a:uFillTx/>
              <a:latin typeface="+mj-lt"/>
            </a:endParaRPr>
          </a:p>
        </p:txBody>
      </p:sp>
      <p:pic>
        <p:nvPicPr>
          <p:cNvPr id="14" name="Picture 13" descr="Logo&#10;&#10;Description automatically generated">
            <a:extLst>
              <a:ext uri="{FF2B5EF4-FFF2-40B4-BE49-F238E27FC236}">
                <a16:creationId xmlns:a16="http://schemas.microsoft.com/office/drawing/2014/main" id="{0FF369C3-9D52-934E-9B8D-7D8090227EEB}"/>
              </a:ext>
            </a:extLst>
          </p:cNvPr>
          <p:cNvPicPr>
            <a:picLocks noChangeAspect="1"/>
          </p:cNvPicPr>
          <p:nvPr/>
        </p:nvPicPr>
        <p:blipFill rotWithShape="1">
          <a:blip r:embed="rId5"/>
          <a:srcRect t="21143" b="7880"/>
          <a:stretch/>
        </p:blipFill>
        <p:spPr>
          <a:xfrm>
            <a:off x="2125658" y="236396"/>
            <a:ext cx="2649428" cy="569839"/>
          </a:xfrm>
          <a:prstGeom prst="rect">
            <a:avLst/>
          </a:prstGeom>
        </p:spPr>
      </p:pic>
    </p:spTree>
    <p:extLst>
      <p:ext uri="{BB962C8B-B14F-4D97-AF65-F5344CB8AC3E}">
        <p14:creationId xmlns:p14="http://schemas.microsoft.com/office/powerpoint/2010/main" val="917030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TextBox 6"/>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pic>
        <p:nvPicPr>
          <p:cNvPr id="619" name="Picture 2" descr="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41768" y="1071892"/>
            <a:ext cx="6763045" cy="4714216"/>
          </a:xfrm>
          <a:prstGeom prst="rect">
            <a:avLst/>
          </a:prstGeom>
          <a:ln w="12700">
            <a:miter lim="400000"/>
          </a:ln>
        </p:spPr>
      </p:pic>
      <p:sp>
        <p:nvSpPr>
          <p:cNvPr id="620" name="TextBox 24"/>
          <p:cNvSpPr txBox="1"/>
          <p:nvPr/>
        </p:nvSpPr>
        <p:spPr>
          <a:xfrm>
            <a:off x="774700" y="961154"/>
            <a:ext cx="4548414" cy="175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800">
                <a:latin typeface="+mj-lt"/>
                <a:ea typeface="+mj-ea"/>
                <a:cs typeface="+mj-cs"/>
                <a:sym typeface="Helvetica"/>
              </a:defRPr>
            </a:lvl1pPr>
          </a:lstStyle>
          <a:p>
            <a:r>
              <a:rPr dirty="0" err="1"/>
              <a:t>Évolutivité</a:t>
            </a:r>
            <a:r>
              <a:rPr dirty="0"/>
              <a:t> - </a:t>
            </a:r>
            <a:r>
              <a:rPr dirty="0" err="1"/>
              <a:t>Prise</a:t>
            </a:r>
            <a:r>
              <a:rPr dirty="0"/>
              <a:t> </a:t>
            </a:r>
            <a:r>
              <a:rPr dirty="0" err="1"/>
              <a:t>en</a:t>
            </a:r>
            <a:r>
              <a:rPr dirty="0"/>
              <a:t> charge </a:t>
            </a:r>
            <a:r>
              <a:rPr dirty="0" err="1"/>
              <a:t>étendue</a:t>
            </a:r>
            <a:r>
              <a:rPr dirty="0"/>
              <a:t> </a:t>
            </a:r>
            <a:r>
              <a:rPr dirty="0" err="1"/>
              <a:t>d’environnements</a:t>
            </a:r>
            <a:endParaRPr dirty="0"/>
          </a:p>
        </p:txBody>
      </p:sp>
      <p:sp>
        <p:nvSpPr>
          <p:cNvPr id="621" name="Straight Connector 30"/>
          <p:cNvSpPr/>
          <p:nvPr/>
        </p:nvSpPr>
        <p:spPr>
          <a:xfrm>
            <a:off x="825500" y="2768901"/>
            <a:ext cx="691244" cy="1"/>
          </a:xfrm>
          <a:prstGeom prst="line">
            <a:avLst/>
          </a:prstGeom>
          <a:ln w="25400">
            <a:solidFill>
              <a:srgbClr val="2E85AF"/>
            </a:solidFill>
            <a:miter/>
          </a:ln>
        </p:spPr>
        <p:txBody>
          <a:bodyPr lIns="45719" rIns="45719"/>
          <a:lstStyle/>
          <a:p>
            <a:endParaRPr/>
          </a:p>
        </p:txBody>
      </p:sp>
      <p:sp>
        <p:nvSpPr>
          <p:cNvPr id="2" name="ZoneTexte 1">
            <a:extLst>
              <a:ext uri="{FF2B5EF4-FFF2-40B4-BE49-F238E27FC236}">
                <a16:creationId xmlns:a16="http://schemas.microsoft.com/office/drawing/2014/main" id="{4944181E-3898-4C14-ABFB-5F232B0CDDAC}"/>
              </a:ext>
            </a:extLst>
          </p:cNvPr>
          <p:cNvSpPr txBox="1"/>
          <p:nvPr/>
        </p:nvSpPr>
        <p:spPr>
          <a:xfrm>
            <a:off x="774700" y="3115582"/>
            <a:ext cx="4467068" cy="2765757"/>
          </a:xfrm>
          <a:prstGeom prst="rect">
            <a:avLst/>
          </a:prstGeom>
          <a:noFill/>
        </p:spPr>
        <p:txBody>
          <a:bodyPr wrap="square" rtlCol="0">
            <a:spAutoFit/>
          </a:bodyPr>
          <a:lstStyle/>
          <a:p>
            <a:pPr>
              <a:lnSpc>
                <a:spcPct val="107000"/>
              </a:lnSpc>
              <a:spcAft>
                <a:spcPts val="829"/>
              </a:spcAft>
            </a:pPr>
            <a:r>
              <a:rPr lang="fr-FR" sz="1400" dirty="0">
                <a:latin typeface="+mj-lt"/>
                <a:ea typeface="Calibri" panose="020F0502020204030204" pitchFamily="34" charset="0"/>
                <a:cs typeface="Times New Roman" panose="02020603050405020304" pitchFamily="18" charset="0"/>
              </a:rPr>
              <a:t>Un large éventail de sources et de cibles (anciennes et modernes)</a:t>
            </a:r>
          </a:p>
          <a:p>
            <a:pPr>
              <a:lnSpc>
                <a:spcPct val="107000"/>
              </a:lnSpc>
              <a:spcAft>
                <a:spcPts val="829"/>
              </a:spcAft>
            </a:pPr>
            <a:r>
              <a:rPr lang="fr-FR" sz="1400" dirty="0">
                <a:latin typeface="+mj-lt"/>
                <a:ea typeface="Calibri" panose="020F0502020204030204" pitchFamily="34" charset="0"/>
                <a:cs typeface="Times New Roman" panose="02020603050405020304" pitchFamily="18" charset="0"/>
              </a:rPr>
              <a:t>Besoins actuels et futurs de manière homogène. </a:t>
            </a:r>
          </a:p>
          <a:p>
            <a:pPr>
              <a:lnSpc>
                <a:spcPct val="107000"/>
              </a:lnSpc>
              <a:spcAft>
                <a:spcPts val="829"/>
              </a:spcAft>
            </a:pPr>
            <a:r>
              <a:rPr lang="fr-FR" dirty="0">
                <a:latin typeface="+mj-lt"/>
                <a:ea typeface="Calibri" panose="020F0502020204030204" pitchFamily="34" charset="0"/>
                <a:cs typeface="Times New Roman" panose="02020603050405020304" pitchFamily="18" charset="0"/>
              </a:rPr>
              <a:t>D</a:t>
            </a:r>
            <a:r>
              <a:rPr lang="fr-FR" sz="1400" dirty="0">
                <a:latin typeface="+mj-lt"/>
                <a:ea typeface="Calibri" panose="020F0502020204030204" pitchFamily="34" charset="0"/>
                <a:cs typeface="Times New Roman" panose="02020603050405020304" pitchFamily="18" charset="0"/>
              </a:rPr>
              <a:t>onnées décloisonnées.</a:t>
            </a:r>
          </a:p>
          <a:p>
            <a:pPr marL="285750" indent="-285750">
              <a:lnSpc>
                <a:spcPct val="107000"/>
              </a:lnSpc>
              <a:spcAft>
                <a:spcPts val="829"/>
              </a:spcAft>
              <a:buFont typeface="Arial" panose="020B0604020202020204" pitchFamily="34" charset="0"/>
              <a:buChar char="•"/>
            </a:pPr>
            <a:r>
              <a:rPr lang="fr-FR" sz="1400" dirty="0">
                <a:latin typeface="+mj-lt"/>
                <a:ea typeface="Calibri" panose="020F0502020204030204" pitchFamily="34" charset="0"/>
                <a:cs typeface="Times New Roman" panose="02020603050405020304" pitchFamily="18" charset="0"/>
              </a:rPr>
              <a:t>Classiques : Oracle ou </a:t>
            </a:r>
            <a:r>
              <a:rPr lang="fr-FR" sz="1400" dirty="0" err="1">
                <a:latin typeface="+mj-lt"/>
                <a:ea typeface="Calibri" panose="020F0502020204030204" pitchFamily="34" charset="0"/>
                <a:cs typeface="Times New Roman" panose="02020603050405020304" pitchFamily="18" charset="0"/>
              </a:rPr>
              <a:t>Sql</a:t>
            </a:r>
            <a:r>
              <a:rPr lang="fr-FR" sz="1400" dirty="0">
                <a:latin typeface="+mj-lt"/>
                <a:ea typeface="Calibri" panose="020F0502020204030204" pitchFamily="34" charset="0"/>
                <a:cs typeface="Times New Roman" panose="02020603050405020304" pitchFamily="18" charset="0"/>
              </a:rPr>
              <a:t> Server …</a:t>
            </a:r>
          </a:p>
          <a:p>
            <a:pPr marL="285750" indent="-285750">
              <a:lnSpc>
                <a:spcPct val="107000"/>
              </a:lnSpc>
              <a:spcAft>
                <a:spcPts val="829"/>
              </a:spcAft>
              <a:buFont typeface="Arial" panose="020B0604020202020204" pitchFamily="34" charset="0"/>
              <a:buChar char="•"/>
            </a:pPr>
            <a:r>
              <a:rPr lang="fr-FR" sz="1400" dirty="0">
                <a:latin typeface="+mj-lt"/>
                <a:ea typeface="Calibri" panose="020F0502020204030204" pitchFamily="34" charset="0"/>
                <a:cs typeface="Times New Roman" panose="02020603050405020304" pitchFamily="18" charset="0"/>
              </a:rPr>
              <a:t>ERP : SAP HANA, Salesforce …</a:t>
            </a:r>
          </a:p>
          <a:p>
            <a:pPr marL="285750" indent="-285750">
              <a:lnSpc>
                <a:spcPct val="107000"/>
              </a:lnSpc>
              <a:spcAft>
                <a:spcPts val="829"/>
              </a:spcAft>
              <a:buFont typeface="Arial" panose="020B0604020202020204" pitchFamily="34" charset="0"/>
              <a:buChar char="•"/>
            </a:pPr>
            <a:r>
              <a:rPr lang="fr-FR" sz="1400" dirty="0">
                <a:latin typeface="+mj-lt"/>
                <a:ea typeface="Calibri" panose="020F0502020204030204" pitchFamily="34" charset="0"/>
                <a:cs typeface="Times New Roman" panose="02020603050405020304" pitchFamily="18" charset="0"/>
              </a:rPr>
              <a:t>Plus anciennes : DB2…</a:t>
            </a:r>
          </a:p>
          <a:p>
            <a:pPr>
              <a:lnSpc>
                <a:spcPct val="107000"/>
              </a:lnSpc>
              <a:spcAft>
                <a:spcPts val="829"/>
              </a:spcAft>
            </a:pPr>
            <a:r>
              <a:rPr lang="fr-FR" sz="1400" dirty="0">
                <a:latin typeface="+mj-lt"/>
                <a:ea typeface="Calibri" panose="020F0502020204030204" pitchFamily="34" charset="0"/>
                <a:cs typeface="Times New Roman" panose="02020603050405020304" pitchFamily="18" charset="0"/>
              </a:rPr>
              <a:t>Exploiter les don</a:t>
            </a:r>
            <a:r>
              <a:rPr lang="fr-FR" dirty="0">
                <a:latin typeface="+mj-lt"/>
                <a:ea typeface="Calibri" panose="020F0502020204030204" pitchFamily="34" charset="0"/>
                <a:cs typeface="Times New Roman" panose="02020603050405020304" pitchFamily="18" charset="0"/>
              </a:rPr>
              <a:t>nées du </a:t>
            </a:r>
            <a:r>
              <a:rPr lang="fr-FR" sz="1400" dirty="0">
                <a:latin typeface="+mj-lt"/>
                <a:ea typeface="Calibri" panose="020F0502020204030204" pitchFamily="34" charset="0"/>
                <a:cs typeface="Times New Roman" panose="02020603050405020304" pitchFamily="18" charset="0"/>
              </a:rPr>
              <a:t> parc applicatif existant pour l’analyse en temps-réel. </a:t>
            </a:r>
            <a:endParaRPr lang="fr-FR" dirty="0">
              <a:latin typeface="+mj-lt"/>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8E077E-F57B-CF48-9F4D-AB50C5486AA3}"/>
              </a:ext>
            </a:extLst>
          </p:cNvPr>
          <p:cNvSpPr/>
          <p:nvPr/>
        </p:nvSpPr>
        <p:spPr>
          <a:xfrm>
            <a:off x="-1" y="1"/>
            <a:ext cx="12189531" cy="6866574"/>
          </a:xfrm>
          <a:prstGeom prst="rect">
            <a:avLst/>
          </a:prstGeom>
          <a:gradFill flip="none" rotWithShape="1">
            <a:gsLst>
              <a:gs pos="0">
                <a:srgbClr val="33BAB6"/>
              </a:gs>
              <a:gs pos="51000">
                <a:srgbClr val="00679D"/>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38E077E-F57B-CF48-9F4D-AB50C5486AA3}"/>
              </a:ext>
            </a:extLst>
          </p:cNvPr>
          <p:cNvSpPr/>
          <p:nvPr/>
        </p:nvSpPr>
        <p:spPr>
          <a:xfrm>
            <a:off x="2469" y="1"/>
            <a:ext cx="12189531" cy="6866574"/>
          </a:xfrm>
          <a:prstGeom prst="rect">
            <a:avLst/>
          </a:prstGeom>
          <a:gradFill flip="none" rotWithShape="1">
            <a:gsLst>
              <a:gs pos="0">
                <a:srgbClr val="21A7A4">
                  <a:alpha val="33333"/>
                </a:srgbClr>
              </a:gs>
              <a:gs pos="51000">
                <a:srgbClr val="005294">
                  <a:alpha val="55000"/>
                </a:srgbClr>
              </a:gs>
              <a:gs pos="99000">
                <a:srgbClr val="0A2F9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2" name="Rectangle 11">
            <a:extLst>
              <a:ext uri="{FF2B5EF4-FFF2-40B4-BE49-F238E27FC236}">
                <a16:creationId xmlns:a16="http://schemas.microsoft.com/office/drawing/2014/main" id="{5DCF9988-0FAF-C045-B281-10A5424274CA}"/>
              </a:ext>
            </a:extLst>
          </p:cNvPr>
          <p:cNvSpPr/>
          <p:nvPr/>
        </p:nvSpPr>
        <p:spPr>
          <a:xfrm>
            <a:off x="5906728" y="1634255"/>
            <a:ext cx="2938506" cy="1954381"/>
          </a:xfrm>
          <a:prstGeom prst="rect">
            <a:avLst/>
          </a:prstGeom>
          <a:noFill/>
        </p:spPr>
        <p:txBody>
          <a:bodyPr wrap="square" anchor="ctr">
            <a:spAutoFit/>
          </a:bodyPr>
          <a:lstStyle/>
          <a:p>
            <a:pPr>
              <a:spcAft>
                <a:spcPts val="600"/>
              </a:spcAft>
            </a:pPr>
            <a:r>
              <a:rPr lang="en-US" sz="2000" b="1" dirty="0" err="1">
                <a:solidFill>
                  <a:schemeClr val="bg1"/>
                </a:solidFill>
                <a:latin typeface="+mj-lt"/>
                <a:ea typeface="Arial Nova" panose="020B0504020202020204" pitchFamily="34" charset="0"/>
                <a:cs typeface="Arial Nova" panose="020B0504020202020204" pitchFamily="34" charset="0"/>
              </a:rPr>
              <a:t>Élimination</a:t>
            </a:r>
            <a:r>
              <a:rPr lang="en-US" sz="2000" b="1" dirty="0">
                <a:solidFill>
                  <a:schemeClr val="bg1"/>
                </a:solidFill>
                <a:latin typeface="+mj-lt"/>
                <a:ea typeface="Arial Nova" panose="020B0504020202020204" pitchFamily="34" charset="0"/>
                <a:cs typeface="Arial Nova" panose="020B0504020202020204" pitchFamily="34" charset="0"/>
              </a:rPr>
              <a:t> des silos</a:t>
            </a:r>
          </a:p>
          <a:p>
            <a:pPr>
              <a:spcAft>
                <a:spcPts val="600"/>
              </a:spcAft>
            </a:pPr>
            <a:r>
              <a:rPr lang="fr-FR" sz="1600" dirty="0">
                <a:solidFill>
                  <a:schemeClr val="bg1"/>
                </a:solidFill>
                <a:latin typeface="+mj-lt"/>
                <a:ea typeface="Arial Nova" panose="020B0504020202020204" pitchFamily="34" charset="0"/>
                <a:cs typeface="Arial Nova" panose="020B0504020202020204" pitchFamily="34" charset="0"/>
              </a:rPr>
              <a:t>HVR prend en charge une grande variété de systèmes de données afin que les données puissent être distribuées à l'échelle de toute l'organisation</a:t>
            </a:r>
            <a:endParaRPr lang="en-US" sz="1600" dirty="0">
              <a:solidFill>
                <a:schemeClr val="bg1"/>
              </a:solidFill>
              <a:latin typeface="+mj-lt"/>
            </a:endParaRPr>
          </a:p>
        </p:txBody>
      </p:sp>
      <p:sp>
        <p:nvSpPr>
          <p:cNvPr id="13" name="Rectangle 12">
            <a:extLst>
              <a:ext uri="{FF2B5EF4-FFF2-40B4-BE49-F238E27FC236}">
                <a16:creationId xmlns:a16="http://schemas.microsoft.com/office/drawing/2014/main" id="{0B1E1D29-9C74-054D-9E65-5775E022A121}"/>
              </a:ext>
            </a:extLst>
          </p:cNvPr>
          <p:cNvSpPr/>
          <p:nvPr/>
        </p:nvSpPr>
        <p:spPr>
          <a:xfrm>
            <a:off x="5906727" y="3648164"/>
            <a:ext cx="2949977" cy="1954381"/>
          </a:xfrm>
          <a:prstGeom prst="rect">
            <a:avLst/>
          </a:prstGeom>
          <a:noFill/>
        </p:spPr>
        <p:txBody>
          <a:bodyPr wrap="square" anchor="ctr">
            <a:spAutoFit/>
          </a:bodyPr>
          <a:lstStyle/>
          <a:p>
            <a:pPr>
              <a:spcAft>
                <a:spcPts val="600"/>
              </a:spcAft>
            </a:pPr>
            <a:r>
              <a:rPr lang="en-US" sz="2000" b="1" dirty="0" err="1">
                <a:solidFill>
                  <a:schemeClr val="bg1"/>
                </a:solidFill>
                <a:latin typeface="+mj-lt"/>
                <a:ea typeface="Arial Nova" panose="020B0504020202020204" pitchFamily="34" charset="0"/>
                <a:cs typeface="Arial Nova" panose="020B0504020202020204" pitchFamily="34" charset="0"/>
              </a:rPr>
              <a:t>En</a:t>
            </a:r>
            <a:r>
              <a:rPr lang="en-US" sz="2000" b="1" dirty="0">
                <a:solidFill>
                  <a:schemeClr val="bg1"/>
                </a:solidFill>
                <a:latin typeface="+mj-lt"/>
                <a:ea typeface="Arial Nova" panose="020B0504020202020204" pitchFamily="34" charset="0"/>
                <a:cs typeface="Arial Nova" panose="020B0504020202020204" pitchFamily="34" charset="0"/>
              </a:rPr>
              <a:t> </a:t>
            </a:r>
            <a:r>
              <a:rPr lang="en-US" sz="2000" b="1" dirty="0" err="1">
                <a:solidFill>
                  <a:schemeClr val="bg1"/>
                </a:solidFill>
                <a:latin typeface="+mj-lt"/>
                <a:ea typeface="Arial Nova" panose="020B0504020202020204" pitchFamily="34" charset="0"/>
                <a:cs typeface="Arial Nova" panose="020B0504020202020204" pitchFamily="34" charset="0"/>
              </a:rPr>
              <a:t>continu</a:t>
            </a:r>
            <a:endParaRPr lang="en-US" sz="2000" b="1" dirty="0">
              <a:solidFill>
                <a:schemeClr val="bg1"/>
              </a:solidFill>
              <a:latin typeface="+mj-lt"/>
              <a:ea typeface="Arial Nova" panose="020B0504020202020204" pitchFamily="34" charset="0"/>
              <a:cs typeface="Arial Nova" panose="020B0504020202020204" pitchFamily="34" charset="0"/>
            </a:endParaRPr>
          </a:p>
          <a:p>
            <a:pPr>
              <a:spcAft>
                <a:spcPts val="600"/>
              </a:spcAft>
            </a:pPr>
            <a:r>
              <a:rPr lang="fr-FR" sz="1600" dirty="0">
                <a:solidFill>
                  <a:schemeClr val="bg1"/>
                </a:solidFill>
                <a:latin typeface="+mj-lt"/>
                <a:ea typeface="Arial Nova" panose="020B0504020202020204" pitchFamily="34" charset="0"/>
                <a:cs typeface="Arial Nova" panose="020B0504020202020204" pitchFamily="34" charset="0"/>
              </a:rPr>
              <a:t>HVR réplique les données à l'aide d'une technique nommée CDC basée sur les journaux de transactions, qui capte les modifications de données</a:t>
            </a:r>
            <a:endParaRPr lang="en-US" sz="1600" dirty="0">
              <a:solidFill>
                <a:schemeClr val="bg1"/>
              </a:solidFill>
              <a:latin typeface="+mj-lt"/>
            </a:endParaRPr>
          </a:p>
        </p:txBody>
      </p:sp>
      <p:sp>
        <p:nvSpPr>
          <p:cNvPr id="17" name="Rectangle 16">
            <a:extLst>
              <a:ext uri="{FF2B5EF4-FFF2-40B4-BE49-F238E27FC236}">
                <a16:creationId xmlns:a16="http://schemas.microsoft.com/office/drawing/2014/main" id="{14B91C61-03B1-4445-9780-245E289EC35F}"/>
              </a:ext>
            </a:extLst>
          </p:cNvPr>
          <p:cNvSpPr/>
          <p:nvPr/>
        </p:nvSpPr>
        <p:spPr>
          <a:xfrm>
            <a:off x="961495" y="3238620"/>
            <a:ext cx="4335060" cy="1569660"/>
          </a:xfrm>
          <a:prstGeom prst="rect">
            <a:avLst/>
          </a:prstGeom>
          <a:noFill/>
        </p:spPr>
        <p:txBody>
          <a:bodyPr wrap="square" anchor="ctr">
            <a:spAutoFit/>
          </a:bodyPr>
          <a:lstStyle/>
          <a:p>
            <a:pPr>
              <a:spcAft>
                <a:spcPts val="600"/>
              </a:spcAft>
            </a:pPr>
            <a:r>
              <a:rPr lang="fr-FR" sz="1600" dirty="0">
                <a:solidFill>
                  <a:schemeClr val="bg1"/>
                </a:solidFill>
                <a:latin typeface="+mj-lt"/>
                <a:ea typeface="Arial Nova" panose="020B0504020202020204" pitchFamily="34" charset="0"/>
                <a:cs typeface="Arial Nova" panose="020B0504020202020204" pitchFamily="34" charset="0"/>
              </a:rPr>
              <a:t>HVR fournit de l’intégration en continu des données à travers une variété de systèmes afin que les utilisateurs finaux puissent disposer d'informations à jour en temps réel, permettant aux organisations de réaliser pleinement le potentiel de leurs données.</a:t>
            </a:r>
            <a:endParaRPr lang="en-US" sz="1600" dirty="0">
              <a:solidFill>
                <a:schemeClr val="bg1"/>
              </a:solidFill>
              <a:latin typeface="+mj-lt"/>
            </a:endParaRPr>
          </a:p>
        </p:txBody>
      </p:sp>
      <p:sp>
        <p:nvSpPr>
          <p:cNvPr id="18" name="Title 1">
            <a:extLst>
              <a:ext uri="{FF2B5EF4-FFF2-40B4-BE49-F238E27FC236}">
                <a16:creationId xmlns:a16="http://schemas.microsoft.com/office/drawing/2014/main" id="{6C19FBA2-355E-4F4D-BCB1-B3D939B521D1}"/>
              </a:ext>
            </a:extLst>
          </p:cNvPr>
          <p:cNvSpPr txBox="1">
            <a:spLocks/>
          </p:cNvSpPr>
          <p:nvPr/>
        </p:nvSpPr>
        <p:spPr>
          <a:xfrm>
            <a:off x="787281" y="1851202"/>
            <a:ext cx="4610807" cy="1529137"/>
          </a:xfrm>
          <a:prstGeom prst="rect">
            <a:avLst/>
          </a:prstGeom>
        </p:spPr>
        <p:txBody>
          <a:bodyPr wrap="square" anchor="t">
            <a:spAutoFit/>
          </a:bodyPr>
          <a:lstStyle>
            <a:lvl1pPr>
              <a:lnSpc>
                <a:spcPct val="90000"/>
              </a:lnSpc>
              <a:spcBef>
                <a:spcPct val="0"/>
              </a:spcBef>
              <a:buNone/>
              <a:defRPr sz="3600" b="1" i="0">
                <a:solidFill>
                  <a:srgbClr val="073F66"/>
                </a:solidFill>
                <a:latin typeface="Arial Nova" panose="020B0504020202020204" pitchFamily="34" charset="0"/>
                <a:ea typeface="Arial Nova" panose="020B0504020202020204" pitchFamily="34" charset="0"/>
                <a:cs typeface="Arial Nova" panose="020B0504020202020204" pitchFamily="34" charset="0"/>
              </a:defRPr>
            </a:lvl1pPr>
          </a:lstStyle>
          <a:p>
            <a:pPr defTabSz="914400">
              <a:lnSpc>
                <a:spcPct val="70000"/>
              </a:lnSpc>
              <a:defRPr/>
            </a:pPr>
            <a:r>
              <a:rPr lang="en-US" sz="6600" spc="-200" dirty="0">
                <a:ln w="19050">
                  <a:solidFill>
                    <a:schemeClr val="bg1"/>
                  </a:solidFill>
                </a:ln>
                <a:noFill/>
                <a:latin typeface="+mj-lt"/>
              </a:rPr>
              <a:t>Notre Proposition</a:t>
            </a:r>
          </a:p>
        </p:txBody>
      </p:sp>
      <p:sp>
        <p:nvSpPr>
          <p:cNvPr id="9" name="TextBox 8">
            <a:extLst>
              <a:ext uri="{FF2B5EF4-FFF2-40B4-BE49-F238E27FC236}">
                <a16:creationId xmlns:a16="http://schemas.microsoft.com/office/drawing/2014/main" id="{ACA22352-3370-EA48-9FF4-79E5F8191604}"/>
              </a:ext>
            </a:extLst>
          </p:cNvPr>
          <p:cNvSpPr txBox="1"/>
          <p:nvPr/>
        </p:nvSpPr>
        <p:spPr>
          <a:xfrm>
            <a:off x="10080555" y="3875650"/>
            <a:ext cx="1661041" cy="523220"/>
          </a:xfrm>
          <a:prstGeom prst="rect">
            <a:avLst/>
          </a:prstGeom>
          <a:noFill/>
        </p:spPr>
        <p:txBody>
          <a:bodyPr wrap="square" rtlCol="0">
            <a:spAutoFit/>
          </a:bodyPr>
          <a:lstStyle/>
          <a:p>
            <a:r>
              <a:rPr lang="fr-FR" b="1" dirty="0">
                <a:solidFill>
                  <a:schemeClr val="bg1"/>
                </a:solidFill>
                <a:latin typeface="Arial Nova" panose="020B0504020202020204" pitchFamily="34" charset="0"/>
                <a:ea typeface="Arial Nova" panose="020B0504020202020204" pitchFamily="34" charset="0"/>
                <a:cs typeface="Arial Nova" panose="020B0504020202020204" pitchFamily="34" charset="0"/>
              </a:rPr>
              <a:t>Le plein potentiel de vos données</a:t>
            </a:r>
            <a:endParaRPr lang="en-US" b="1" dirty="0">
              <a:latin typeface="Arial Nova" panose="020B0504020202020204" pitchFamily="34" charset="0"/>
            </a:endParaRPr>
          </a:p>
        </p:txBody>
      </p:sp>
      <p:grpSp>
        <p:nvGrpSpPr>
          <p:cNvPr id="36" name="Graphic 13">
            <a:extLst>
              <a:ext uri="{FF2B5EF4-FFF2-40B4-BE49-F238E27FC236}">
                <a16:creationId xmlns:a16="http://schemas.microsoft.com/office/drawing/2014/main" id="{745F9166-EAED-47EE-B3D0-AD4E514A6C17}"/>
              </a:ext>
            </a:extLst>
          </p:cNvPr>
          <p:cNvGrpSpPr/>
          <p:nvPr/>
        </p:nvGrpSpPr>
        <p:grpSpPr>
          <a:xfrm>
            <a:off x="9253584" y="2509979"/>
            <a:ext cx="2173738" cy="2149790"/>
            <a:chOff x="9253584" y="2509979"/>
            <a:chExt cx="2173738" cy="2149790"/>
          </a:xfrm>
        </p:grpSpPr>
        <p:sp>
          <p:nvSpPr>
            <p:cNvPr id="37" name="Freeform: Shape 36">
              <a:extLst>
                <a:ext uri="{FF2B5EF4-FFF2-40B4-BE49-F238E27FC236}">
                  <a16:creationId xmlns:a16="http://schemas.microsoft.com/office/drawing/2014/main" id="{974A0D53-48CF-4708-90CA-0240B2599873}"/>
                </a:ext>
              </a:extLst>
            </p:cNvPr>
            <p:cNvSpPr/>
            <p:nvPr/>
          </p:nvSpPr>
          <p:spPr>
            <a:xfrm>
              <a:off x="10812952" y="3024740"/>
              <a:ext cx="571580" cy="459695"/>
            </a:xfrm>
            <a:custGeom>
              <a:avLst/>
              <a:gdLst>
                <a:gd name="connsiteX0" fmla="*/ 54269 w 571580"/>
                <a:gd name="connsiteY0" fmla="*/ 459695 h 459695"/>
                <a:gd name="connsiteX1" fmla="*/ 571580 w 571580"/>
                <a:gd name="connsiteY1" fmla="*/ 373411 h 459695"/>
                <a:gd name="connsiteX2" fmla="*/ 430889 w 571580"/>
                <a:gd name="connsiteY2" fmla="*/ 0 h 459695"/>
                <a:gd name="connsiteX3" fmla="*/ 0 w 571580"/>
                <a:gd name="connsiteY3" fmla="*/ 269150 h 459695"/>
                <a:gd name="connsiteX4" fmla="*/ 54269 w 571580"/>
                <a:gd name="connsiteY4" fmla="*/ 459695 h 45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80" h="459695">
                  <a:moveTo>
                    <a:pt x="54269" y="459695"/>
                  </a:moveTo>
                  <a:lnTo>
                    <a:pt x="571580" y="373411"/>
                  </a:lnTo>
                  <a:cubicBezTo>
                    <a:pt x="548371" y="241240"/>
                    <a:pt x="500647" y="114589"/>
                    <a:pt x="430889" y="0"/>
                  </a:cubicBezTo>
                  <a:lnTo>
                    <a:pt x="0" y="269150"/>
                  </a:lnTo>
                  <a:cubicBezTo>
                    <a:pt x="28481" y="329230"/>
                    <a:pt x="46818" y="393617"/>
                    <a:pt x="54269" y="459695"/>
                  </a:cubicBezTo>
                  <a:close/>
                </a:path>
              </a:pathLst>
            </a:custGeom>
            <a:solidFill>
              <a:schemeClr val="accent3"/>
            </a:solidFill>
            <a:ln w="8128"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9E2BB9B3-AE5C-4356-9C17-CA8CD4085C5E}"/>
                </a:ext>
              </a:extLst>
            </p:cNvPr>
            <p:cNvSpPr/>
            <p:nvPr/>
          </p:nvSpPr>
          <p:spPr>
            <a:xfrm>
              <a:off x="10678952" y="2716370"/>
              <a:ext cx="554361" cy="558808"/>
            </a:xfrm>
            <a:custGeom>
              <a:avLst/>
              <a:gdLst>
                <a:gd name="connsiteX0" fmla="*/ 125186 w 554361"/>
                <a:gd name="connsiteY0" fmla="*/ 558808 h 558808"/>
                <a:gd name="connsiteX1" fmla="*/ 554361 w 554361"/>
                <a:gd name="connsiteY1" fmla="*/ 290721 h 558808"/>
                <a:gd name="connsiteX2" fmla="*/ 281220 w 554361"/>
                <a:gd name="connsiteY2" fmla="*/ 0 h 558808"/>
                <a:gd name="connsiteX3" fmla="*/ 0 w 554361"/>
                <a:gd name="connsiteY3" fmla="*/ 393593 h 558808"/>
                <a:gd name="connsiteX4" fmla="*/ 125186 w 554361"/>
                <a:gd name="connsiteY4" fmla="*/ 558808 h 55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361" h="558808">
                  <a:moveTo>
                    <a:pt x="125186" y="558808"/>
                  </a:moveTo>
                  <a:lnTo>
                    <a:pt x="554361" y="290721"/>
                  </a:lnTo>
                  <a:cubicBezTo>
                    <a:pt x="482285" y="177555"/>
                    <a:pt x="389636" y="78940"/>
                    <a:pt x="281220" y="0"/>
                  </a:cubicBezTo>
                  <a:lnTo>
                    <a:pt x="0" y="393593"/>
                  </a:lnTo>
                  <a:cubicBezTo>
                    <a:pt x="50825" y="441124"/>
                    <a:pt x="93163" y="497000"/>
                    <a:pt x="125186" y="558808"/>
                  </a:cubicBezTo>
                  <a:close/>
                </a:path>
              </a:pathLst>
            </a:custGeom>
            <a:solidFill>
              <a:schemeClr val="accent3"/>
            </a:solidFill>
            <a:ln w="8128"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AF243855-E3CD-454F-94FD-A39F16C1D048}"/>
                </a:ext>
              </a:extLst>
            </p:cNvPr>
            <p:cNvSpPr/>
            <p:nvPr/>
          </p:nvSpPr>
          <p:spPr>
            <a:xfrm>
              <a:off x="10161069" y="2509979"/>
              <a:ext cx="398245" cy="467450"/>
            </a:xfrm>
            <a:custGeom>
              <a:avLst/>
              <a:gdLst>
                <a:gd name="connsiteX0" fmla="*/ 132776 w 398245"/>
                <a:gd name="connsiteY0" fmla="*/ 436810 h 467450"/>
                <a:gd name="connsiteX1" fmla="*/ 295991 w 398245"/>
                <a:gd name="connsiteY1" fmla="*/ 467451 h 467450"/>
                <a:gd name="connsiteX2" fmla="*/ 398246 w 398245"/>
                <a:gd name="connsiteY2" fmla="*/ 25241 h 467450"/>
                <a:gd name="connsiteX3" fmla="*/ 0 w 398245"/>
                <a:gd name="connsiteY3" fmla="*/ 13067 h 467450"/>
                <a:gd name="connsiteX4" fmla="*/ 70427 w 398245"/>
                <a:gd name="connsiteY4" fmla="*/ 436401 h 467450"/>
                <a:gd name="connsiteX5" fmla="*/ 132776 w 398245"/>
                <a:gd name="connsiteY5" fmla="*/ 436810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245" h="467450">
                  <a:moveTo>
                    <a:pt x="132776" y="436810"/>
                  </a:moveTo>
                  <a:cubicBezTo>
                    <a:pt x="188326" y="439515"/>
                    <a:pt x="243240" y="449825"/>
                    <a:pt x="295991" y="467451"/>
                  </a:cubicBezTo>
                  <a:lnTo>
                    <a:pt x="398246" y="25241"/>
                  </a:lnTo>
                  <a:cubicBezTo>
                    <a:pt x="267420" y="-3652"/>
                    <a:pt x="132343" y="-7781"/>
                    <a:pt x="0" y="13067"/>
                  </a:cubicBezTo>
                  <a:lnTo>
                    <a:pt x="70427" y="436401"/>
                  </a:lnTo>
                  <a:cubicBezTo>
                    <a:pt x="90993" y="435693"/>
                    <a:pt x="111778" y="435830"/>
                    <a:pt x="132776" y="436810"/>
                  </a:cubicBezTo>
                  <a:close/>
                </a:path>
              </a:pathLst>
            </a:custGeom>
            <a:solidFill>
              <a:schemeClr val="accent3"/>
            </a:solidFill>
            <a:ln w="8128"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9C60C740-1DF1-4149-95B3-200677272B98}"/>
                </a:ext>
              </a:extLst>
            </p:cNvPr>
            <p:cNvSpPr/>
            <p:nvPr/>
          </p:nvSpPr>
          <p:spPr>
            <a:xfrm>
              <a:off x="9767720" y="2526314"/>
              <a:ext cx="442966" cy="473912"/>
            </a:xfrm>
            <a:custGeom>
              <a:avLst/>
              <a:gdLst>
                <a:gd name="connsiteX0" fmla="*/ 442967 w 442966"/>
                <a:gd name="connsiteY0" fmla="*/ 420965 h 473912"/>
                <a:gd name="connsiteX1" fmla="*/ 372866 w 442966"/>
                <a:gd name="connsiteY1" fmla="*/ 0 h 473912"/>
                <a:gd name="connsiteX2" fmla="*/ 0 w 442966"/>
                <a:gd name="connsiteY2" fmla="*/ 141030 h 473912"/>
                <a:gd name="connsiteX3" fmla="*/ 207365 w 442966"/>
                <a:gd name="connsiteY3" fmla="*/ 473913 h 473912"/>
                <a:gd name="connsiteX4" fmla="*/ 442967 w 442966"/>
                <a:gd name="connsiteY4" fmla="*/ 420965 h 47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966" h="473912">
                  <a:moveTo>
                    <a:pt x="442967" y="420965"/>
                  </a:moveTo>
                  <a:lnTo>
                    <a:pt x="372866" y="0"/>
                  </a:lnTo>
                  <a:cubicBezTo>
                    <a:pt x="240874" y="23292"/>
                    <a:pt x="114406" y="71126"/>
                    <a:pt x="0" y="141030"/>
                  </a:cubicBezTo>
                  <a:lnTo>
                    <a:pt x="207365" y="473913"/>
                  </a:lnTo>
                  <a:cubicBezTo>
                    <a:pt x="282551" y="443716"/>
                    <a:pt x="362102" y="425838"/>
                    <a:pt x="442967" y="420965"/>
                  </a:cubicBezTo>
                  <a:close/>
                </a:path>
              </a:pathLst>
            </a:custGeom>
            <a:solidFill>
              <a:schemeClr val="accent3">
                <a:alpha val="76000"/>
              </a:schemeClr>
            </a:solidFill>
            <a:ln w="8128"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BD8D3293-50DC-4A24-A176-E899CBA2553A}"/>
                </a:ext>
              </a:extLst>
            </p:cNvPr>
            <p:cNvSpPr/>
            <p:nvPr/>
          </p:nvSpPr>
          <p:spPr>
            <a:xfrm>
              <a:off x="9459733" y="2678293"/>
              <a:ext cx="495685" cy="472850"/>
            </a:xfrm>
            <a:custGeom>
              <a:avLst/>
              <a:gdLst>
                <a:gd name="connsiteX0" fmla="*/ 495685 w 495685"/>
                <a:gd name="connsiteY0" fmla="*/ 330105 h 472850"/>
                <a:gd name="connsiteX1" fmla="*/ 290360 w 495685"/>
                <a:gd name="connsiteY1" fmla="*/ 0 h 472850"/>
                <a:gd name="connsiteX2" fmla="*/ 0 w 495685"/>
                <a:gd name="connsiteY2" fmla="*/ 273480 h 472850"/>
                <a:gd name="connsiteX3" fmla="*/ 278772 w 495685"/>
                <a:gd name="connsiteY3" fmla="*/ 472851 h 472850"/>
                <a:gd name="connsiteX4" fmla="*/ 495685 w 495685"/>
                <a:gd name="connsiteY4" fmla="*/ 330105 h 472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685" h="472850">
                  <a:moveTo>
                    <a:pt x="495685" y="330105"/>
                  </a:moveTo>
                  <a:lnTo>
                    <a:pt x="290360" y="0"/>
                  </a:lnTo>
                  <a:cubicBezTo>
                    <a:pt x="177334" y="72165"/>
                    <a:pt x="78842" y="164931"/>
                    <a:pt x="0" y="273480"/>
                  </a:cubicBezTo>
                  <a:lnTo>
                    <a:pt x="278772" y="472851"/>
                  </a:lnTo>
                  <a:cubicBezTo>
                    <a:pt x="342381" y="413186"/>
                    <a:pt x="415752" y="364902"/>
                    <a:pt x="495685" y="330105"/>
                  </a:cubicBezTo>
                  <a:close/>
                </a:path>
              </a:pathLst>
            </a:custGeom>
            <a:solidFill>
              <a:schemeClr val="accent3">
                <a:alpha val="76000"/>
              </a:schemeClr>
            </a:solidFill>
            <a:ln w="8128"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DE535059-EE6F-46F2-9E35-D2EB39B1A222}"/>
                </a:ext>
              </a:extLst>
            </p:cNvPr>
            <p:cNvSpPr/>
            <p:nvPr/>
          </p:nvSpPr>
          <p:spPr>
            <a:xfrm>
              <a:off x="9283460" y="2968687"/>
              <a:ext cx="439865" cy="428972"/>
            </a:xfrm>
            <a:custGeom>
              <a:avLst/>
              <a:gdLst>
                <a:gd name="connsiteX0" fmla="*/ 439866 w 439865"/>
                <a:gd name="connsiteY0" fmla="*/ 197082 h 428972"/>
                <a:gd name="connsiteX1" fmla="*/ 164276 w 439865"/>
                <a:gd name="connsiteY1" fmla="*/ 0 h 428972"/>
                <a:gd name="connsiteX2" fmla="*/ 0 w 439865"/>
                <a:gd name="connsiteY2" fmla="*/ 363605 h 428972"/>
                <a:gd name="connsiteX3" fmla="*/ 280078 w 439865"/>
                <a:gd name="connsiteY3" fmla="*/ 428973 h 428972"/>
                <a:gd name="connsiteX4" fmla="*/ 439866 w 439865"/>
                <a:gd name="connsiteY4" fmla="*/ 197082 h 428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865" h="428972">
                  <a:moveTo>
                    <a:pt x="439866" y="197082"/>
                  </a:moveTo>
                  <a:lnTo>
                    <a:pt x="164276" y="0"/>
                  </a:lnTo>
                  <a:cubicBezTo>
                    <a:pt x="87236" y="109819"/>
                    <a:pt x="31509" y="233164"/>
                    <a:pt x="0" y="363605"/>
                  </a:cubicBezTo>
                  <a:lnTo>
                    <a:pt x="280078" y="428973"/>
                  </a:lnTo>
                  <a:cubicBezTo>
                    <a:pt x="318425" y="342372"/>
                    <a:pt x="372621" y="263722"/>
                    <a:pt x="439866" y="197082"/>
                  </a:cubicBezTo>
                  <a:close/>
                </a:path>
              </a:pathLst>
            </a:custGeom>
            <a:solidFill>
              <a:schemeClr val="accent3">
                <a:alpha val="76000"/>
              </a:schemeClr>
            </a:solidFill>
            <a:ln w="8128"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7A729C2E-29A9-4EA0-AA06-C31BEDB95233}"/>
                </a:ext>
              </a:extLst>
            </p:cNvPr>
            <p:cNvSpPr/>
            <p:nvPr/>
          </p:nvSpPr>
          <p:spPr>
            <a:xfrm>
              <a:off x="9253584" y="3352475"/>
              <a:ext cx="301955" cy="398985"/>
            </a:xfrm>
            <a:custGeom>
              <a:avLst/>
              <a:gdLst>
                <a:gd name="connsiteX0" fmla="*/ 245810 w 301955"/>
                <a:gd name="connsiteY0" fmla="*/ 316051 h 398985"/>
                <a:gd name="connsiteX1" fmla="*/ 301956 w 301955"/>
                <a:gd name="connsiteY1" fmla="*/ 64468 h 398985"/>
                <a:gd name="connsiteX2" fmla="*/ 25224 w 301955"/>
                <a:gd name="connsiteY2" fmla="*/ 0 h 398985"/>
                <a:gd name="connsiteX3" fmla="*/ 13065 w 301955"/>
                <a:gd name="connsiteY3" fmla="*/ 398986 h 398985"/>
                <a:gd name="connsiteX4" fmla="*/ 244830 w 301955"/>
                <a:gd name="connsiteY4" fmla="*/ 360337 h 398985"/>
                <a:gd name="connsiteX5" fmla="*/ 245810 w 301955"/>
                <a:gd name="connsiteY5" fmla="*/ 316051 h 39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955" h="398985">
                  <a:moveTo>
                    <a:pt x="245810" y="316051"/>
                  </a:moveTo>
                  <a:cubicBezTo>
                    <a:pt x="250032" y="229594"/>
                    <a:pt x="269022" y="144503"/>
                    <a:pt x="301956" y="64468"/>
                  </a:cubicBezTo>
                  <a:lnTo>
                    <a:pt x="25224" y="0"/>
                  </a:lnTo>
                  <a:cubicBezTo>
                    <a:pt x="-3653" y="131070"/>
                    <a:pt x="-7777" y="266396"/>
                    <a:pt x="13065" y="398986"/>
                  </a:cubicBezTo>
                  <a:lnTo>
                    <a:pt x="244830" y="360337"/>
                  </a:lnTo>
                  <a:cubicBezTo>
                    <a:pt x="244830" y="345629"/>
                    <a:pt x="244830" y="330922"/>
                    <a:pt x="245810" y="316051"/>
                  </a:cubicBezTo>
                  <a:close/>
                </a:path>
              </a:pathLst>
            </a:custGeom>
            <a:solidFill>
              <a:schemeClr val="accent3">
                <a:alpha val="76000"/>
              </a:schemeClr>
            </a:solidFill>
            <a:ln w="8128"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2A85D05D-E74D-4379-BB35-E98EAD45AA24}"/>
                </a:ext>
              </a:extLst>
            </p:cNvPr>
            <p:cNvSpPr/>
            <p:nvPr/>
          </p:nvSpPr>
          <p:spPr>
            <a:xfrm>
              <a:off x="9269913" y="3733811"/>
              <a:ext cx="289952" cy="411568"/>
            </a:xfrm>
            <a:custGeom>
              <a:avLst/>
              <a:gdLst>
                <a:gd name="connsiteX0" fmla="*/ 228502 w 289952"/>
                <a:gd name="connsiteY0" fmla="*/ 0 h 411568"/>
                <a:gd name="connsiteX1" fmla="*/ 0 w 289952"/>
                <a:gd name="connsiteY1" fmla="*/ 38076 h 411568"/>
                <a:gd name="connsiteX2" fmla="*/ 140692 w 289952"/>
                <a:gd name="connsiteY2" fmla="*/ 411569 h 411568"/>
                <a:gd name="connsiteX3" fmla="*/ 289952 w 289952"/>
                <a:gd name="connsiteY3" fmla="*/ 318339 h 411568"/>
                <a:gd name="connsiteX4" fmla="*/ 228502 w 289952"/>
                <a:gd name="connsiteY4" fmla="*/ 0 h 4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52" h="411568">
                  <a:moveTo>
                    <a:pt x="228502" y="0"/>
                  </a:moveTo>
                  <a:lnTo>
                    <a:pt x="0" y="38076"/>
                  </a:lnTo>
                  <a:cubicBezTo>
                    <a:pt x="23203" y="170274"/>
                    <a:pt x="70922" y="296955"/>
                    <a:pt x="140692" y="411569"/>
                  </a:cubicBezTo>
                  <a:lnTo>
                    <a:pt x="289952" y="318339"/>
                  </a:lnTo>
                  <a:cubicBezTo>
                    <a:pt x="251268" y="216570"/>
                    <a:pt x="230477" y="108869"/>
                    <a:pt x="228502" y="0"/>
                  </a:cubicBezTo>
                  <a:close/>
                </a:path>
              </a:pathLst>
            </a:custGeom>
            <a:solidFill>
              <a:schemeClr val="accent3">
                <a:alpha val="50000"/>
              </a:schemeClr>
            </a:solidFill>
            <a:ln w="8128"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16D1EE05-9E32-449C-ABF5-06C2FCCA51C1}"/>
                </a:ext>
              </a:extLst>
            </p:cNvPr>
            <p:cNvSpPr/>
            <p:nvPr/>
          </p:nvSpPr>
          <p:spPr>
            <a:xfrm>
              <a:off x="9421703" y="4071678"/>
              <a:ext cx="335407" cy="381989"/>
            </a:xfrm>
            <a:custGeom>
              <a:avLst/>
              <a:gdLst>
                <a:gd name="connsiteX0" fmla="*/ 145996 w 335407"/>
                <a:gd name="connsiteY0" fmla="*/ 0 h 381989"/>
                <a:gd name="connsiteX1" fmla="*/ 0 w 335407"/>
                <a:gd name="connsiteY1" fmla="*/ 91269 h 381989"/>
                <a:gd name="connsiteX2" fmla="*/ 273141 w 335407"/>
                <a:gd name="connsiteY2" fmla="*/ 381990 h 381989"/>
                <a:gd name="connsiteX3" fmla="*/ 335408 w 335407"/>
                <a:gd name="connsiteY3" fmla="*/ 294725 h 381989"/>
                <a:gd name="connsiteX4" fmla="*/ 145996 w 335407"/>
                <a:gd name="connsiteY4" fmla="*/ 0 h 381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07" h="381989">
                  <a:moveTo>
                    <a:pt x="145996" y="0"/>
                  </a:moveTo>
                  <a:lnTo>
                    <a:pt x="0" y="91269"/>
                  </a:lnTo>
                  <a:cubicBezTo>
                    <a:pt x="72075" y="204436"/>
                    <a:pt x="164727" y="303051"/>
                    <a:pt x="273141" y="381990"/>
                  </a:cubicBezTo>
                  <a:lnTo>
                    <a:pt x="335408" y="294725"/>
                  </a:lnTo>
                  <a:cubicBezTo>
                    <a:pt x="254570" y="209085"/>
                    <a:pt x="190340" y="109147"/>
                    <a:pt x="145996" y="0"/>
                  </a:cubicBezTo>
                  <a:close/>
                </a:path>
              </a:pathLst>
            </a:custGeom>
            <a:solidFill>
              <a:schemeClr val="accent3">
                <a:alpha val="50000"/>
              </a:schemeClr>
            </a:solidFill>
            <a:ln w="8128"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B90F93D5-3A43-41B2-A0EA-B409F1F2C8F8}"/>
                </a:ext>
              </a:extLst>
            </p:cNvPr>
            <p:cNvSpPr/>
            <p:nvPr/>
          </p:nvSpPr>
          <p:spPr>
            <a:xfrm>
              <a:off x="9711656" y="4381519"/>
              <a:ext cx="372131" cy="248640"/>
            </a:xfrm>
            <a:custGeom>
              <a:avLst/>
              <a:gdLst>
                <a:gd name="connsiteX0" fmla="*/ 60063 w 372131"/>
                <a:gd name="connsiteY0" fmla="*/ 0 h 248640"/>
                <a:gd name="connsiteX1" fmla="*/ 0 w 372131"/>
                <a:gd name="connsiteY1" fmla="*/ 84160 h 248640"/>
                <a:gd name="connsiteX2" fmla="*/ 363236 w 372131"/>
                <a:gd name="connsiteY2" fmla="*/ 248641 h 248640"/>
                <a:gd name="connsiteX3" fmla="*/ 372131 w 372131"/>
                <a:gd name="connsiteY3" fmla="*/ 210483 h 248640"/>
                <a:gd name="connsiteX4" fmla="*/ 60063 w 372131"/>
                <a:gd name="connsiteY4" fmla="*/ 0 h 2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31" h="248640">
                  <a:moveTo>
                    <a:pt x="60063" y="0"/>
                  </a:moveTo>
                  <a:lnTo>
                    <a:pt x="0" y="84160"/>
                  </a:lnTo>
                  <a:cubicBezTo>
                    <a:pt x="109738" y="161253"/>
                    <a:pt x="232948" y="217044"/>
                    <a:pt x="363236" y="248641"/>
                  </a:cubicBezTo>
                  <a:lnTo>
                    <a:pt x="372131" y="210483"/>
                  </a:lnTo>
                  <a:cubicBezTo>
                    <a:pt x="255102" y="161915"/>
                    <a:pt x="148987" y="90346"/>
                    <a:pt x="60063" y="0"/>
                  </a:cubicBezTo>
                  <a:close/>
                </a:path>
              </a:pathLst>
            </a:custGeom>
            <a:solidFill>
              <a:schemeClr val="accent3">
                <a:alpha val="50000"/>
              </a:schemeClr>
            </a:solidFill>
            <a:ln w="8128"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DDD3BD8D-D8DB-482A-B1A3-9A842D649E22}"/>
                </a:ext>
              </a:extLst>
            </p:cNvPr>
            <p:cNvSpPr/>
            <p:nvPr/>
          </p:nvSpPr>
          <p:spPr>
            <a:xfrm>
              <a:off x="10095049" y="4599764"/>
              <a:ext cx="260655" cy="60005"/>
            </a:xfrm>
            <a:custGeom>
              <a:avLst/>
              <a:gdLst>
                <a:gd name="connsiteX0" fmla="*/ 8161 w 260655"/>
                <a:gd name="connsiteY0" fmla="*/ 0 h 60005"/>
                <a:gd name="connsiteX1" fmla="*/ 0 w 260655"/>
                <a:gd name="connsiteY1" fmla="*/ 35053 h 60005"/>
                <a:gd name="connsiteX2" fmla="*/ 260655 w 260655"/>
                <a:gd name="connsiteY2" fmla="*/ 59566 h 60005"/>
                <a:gd name="connsiteX3" fmla="*/ 8161 w 260655"/>
                <a:gd name="connsiteY3" fmla="*/ 0 h 60005"/>
              </a:gdLst>
              <a:ahLst/>
              <a:cxnLst>
                <a:cxn ang="0">
                  <a:pos x="connsiteX0" y="connsiteY0"/>
                </a:cxn>
                <a:cxn ang="0">
                  <a:pos x="connsiteX1" y="connsiteY1"/>
                </a:cxn>
                <a:cxn ang="0">
                  <a:pos x="connsiteX2" y="connsiteY2"/>
                </a:cxn>
                <a:cxn ang="0">
                  <a:pos x="connsiteX3" y="connsiteY3"/>
                </a:cxn>
              </a:cxnLst>
              <a:rect l="l" t="t" r="r" b="b"/>
              <a:pathLst>
                <a:path w="260655" h="60005">
                  <a:moveTo>
                    <a:pt x="8161" y="0"/>
                  </a:moveTo>
                  <a:lnTo>
                    <a:pt x="0" y="35053"/>
                  </a:lnTo>
                  <a:cubicBezTo>
                    <a:pt x="85558" y="53846"/>
                    <a:pt x="173098" y="62074"/>
                    <a:pt x="260655" y="59566"/>
                  </a:cubicBezTo>
                  <a:cubicBezTo>
                    <a:pt x="174151" y="51469"/>
                    <a:pt x="89181" y="31425"/>
                    <a:pt x="8161" y="0"/>
                  </a:cubicBezTo>
                  <a:close/>
                </a:path>
              </a:pathLst>
            </a:custGeom>
            <a:solidFill>
              <a:schemeClr val="accent3">
                <a:alpha val="50000"/>
              </a:schemeClr>
            </a:solidFill>
            <a:ln w="8128"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A0A6F630-3FF9-4CC4-8802-E6E6BCE7A735}"/>
                </a:ext>
              </a:extLst>
            </p:cNvPr>
            <p:cNvSpPr/>
            <p:nvPr/>
          </p:nvSpPr>
          <p:spPr>
            <a:xfrm>
              <a:off x="10476809" y="2539878"/>
              <a:ext cx="466061" cy="556112"/>
            </a:xfrm>
            <a:custGeom>
              <a:avLst/>
              <a:gdLst>
                <a:gd name="connsiteX0" fmla="*/ 186637 w 466061"/>
                <a:gd name="connsiteY0" fmla="*/ 556112 h 556112"/>
                <a:gd name="connsiteX1" fmla="*/ 466062 w 466061"/>
                <a:gd name="connsiteY1" fmla="*/ 164480 h 556112"/>
                <a:gd name="connsiteX2" fmla="*/ 102826 w 466061"/>
                <a:gd name="connsiteY2" fmla="*/ 0 h 556112"/>
                <a:gd name="connsiteX3" fmla="*/ 0 w 466061"/>
                <a:gd name="connsiteY3" fmla="*/ 444579 h 556112"/>
                <a:gd name="connsiteX4" fmla="*/ 186637 w 466061"/>
                <a:gd name="connsiteY4" fmla="*/ 556112 h 556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061" h="556112">
                  <a:moveTo>
                    <a:pt x="186637" y="556112"/>
                  </a:moveTo>
                  <a:lnTo>
                    <a:pt x="466062" y="164480"/>
                  </a:lnTo>
                  <a:cubicBezTo>
                    <a:pt x="356340" y="87358"/>
                    <a:pt x="233129" y="31563"/>
                    <a:pt x="102826" y="0"/>
                  </a:cubicBezTo>
                  <a:lnTo>
                    <a:pt x="0" y="444579"/>
                  </a:lnTo>
                  <a:cubicBezTo>
                    <a:pt x="68428" y="470167"/>
                    <a:pt x="131666" y="507954"/>
                    <a:pt x="186637" y="556112"/>
                  </a:cubicBezTo>
                  <a:close/>
                </a:path>
              </a:pathLst>
            </a:custGeom>
            <a:solidFill>
              <a:schemeClr val="accent3"/>
            </a:solidFill>
            <a:ln w="8128"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2B3D3FC1-0282-45F7-AAC7-CDADE7039BDD}"/>
                </a:ext>
              </a:extLst>
            </p:cNvPr>
            <p:cNvSpPr/>
            <p:nvPr/>
          </p:nvSpPr>
          <p:spPr>
            <a:xfrm>
              <a:off x="10287812" y="3545418"/>
              <a:ext cx="88110" cy="88252"/>
            </a:xfrm>
            <a:custGeom>
              <a:avLst/>
              <a:gdLst>
                <a:gd name="connsiteX0" fmla="*/ 79888 w 88110"/>
                <a:gd name="connsiteY0" fmla="*/ 69833 h 88252"/>
                <a:gd name="connsiteX1" fmla="*/ 18397 w 88110"/>
                <a:gd name="connsiteY1" fmla="*/ 79989 h 88252"/>
                <a:gd name="connsiteX2" fmla="*/ 8253 w 88110"/>
                <a:gd name="connsiteY2" fmla="*/ 18422 h 88252"/>
                <a:gd name="connsiteX3" fmla="*/ 69687 w 88110"/>
                <a:gd name="connsiteY3" fmla="*/ 8224 h 88252"/>
                <a:gd name="connsiteX4" fmla="*/ 79888 w 88110"/>
                <a:gd name="connsiteY4" fmla="*/ 69833 h 88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10" h="88252">
                  <a:moveTo>
                    <a:pt x="79888" y="69833"/>
                  </a:moveTo>
                  <a:cubicBezTo>
                    <a:pt x="65713" y="89639"/>
                    <a:pt x="38178" y="94182"/>
                    <a:pt x="18397" y="79989"/>
                  </a:cubicBezTo>
                  <a:cubicBezTo>
                    <a:pt x="-1385" y="65788"/>
                    <a:pt x="-5923" y="38228"/>
                    <a:pt x="8253" y="18422"/>
                  </a:cubicBezTo>
                  <a:cubicBezTo>
                    <a:pt x="22420" y="-1360"/>
                    <a:pt x="49905" y="-5928"/>
                    <a:pt x="69687" y="8224"/>
                  </a:cubicBezTo>
                  <a:cubicBezTo>
                    <a:pt x="89469" y="22434"/>
                    <a:pt x="94039" y="49994"/>
                    <a:pt x="79888" y="69833"/>
                  </a:cubicBezTo>
                  <a:close/>
                </a:path>
              </a:pathLst>
            </a:custGeom>
            <a:solidFill>
              <a:srgbClr val="EFEDE5"/>
            </a:solidFill>
            <a:ln w="8128"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A8216E40-A59D-42ED-9645-701026D1ADFB}"/>
                </a:ext>
              </a:extLst>
            </p:cNvPr>
            <p:cNvSpPr/>
            <p:nvPr/>
          </p:nvSpPr>
          <p:spPr>
            <a:xfrm>
              <a:off x="10128672" y="3058349"/>
              <a:ext cx="1298650" cy="721001"/>
            </a:xfrm>
            <a:custGeom>
              <a:avLst/>
              <a:gdLst>
                <a:gd name="connsiteX0" fmla="*/ 1294705 w 1298650"/>
                <a:gd name="connsiteY0" fmla="*/ 16805 h 721001"/>
                <a:gd name="connsiteX1" fmla="*/ 1296990 w 1298650"/>
                <a:gd name="connsiteY1" fmla="*/ 3949 h 721001"/>
                <a:gd name="connsiteX2" fmla="*/ 1286545 w 1298650"/>
                <a:gd name="connsiteY2" fmla="*/ 463 h 721001"/>
                <a:gd name="connsiteX3" fmla="*/ 5303 w 1298650"/>
                <a:gd name="connsiteY3" fmla="*/ 602251 h 721001"/>
                <a:gd name="connsiteX4" fmla="*/ 848 w 1298650"/>
                <a:gd name="connsiteY4" fmla="*/ 614401 h 721001"/>
                <a:gd name="connsiteX5" fmla="*/ 1060 w 1298650"/>
                <a:gd name="connsiteY5" fmla="*/ 614834 h 721001"/>
                <a:gd name="connsiteX6" fmla="*/ 53452 w 1298650"/>
                <a:gd name="connsiteY6" fmla="*/ 715990 h 721001"/>
                <a:gd name="connsiteX7" fmla="*/ 59083 w 1298650"/>
                <a:gd name="connsiteY7" fmla="*/ 720647 h 721001"/>
                <a:gd name="connsiteX8" fmla="*/ 66183 w 1298650"/>
                <a:gd name="connsiteY8" fmla="*/ 719749 h 72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650" h="721001">
                  <a:moveTo>
                    <a:pt x="1294705" y="16805"/>
                  </a:moveTo>
                  <a:cubicBezTo>
                    <a:pt x="1298884" y="13887"/>
                    <a:pt x="1299904" y="8131"/>
                    <a:pt x="1296990" y="3949"/>
                  </a:cubicBezTo>
                  <a:cubicBezTo>
                    <a:pt x="1294656" y="606"/>
                    <a:pt x="1290413" y="-811"/>
                    <a:pt x="1286545" y="463"/>
                  </a:cubicBezTo>
                  <a:lnTo>
                    <a:pt x="5303" y="602251"/>
                  </a:lnTo>
                  <a:cubicBezTo>
                    <a:pt x="725" y="604375"/>
                    <a:pt x="-1274" y="609809"/>
                    <a:pt x="848" y="614401"/>
                  </a:cubicBezTo>
                  <a:cubicBezTo>
                    <a:pt x="913" y="614548"/>
                    <a:pt x="986" y="614687"/>
                    <a:pt x="1060" y="614834"/>
                  </a:cubicBezTo>
                  <a:lnTo>
                    <a:pt x="53452" y="715990"/>
                  </a:lnTo>
                  <a:cubicBezTo>
                    <a:pt x="54603" y="718262"/>
                    <a:pt x="56643" y="719945"/>
                    <a:pt x="59083" y="720647"/>
                  </a:cubicBezTo>
                  <a:cubicBezTo>
                    <a:pt x="61474" y="721334"/>
                    <a:pt x="64037" y="721015"/>
                    <a:pt x="66183" y="719749"/>
                  </a:cubicBezTo>
                  <a:close/>
                </a:path>
              </a:pathLst>
            </a:custGeom>
            <a:solidFill>
              <a:srgbClr val="42BCB8"/>
            </a:solidFill>
            <a:ln w="8128"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828465DE-DBC6-4E03-B45D-32DE48428980}"/>
                </a:ext>
              </a:extLst>
            </p:cNvPr>
            <p:cNvSpPr/>
            <p:nvPr/>
          </p:nvSpPr>
          <p:spPr>
            <a:xfrm>
              <a:off x="10238824" y="3518777"/>
              <a:ext cx="212214" cy="212404"/>
            </a:xfrm>
            <a:custGeom>
              <a:avLst/>
              <a:gdLst>
                <a:gd name="connsiteX0" fmla="*/ 88317 w 212214"/>
                <a:gd name="connsiteY0" fmla="*/ 1447 h 212404"/>
                <a:gd name="connsiteX1" fmla="*/ 1519 w 212214"/>
                <a:gd name="connsiteY1" fmla="*/ 123978 h 212404"/>
                <a:gd name="connsiteX2" fmla="*/ 123898 w 212214"/>
                <a:gd name="connsiteY2" fmla="*/ 210883 h 212404"/>
                <a:gd name="connsiteX3" fmla="*/ 210729 w 212214"/>
                <a:gd name="connsiteY3" fmla="*/ 88549 h 212404"/>
                <a:gd name="connsiteX4" fmla="*/ 88317 w 212214"/>
                <a:gd name="connsiteY4" fmla="*/ 1447 h 212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214" h="212404">
                  <a:moveTo>
                    <a:pt x="88317" y="1447"/>
                  </a:moveTo>
                  <a:cubicBezTo>
                    <a:pt x="30555" y="11284"/>
                    <a:pt x="-8306" y="66144"/>
                    <a:pt x="1519" y="123978"/>
                  </a:cubicBezTo>
                  <a:cubicBezTo>
                    <a:pt x="11345" y="181811"/>
                    <a:pt x="66136" y="220721"/>
                    <a:pt x="123898" y="210883"/>
                  </a:cubicBezTo>
                  <a:cubicBezTo>
                    <a:pt x="181587" y="201054"/>
                    <a:pt x="220432" y="146325"/>
                    <a:pt x="210729" y="88549"/>
                  </a:cubicBezTo>
                  <a:cubicBezTo>
                    <a:pt x="200756" y="30772"/>
                    <a:pt x="146087" y="-8121"/>
                    <a:pt x="88317" y="1447"/>
                  </a:cubicBezTo>
                  <a:close/>
                </a:path>
              </a:pathLst>
            </a:custGeom>
            <a:solidFill>
              <a:srgbClr val="42BCB8"/>
            </a:solidFill>
            <a:ln w="8128"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4CC291D3-6212-4692-ADA4-0EA6F3036AC4}"/>
                </a:ext>
              </a:extLst>
            </p:cNvPr>
            <p:cNvSpPr/>
            <p:nvPr/>
          </p:nvSpPr>
          <p:spPr>
            <a:xfrm>
              <a:off x="10281503" y="3563696"/>
              <a:ext cx="126995" cy="127082"/>
            </a:xfrm>
            <a:custGeom>
              <a:avLst/>
              <a:gdLst>
                <a:gd name="connsiteX0" fmla="*/ 753 w 126995"/>
                <a:gd name="connsiteY0" fmla="*/ 73290 h 127082"/>
                <a:gd name="connsiteX1" fmla="*/ 53798 w 126995"/>
                <a:gd name="connsiteY1" fmla="*/ 756 h 127082"/>
                <a:gd name="connsiteX2" fmla="*/ 126242 w 126995"/>
                <a:gd name="connsiteY2" fmla="*/ 53867 h 127082"/>
                <a:gd name="connsiteX3" fmla="*/ 74200 w 126995"/>
                <a:gd name="connsiteY3" fmla="*/ 126237 h 127082"/>
                <a:gd name="connsiteX4" fmla="*/ 762 w 126995"/>
                <a:gd name="connsiteY4" fmla="*/ 73322 h 127082"/>
                <a:gd name="connsiteX5" fmla="*/ 753 w 126995"/>
                <a:gd name="connsiteY5" fmla="*/ 73290 h 12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995" h="127082">
                  <a:moveTo>
                    <a:pt x="753" y="73290"/>
                  </a:moveTo>
                  <a:cubicBezTo>
                    <a:pt x="-4600" y="38596"/>
                    <a:pt x="19148" y="6117"/>
                    <a:pt x="53798" y="756"/>
                  </a:cubicBezTo>
                  <a:cubicBezTo>
                    <a:pt x="88449" y="-4612"/>
                    <a:pt x="120888" y="19166"/>
                    <a:pt x="126242" y="53867"/>
                  </a:cubicBezTo>
                  <a:cubicBezTo>
                    <a:pt x="131538" y="88169"/>
                    <a:pt x="108378" y="120387"/>
                    <a:pt x="74200" y="126237"/>
                  </a:cubicBezTo>
                  <a:cubicBezTo>
                    <a:pt x="39329" y="131932"/>
                    <a:pt x="6441" y="108237"/>
                    <a:pt x="762" y="73322"/>
                  </a:cubicBezTo>
                  <a:cubicBezTo>
                    <a:pt x="753" y="73306"/>
                    <a:pt x="753" y="73298"/>
                    <a:pt x="753" y="73290"/>
                  </a:cubicBezTo>
                  <a:close/>
                </a:path>
              </a:pathLst>
            </a:custGeom>
            <a:gradFill>
              <a:gsLst>
                <a:gs pos="0">
                  <a:srgbClr val="32B4B1">
                    <a:alpha val="33725"/>
                  </a:srgbClr>
                </a:gs>
                <a:gs pos="51000">
                  <a:srgbClr val="005294">
                    <a:alpha val="55000"/>
                  </a:srgbClr>
                </a:gs>
                <a:gs pos="99000">
                  <a:srgbClr val="0A2F91"/>
                </a:gs>
              </a:gsLst>
              <a:lin ang="0" scaled="0"/>
            </a:gradFill>
            <a:ln w="8128"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D89D66CC-72BB-4C0F-B121-0A3F9A699534}"/>
                </a:ext>
              </a:extLst>
            </p:cNvPr>
            <p:cNvSpPr/>
            <p:nvPr/>
          </p:nvSpPr>
          <p:spPr>
            <a:xfrm>
              <a:off x="10281503" y="3563696"/>
              <a:ext cx="126995" cy="127082"/>
            </a:xfrm>
            <a:custGeom>
              <a:avLst/>
              <a:gdLst>
                <a:gd name="connsiteX0" fmla="*/ 753 w 126995"/>
                <a:gd name="connsiteY0" fmla="*/ 73290 h 127082"/>
                <a:gd name="connsiteX1" fmla="*/ 53798 w 126995"/>
                <a:gd name="connsiteY1" fmla="*/ 756 h 127082"/>
                <a:gd name="connsiteX2" fmla="*/ 126242 w 126995"/>
                <a:gd name="connsiteY2" fmla="*/ 53867 h 127082"/>
                <a:gd name="connsiteX3" fmla="*/ 74200 w 126995"/>
                <a:gd name="connsiteY3" fmla="*/ 126237 h 127082"/>
                <a:gd name="connsiteX4" fmla="*/ 762 w 126995"/>
                <a:gd name="connsiteY4" fmla="*/ 73322 h 127082"/>
                <a:gd name="connsiteX5" fmla="*/ 753 w 126995"/>
                <a:gd name="connsiteY5" fmla="*/ 73290 h 12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995" h="127082">
                  <a:moveTo>
                    <a:pt x="753" y="73290"/>
                  </a:moveTo>
                  <a:cubicBezTo>
                    <a:pt x="-4600" y="38596"/>
                    <a:pt x="19148" y="6117"/>
                    <a:pt x="53798" y="756"/>
                  </a:cubicBezTo>
                  <a:cubicBezTo>
                    <a:pt x="88449" y="-4612"/>
                    <a:pt x="120888" y="19166"/>
                    <a:pt x="126242" y="53867"/>
                  </a:cubicBezTo>
                  <a:cubicBezTo>
                    <a:pt x="131538" y="88169"/>
                    <a:pt x="108378" y="120387"/>
                    <a:pt x="74200" y="126237"/>
                  </a:cubicBezTo>
                  <a:cubicBezTo>
                    <a:pt x="39329" y="131932"/>
                    <a:pt x="6441" y="108237"/>
                    <a:pt x="762" y="73322"/>
                  </a:cubicBezTo>
                  <a:cubicBezTo>
                    <a:pt x="753" y="73306"/>
                    <a:pt x="753" y="73298"/>
                    <a:pt x="753" y="73290"/>
                  </a:cubicBezTo>
                  <a:close/>
                </a:path>
              </a:pathLst>
            </a:custGeom>
            <a:noFill/>
            <a:ln w="16582" cap="flat">
              <a:solidFill>
                <a:srgbClr val="42BCB8"/>
              </a:solidFill>
              <a:prstDash val="solid"/>
              <a:round/>
            </a:ln>
          </p:spPr>
          <p:txBody>
            <a:bodyPr rtlCol="0" anchor="ctr"/>
            <a:lstStyle/>
            <a:p>
              <a:endParaRPr lang="en-US" dirty="0"/>
            </a:p>
          </p:txBody>
        </p:sp>
      </p:grpSp>
      <p:cxnSp>
        <p:nvCxnSpPr>
          <p:cNvPr id="35" name="Straight Connector 34">
            <a:extLst>
              <a:ext uri="{FF2B5EF4-FFF2-40B4-BE49-F238E27FC236}">
                <a16:creationId xmlns:a16="http://schemas.microsoft.com/office/drawing/2014/main" id="{1D3483BA-086F-4C14-858E-B1B60B1055E2}"/>
              </a:ext>
            </a:extLst>
          </p:cNvPr>
          <p:cNvCxnSpPr/>
          <p:nvPr/>
        </p:nvCxnSpPr>
        <p:spPr>
          <a:xfrm>
            <a:off x="8849560" y="1325526"/>
            <a:ext cx="0" cy="2259719"/>
          </a:xfrm>
          <a:prstGeom prst="line">
            <a:avLst/>
          </a:prstGeom>
          <a:ln w="38100"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6" name="Straight Connector 5">
            <a:extLst>
              <a:ext uri="{FF2B5EF4-FFF2-40B4-BE49-F238E27FC236}">
                <a16:creationId xmlns:a16="http://schemas.microsoft.com/office/drawing/2014/main" id="{AF3DD728-FB86-4F6E-A8B8-504D554544D8}"/>
              </a:ext>
            </a:extLst>
          </p:cNvPr>
          <p:cNvCxnSpPr>
            <a:cxnSpLocks/>
          </p:cNvCxnSpPr>
          <p:nvPr/>
        </p:nvCxnSpPr>
        <p:spPr>
          <a:xfrm>
            <a:off x="5662804" y="3585245"/>
            <a:ext cx="3186756" cy="0"/>
          </a:xfrm>
          <a:prstGeom prst="line">
            <a:avLst/>
          </a:prstGeom>
          <a:ln w="38100"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a:extLst>
              <a:ext uri="{FF2B5EF4-FFF2-40B4-BE49-F238E27FC236}">
                <a16:creationId xmlns:a16="http://schemas.microsoft.com/office/drawing/2014/main" id="{1293BB3F-DCA1-47A8-B83E-03B74C9CFA22}"/>
              </a:ext>
            </a:extLst>
          </p:cNvPr>
          <p:cNvCxnSpPr>
            <a:cxnSpLocks/>
          </p:cNvCxnSpPr>
          <p:nvPr/>
        </p:nvCxnSpPr>
        <p:spPr>
          <a:xfrm flipH="1">
            <a:off x="5662804" y="3585245"/>
            <a:ext cx="0" cy="2225048"/>
          </a:xfrm>
          <a:prstGeom prst="line">
            <a:avLst/>
          </a:prstGeom>
          <a:ln w="38100"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56" name="Straight Connector 55">
            <a:extLst>
              <a:ext uri="{FF2B5EF4-FFF2-40B4-BE49-F238E27FC236}">
                <a16:creationId xmlns:a16="http://schemas.microsoft.com/office/drawing/2014/main" id="{784CE189-F731-4E37-8120-DA9733FDE83B}"/>
              </a:ext>
            </a:extLst>
          </p:cNvPr>
          <p:cNvCxnSpPr>
            <a:cxnSpLocks/>
          </p:cNvCxnSpPr>
          <p:nvPr/>
        </p:nvCxnSpPr>
        <p:spPr>
          <a:xfrm>
            <a:off x="11110001" y="4976761"/>
            <a:ext cx="0" cy="833532"/>
          </a:xfrm>
          <a:prstGeom prst="line">
            <a:avLst/>
          </a:prstGeom>
          <a:ln w="38100"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6207AE32-56E3-48AA-B453-19FD6A88DFE3}"/>
              </a:ext>
            </a:extLst>
          </p:cNvPr>
          <p:cNvCxnSpPr/>
          <p:nvPr/>
        </p:nvCxnSpPr>
        <p:spPr>
          <a:xfrm>
            <a:off x="5662804" y="5810293"/>
            <a:ext cx="5447197" cy="0"/>
          </a:xfrm>
          <a:prstGeom prst="line">
            <a:avLst/>
          </a:prstGeom>
          <a:ln w="38100"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57" name="TextBox 56">
            <a:extLst>
              <a:ext uri="{FF2B5EF4-FFF2-40B4-BE49-F238E27FC236}">
                <a16:creationId xmlns:a16="http://schemas.microsoft.com/office/drawing/2014/main" id="{418278F1-AF3A-4F91-A42B-2BB0BD5C1894}"/>
              </a:ext>
            </a:extLst>
          </p:cNvPr>
          <p:cNvSpPr txBox="1"/>
          <p:nvPr/>
        </p:nvSpPr>
        <p:spPr>
          <a:xfrm>
            <a:off x="11472595" y="6474474"/>
            <a:ext cx="233397"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000" b="0" i="0" u="none" strike="noStrike" kern="1200" cap="none" spc="0" normalizeH="0" baseline="0" noProof="0" smtClean="0">
                <a:ln>
                  <a:noFill/>
                </a:ln>
                <a:solidFill>
                  <a:schemeClr val="bg1"/>
                </a:solidFill>
                <a:effectLst/>
                <a:uLnTx/>
                <a:uFillTx/>
                <a:latin typeface="+mj-lt"/>
                <a:ea typeface="Arial Nova" panose="020B0504020202020204" pitchFamily="34" charset="0"/>
                <a:cs typeface="Arial Nova" panose="020B05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MY" sz="1000" b="0" i="0" u="none" strike="noStrike" kern="1200" cap="none" spc="0" normalizeH="0" baseline="0" noProof="0" dirty="0">
              <a:ln>
                <a:noFill/>
              </a:ln>
              <a:solidFill>
                <a:schemeClr val="bg1"/>
              </a:solidFill>
              <a:effectLst/>
              <a:uLnTx/>
              <a:uFillTx/>
              <a:latin typeface="+mj-lt"/>
              <a:ea typeface="Arial Nova" panose="020B0504020202020204" pitchFamily="34" charset="0"/>
              <a:cs typeface="Arial Nova" panose="020B0504020202020204" pitchFamily="34" charset="0"/>
            </a:endParaRPr>
          </a:p>
        </p:txBody>
      </p:sp>
      <p:pic>
        <p:nvPicPr>
          <p:cNvPr id="59" name="Picture 58">
            <a:extLst>
              <a:ext uri="{FF2B5EF4-FFF2-40B4-BE49-F238E27FC236}">
                <a16:creationId xmlns:a16="http://schemas.microsoft.com/office/drawing/2014/main" id="{EB49BCCE-1E07-DD43-B520-D0572F631811}"/>
              </a:ext>
            </a:extLst>
          </p:cNvPr>
          <p:cNvPicPr>
            <a:picLocks noChangeAspect="1"/>
          </p:cNvPicPr>
          <p:nvPr/>
        </p:nvPicPr>
        <p:blipFill>
          <a:blip r:embed="rId3" cstate="email">
            <a:lum bright="100000"/>
            <a:extLst>
              <a:ext uri="{28A0092B-C50C-407E-A947-70E740481C1C}">
                <a14:useLocalDpi xmlns:a14="http://schemas.microsoft.com/office/drawing/2010/main"/>
              </a:ext>
            </a:extLst>
          </a:blip>
          <a:stretch>
            <a:fillRect/>
          </a:stretch>
        </p:blipFill>
        <p:spPr>
          <a:xfrm>
            <a:off x="338377" y="357318"/>
            <a:ext cx="1246237" cy="263356"/>
          </a:xfrm>
          <a:prstGeom prst="rect">
            <a:avLst/>
          </a:prstGeom>
        </p:spPr>
      </p:pic>
      <p:sp>
        <p:nvSpPr>
          <p:cNvPr id="60" name="TextBox 59">
            <a:extLst>
              <a:ext uri="{FF2B5EF4-FFF2-40B4-BE49-F238E27FC236}">
                <a16:creationId xmlns:a16="http://schemas.microsoft.com/office/drawing/2014/main" id="{578DD4CB-0F10-1B42-9EC4-970B0331B0F2}"/>
              </a:ext>
            </a:extLst>
          </p:cNvPr>
          <p:cNvSpPr txBox="1"/>
          <p:nvPr/>
        </p:nvSpPr>
        <p:spPr>
          <a:xfrm>
            <a:off x="644365" y="6474474"/>
            <a:ext cx="1213474" cy="246221"/>
          </a:xfrm>
          <a:prstGeom prst="rect">
            <a:avLst/>
          </a:prstGeom>
          <a:noFill/>
        </p:spPr>
        <p:txBody>
          <a:bodyPr wrap="none" lIns="0" rIns="0" rtlCol="0">
            <a:spAutoFit/>
          </a:bodyPr>
          <a:lstStyle>
            <a:defPPr>
              <a:defRPr lang="en-US"/>
            </a:defPPr>
            <a:lvl1pPr>
              <a:defRPr sz="1000" b="0" i="0">
                <a:latin typeface="Arial Nova" panose="020B0504020202020204" pitchFamily="34" charset="0"/>
                <a:ea typeface="Arial Nova" panose="020B0504020202020204" pitchFamily="34" charset="0"/>
                <a:cs typeface="Arial Nova" panose="020B0504020202020204" pitchFamily="34" charset="0"/>
              </a:defRPr>
            </a:lvl1pPr>
          </a:lstStyle>
          <a:p>
            <a:pPr lvl="0" defTabSz="914400">
              <a:defRPr/>
            </a:pPr>
            <a:r>
              <a:rPr kumimoji="0" lang="en-US" sz="1000" b="0" i="0" u="none" strike="noStrike" kern="1200" cap="none" spc="0" normalizeH="0" baseline="0" noProof="0" dirty="0">
                <a:ln>
                  <a:noFill/>
                </a:ln>
                <a:solidFill>
                  <a:schemeClr val="bg1"/>
                </a:solidFill>
                <a:effectLst/>
                <a:uLnTx/>
                <a:uFillTx/>
                <a:latin typeface="+mj-lt"/>
              </a:rPr>
              <a:t>HVR Software ©2021</a:t>
            </a:r>
            <a:endParaRPr kumimoji="0" lang="en-MY" sz="1000" b="0" i="0" u="none" strike="noStrike" kern="1200" cap="none" spc="0" normalizeH="0" baseline="0" noProof="0" dirty="0">
              <a:ln>
                <a:noFill/>
              </a:ln>
              <a:solidFill>
                <a:schemeClr val="bg1"/>
              </a:solidFill>
              <a:effectLst/>
              <a:uLnTx/>
              <a:uFillTx/>
              <a:latin typeface="+mj-lt"/>
            </a:endParaRPr>
          </a:p>
        </p:txBody>
      </p:sp>
    </p:spTree>
    <p:extLst>
      <p:ext uri="{BB962C8B-B14F-4D97-AF65-F5344CB8AC3E}">
        <p14:creationId xmlns:p14="http://schemas.microsoft.com/office/powerpoint/2010/main" val="1368934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82"/>
          <p:cNvSpPr txBox="1">
            <a:spLocks noGrp="1"/>
          </p:cNvSpPr>
          <p:nvPr>
            <p:ph type="title"/>
          </p:nvPr>
        </p:nvSpPr>
        <p:spPr>
          <a:xfrm>
            <a:off x="805690" y="827707"/>
            <a:ext cx="10580620" cy="49548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Font typeface="Helvetica Neue"/>
              <a:buNone/>
            </a:pPr>
            <a:r>
              <a:rPr lang="en-US" dirty="0"/>
              <a:t>Ingestion de </a:t>
            </a:r>
            <a:r>
              <a:rPr lang="en-US" dirty="0" err="1"/>
              <a:t>données</a:t>
            </a:r>
            <a:r>
              <a:rPr lang="en-US" dirty="0"/>
              <a:t> Google </a:t>
            </a:r>
            <a:r>
              <a:rPr lang="en-US" dirty="0" err="1"/>
              <a:t>BigQuery</a:t>
            </a:r>
            <a:endParaRPr lang="en-US" dirty="0"/>
          </a:p>
        </p:txBody>
      </p:sp>
      <p:sp>
        <p:nvSpPr>
          <p:cNvPr id="602" name="Google Shape;602;p82"/>
          <p:cNvSpPr txBox="1">
            <a:spLocks noGrp="1"/>
          </p:cNvSpPr>
          <p:nvPr>
            <p:ph type="body" idx="1"/>
          </p:nvPr>
        </p:nvSpPr>
        <p:spPr>
          <a:xfrm>
            <a:off x="805690" y="1537644"/>
            <a:ext cx="10580620" cy="368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400"/>
              <a:buFont typeface="Helvetica Neue"/>
              <a:buNone/>
            </a:pPr>
            <a:r>
              <a:rPr lang="en-US" dirty="0"/>
              <a:t>LIVRAISON OPTIMALE PAR SYSTÈME DE TRANSIT</a:t>
            </a:r>
            <a:endParaRPr dirty="0"/>
          </a:p>
        </p:txBody>
      </p:sp>
      <p:grpSp>
        <p:nvGrpSpPr>
          <p:cNvPr id="5" name="Groupe 4">
            <a:extLst>
              <a:ext uri="{FF2B5EF4-FFF2-40B4-BE49-F238E27FC236}">
                <a16:creationId xmlns:a16="http://schemas.microsoft.com/office/drawing/2014/main" id="{24A81D8A-D171-4A3F-B2DD-E4BFE2A78C7C}"/>
              </a:ext>
            </a:extLst>
          </p:cNvPr>
          <p:cNvGrpSpPr/>
          <p:nvPr/>
        </p:nvGrpSpPr>
        <p:grpSpPr>
          <a:xfrm>
            <a:off x="4660207" y="1957332"/>
            <a:ext cx="6973107" cy="4685516"/>
            <a:chOff x="2858703" y="1957332"/>
            <a:chExt cx="6973107" cy="4685516"/>
          </a:xfrm>
        </p:grpSpPr>
        <p:pic>
          <p:nvPicPr>
            <p:cNvPr id="603" name="Google Shape;603;p82"/>
            <p:cNvPicPr preferRelativeResize="0"/>
            <p:nvPr/>
          </p:nvPicPr>
          <p:blipFill rotWithShape="1">
            <a:blip r:embed="rId3">
              <a:alphaModFix/>
            </a:blip>
            <a:srcRect/>
            <a:stretch/>
          </p:blipFill>
          <p:spPr>
            <a:xfrm>
              <a:off x="2858703" y="1957332"/>
              <a:ext cx="6973107" cy="4685516"/>
            </a:xfrm>
            <a:prstGeom prst="rect">
              <a:avLst/>
            </a:prstGeom>
            <a:noFill/>
            <a:ln>
              <a:noFill/>
            </a:ln>
          </p:spPr>
        </p:pic>
        <p:sp>
          <p:nvSpPr>
            <p:cNvPr id="3" name="Rounded Rectangle 2">
              <a:extLst>
                <a:ext uri="{FF2B5EF4-FFF2-40B4-BE49-F238E27FC236}">
                  <a16:creationId xmlns:a16="http://schemas.microsoft.com/office/drawing/2014/main" id="{02FDBCF9-EBB3-8D47-B9ED-9D7B3929136B}"/>
                </a:ext>
              </a:extLst>
            </p:cNvPr>
            <p:cNvSpPr/>
            <p:nvPr/>
          </p:nvSpPr>
          <p:spPr>
            <a:xfrm>
              <a:off x="7686675" y="3200400"/>
              <a:ext cx="1971675" cy="23574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D2A92E-ECA9-0B42-850E-E5AFBBA68BC7}"/>
                </a:ext>
              </a:extLst>
            </p:cNvPr>
            <p:cNvPicPr>
              <a:picLocks noChangeAspect="1"/>
            </p:cNvPicPr>
            <p:nvPr/>
          </p:nvPicPr>
          <p:blipFill>
            <a:blip r:embed="rId4"/>
            <a:stretch>
              <a:fillRect/>
            </a:stretch>
          </p:blipFill>
          <p:spPr>
            <a:xfrm>
              <a:off x="7940862" y="3916497"/>
              <a:ext cx="1463299" cy="767186"/>
            </a:xfrm>
            <a:prstGeom prst="rect">
              <a:avLst/>
            </a:prstGeom>
          </p:spPr>
        </p:pic>
        <p:sp>
          <p:nvSpPr>
            <p:cNvPr id="8" name="Rectangle 7">
              <a:extLst>
                <a:ext uri="{FF2B5EF4-FFF2-40B4-BE49-F238E27FC236}">
                  <a16:creationId xmlns:a16="http://schemas.microsoft.com/office/drawing/2014/main" id="{CB734BE2-8213-0046-B51D-53062C714255}"/>
                </a:ext>
              </a:extLst>
            </p:cNvPr>
            <p:cNvSpPr/>
            <p:nvPr/>
          </p:nvSpPr>
          <p:spPr>
            <a:xfrm>
              <a:off x="8020356" y="4735071"/>
              <a:ext cx="1304309" cy="21544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en-US" sz="800" dirty="0">
                  <a:solidFill>
                    <a:schemeClr val="tx1">
                      <a:alpha val="60000"/>
                    </a:schemeClr>
                  </a:solidFill>
                  <a:latin typeface="Arial Nova" panose="020B0504020202020204" pitchFamily="34" charset="0"/>
                </a:rPr>
                <a:t>Google </a:t>
              </a:r>
              <a:r>
                <a:rPr lang="en-US" sz="800" dirty="0" err="1">
                  <a:solidFill>
                    <a:schemeClr val="tx1">
                      <a:alpha val="60000"/>
                    </a:schemeClr>
                  </a:solidFill>
                  <a:latin typeface="Arial Nova" panose="020B0504020202020204" pitchFamily="34" charset="0"/>
                </a:rPr>
                <a:t>BigQuery</a:t>
              </a:r>
              <a:endParaRPr lang="en-US" sz="800" dirty="0">
                <a:solidFill>
                  <a:schemeClr val="tx1">
                    <a:alpha val="60000"/>
                  </a:schemeClr>
                </a:solidFill>
                <a:latin typeface="Arial Nova" panose="020B0504020202020204" pitchFamily="34" charset="0"/>
              </a:endParaRPr>
            </a:p>
          </p:txBody>
        </p:sp>
      </p:grpSp>
      <p:sp>
        <p:nvSpPr>
          <p:cNvPr id="2" name="ZoneTexte 1">
            <a:extLst>
              <a:ext uri="{FF2B5EF4-FFF2-40B4-BE49-F238E27FC236}">
                <a16:creationId xmlns:a16="http://schemas.microsoft.com/office/drawing/2014/main" id="{6062AD6F-41CB-49AE-B673-50179DB16218}"/>
              </a:ext>
            </a:extLst>
          </p:cNvPr>
          <p:cNvSpPr txBox="1"/>
          <p:nvPr/>
        </p:nvSpPr>
        <p:spPr>
          <a:xfrm>
            <a:off x="68240" y="2356592"/>
            <a:ext cx="4486747" cy="1384995"/>
          </a:xfrm>
          <a:prstGeom prst="rect">
            <a:avLst/>
          </a:prstGeom>
          <a:noFill/>
        </p:spPr>
        <p:txBody>
          <a:bodyPr wrap="square" rtlCol="0">
            <a:spAutoFit/>
          </a:bodyPr>
          <a:lstStyle/>
          <a:p>
            <a:r>
              <a:rPr lang="fr-FR" b="1" dirty="0">
                <a:latin typeface="+mj-lt"/>
              </a:rPr>
              <a:t>Google </a:t>
            </a:r>
            <a:r>
              <a:rPr lang="fr-FR" b="1" dirty="0" err="1">
                <a:latin typeface="+mj-lt"/>
              </a:rPr>
              <a:t>BigQuery</a:t>
            </a:r>
            <a:endParaRPr lang="fr-FR" b="1" dirty="0">
              <a:latin typeface="+mj-lt"/>
            </a:endParaRPr>
          </a:p>
          <a:p>
            <a:r>
              <a:rPr lang="fr-FR" sz="1400" dirty="0">
                <a:latin typeface="+mj-lt"/>
                <a:ea typeface="Calibri" panose="020F0502020204030204" pitchFamily="34" charset="0"/>
                <a:cs typeface="Times New Roman" panose="02020603050405020304" pitchFamily="18" charset="0"/>
              </a:rPr>
              <a:t>Plateforme de référence et de partage des données :</a:t>
            </a:r>
          </a:p>
          <a:p>
            <a:pPr marL="285750" indent="-285750">
              <a:buFontTx/>
              <a:buChar char="-"/>
            </a:pPr>
            <a:r>
              <a:rPr lang="fr-FR" dirty="0">
                <a:latin typeface="+mj-lt"/>
              </a:rPr>
              <a:t>Streaming vs Micro batch</a:t>
            </a:r>
          </a:p>
          <a:p>
            <a:pPr marL="285750" indent="-285750">
              <a:buFontTx/>
              <a:buChar char="-"/>
            </a:pPr>
            <a:r>
              <a:rPr lang="fr-FR" dirty="0">
                <a:latin typeface="+mj-lt"/>
              </a:rPr>
              <a:t>Parallélisation</a:t>
            </a:r>
          </a:p>
          <a:p>
            <a:pPr marL="285750" indent="-285750">
              <a:buFontTx/>
              <a:buChar char="-"/>
            </a:pPr>
            <a:r>
              <a:rPr lang="fr-FR" dirty="0">
                <a:latin typeface="+mj-lt"/>
              </a:rPr>
              <a:t>Partionnement / Clé de </a:t>
            </a:r>
            <a:r>
              <a:rPr lang="fr-FR" dirty="0" err="1">
                <a:latin typeface="+mj-lt"/>
              </a:rPr>
              <a:t>partionnement</a:t>
            </a:r>
            <a:endParaRPr lang="fr-FR" dirty="0">
              <a:latin typeface="+mj-lt"/>
            </a:endParaRPr>
          </a:p>
          <a:p>
            <a:pPr marL="285750" indent="-285750">
              <a:buFontTx/>
              <a:buChar char="-"/>
            </a:pPr>
            <a:r>
              <a:rPr lang="fr-FR" dirty="0">
                <a:latin typeface="+mj-lt"/>
              </a:rPr>
              <a:t>Clustering</a:t>
            </a:r>
          </a:p>
        </p:txBody>
      </p:sp>
    </p:spTree>
    <p:extLst>
      <p:ext uri="{BB962C8B-B14F-4D97-AF65-F5344CB8AC3E}">
        <p14:creationId xmlns:p14="http://schemas.microsoft.com/office/powerpoint/2010/main" val="4237018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82"/>
          <p:cNvSpPr txBox="1">
            <a:spLocks noGrp="1"/>
          </p:cNvSpPr>
          <p:nvPr>
            <p:ph type="title"/>
          </p:nvPr>
        </p:nvSpPr>
        <p:spPr>
          <a:xfrm>
            <a:off x="805690" y="827707"/>
            <a:ext cx="10580620" cy="49548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Font typeface="Helvetica Neue"/>
              <a:buNone/>
            </a:pPr>
            <a:r>
              <a:rPr lang="en-US" dirty="0"/>
              <a:t>Ingestion de </a:t>
            </a:r>
            <a:r>
              <a:rPr lang="en-US" dirty="0" err="1"/>
              <a:t>données</a:t>
            </a:r>
            <a:r>
              <a:rPr lang="en-US" dirty="0"/>
              <a:t> Google </a:t>
            </a:r>
            <a:r>
              <a:rPr lang="en-US" dirty="0" err="1"/>
              <a:t>BigQuery</a:t>
            </a:r>
            <a:endParaRPr lang="en-US" dirty="0"/>
          </a:p>
        </p:txBody>
      </p:sp>
      <p:sp>
        <p:nvSpPr>
          <p:cNvPr id="602" name="Google Shape;602;p82"/>
          <p:cNvSpPr txBox="1">
            <a:spLocks noGrp="1"/>
          </p:cNvSpPr>
          <p:nvPr>
            <p:ph type="body" idx="1"/>
          </p:nvPr>
        </p:nvSpPr>
        <p:spPr>
          <a:xfrm>
            <a:off x="805690" y="1537644"/>
            <a:ext cx="10580620" cy="368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400"/>
              <a:buFont typeface="Helvetica Neue"/>
              <a:buNone/>
            </a:pPr>
            <a:r>
              <a:rPr lang="en-US" dirty="0"/>
              <a:t>LIVRAISON OPTIMALE PAR SYSTÈME DE TRANSIT</a:t>
            </a:r>
            <a:endParaRPr dirty="0"/>
          </a:p>
        </p:txBody>
      </p:sp>
      <p:grpSp>
        <p:nvGrpSpPr>
          <p:cNvPr id="5" name="Groupe 4">
            <a:extLst>
              <a:ext uri="{FF2B5EF4-FFF2-40B4-BE49-F238E27FC236}">
                <a16:creationId xmlns:a16="http://schemas.microsoft.com/office/drawing/2014/main" id="{24A81D8A-D171-4A3F-B2DD-E4BFE2A78C7C}"/>
              </a:ext>
            </a:extLst>
          </p:cNvPr>
          <p:cNvGrpSpPr/>
          <p:nvPr/>
        </p:nvGrpSpPr>
        <p:grpSpPr>
          <a:xfrm>
            <a:off x="4660216" y="1957332"/>
            <a:ext cx="6973107" cy="4685516"/>
            <a:chOff x="2858703" y="1957332"/>
            <a:chExt cx="6973107" cy="4685516"/>
          </a:xfrm>
        </p:grpSpPr>
        <p:pic>
          <p:nvPicPr>
            <p:cNvPr id="603" name="Google Shape;603;p82"/>
            <p:cNvPicPr preferRelativeResize="0"/>
            <p:nvPr/>
          </p:nvPicPr>
          <p:blipFill rotWithShape="1">
            <a:blip r:embed="rId3">
              <a:alphaModFix/>
            </a:blip>
            <a:srcRect/>
            <a:stretch/>
          </p:blipFill>
          <p:spPr>
            <a:xfrm>
              <a:off x="2858703" y="1957332"/>
              <a:ext cx="6973107" cy="4685516"/>
            </a:xfrm>
            <a:prstGeom prst="rect">
              <a:avLst/>
            </a:prstGeom>
            <a:noFill/>
            <a:ln>
              <a:noFill/>
            </a:ln>
          </p:spPr>
        </p:pic>
        <p:sp>
          <p:nvSpPr>
            <p:cNvPr id="3" name="Rounded Rectangle 2">
              <a:extLst>
                <a:ext uri="{FF2B5EF4-FFF2-40B4-BE49-F238E27FC236}">
                  <a16:creationId xmlns:a16="http://schemas.microsoft.com/office/drawing/2014/main" id="{02FDBCF9-EBB3-8D47-B9ED-9D7B3929136B}"/>
                </a:ext>
              </a:extLst>
            </p:cNvPr>
            <p:cNvSpPr/>
            <p:nvPr/>
          </p:nvSpPr>
          <p:spPr>
            <a:xfrm>
              <a:off x="7686675" y="3200400"/>
              <a:ext cx="1971675" cy="23574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D2A92E-ECA9-0B42-850E-E5AFBBA68BC7}"/>
                </a:ext>
              </a:extLst>
            </p:cNvPr>
            <p:cNvPicPr>
              <a:picLocks noChangeAspect="1"/>
            </p:cNvPicPr>
            <p:nvPr/>
          </p:nvPicPr>
          <p:blipFill>
            <a:blip r:embed="rId4"/>
            <a:stretch>
              <a:fillRect/>
            </a:stretch>
          </p:blipFill>
          <p:spPr>
            <a:xfrm>
              <a:off x="7940862" y="3916497"/>
              <a:ext cx="1463299" cy="767186"/>
            </a:xfrm>
            <a:prstGeom prst="rect">
              <a:avLst/>
            </a:prstGeom>
          </p:spPr>
        </p:pic>
        <p:sp>
          <p:nvSpPr>
            <p:cNvPr id="8" name="Rectangle 7">
              <a:extLst>
                <a:ext uri="{FF2B5EF4-FFF2-40B4-BE49-F238E27FC236}">
                  <a16:creationId xmlns:a16="http://schemas.microsoft.com/office/drawing/2014/main" id="{CB734BE2-8213-0046-B51D-53062C714255}"/>
                </a:ext>
              </a:extLst>
            </p:cNvPr>
            <p:cNvSpPr/>
            <p:nvPr/>
          </p:nvSpPr>
          <p:spPr>
            <a:xfrm>
              <a:off x="8020356" y="4735071"/>
              <a:ext cx="1304309" cy="21544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en-US" sz="800" dirty="0">
                  <a:solidFill>
                    <a:schemeClr val="tx1">
                      <a:alpha val="60000"/>
                    </a:schemeClr>
                  </a:solidFill>
                  <a:latin typeface="Arial Nova" panose="020B0504020202020204" pitchFamily="34" charset="0"/>
                </a:rPr>
                <a:t>Google </a:t>
              </a:r>
              <a:r>
                <a:rPr lang="en-US" sz="800" dirty="0" err="1">
                  <a:solidFill>
                    <a:schemeClr val="tx1">
                      <a:alpha val="60000"/>
                    </a:schemeClr>
                  </a:solidFill>
                  <a:latin typeface="Arial Nova" panose="020B0504020202020204" pitchFamily="34" charset="0"/>
                </a:rPr>
                <a:t>BigQuery</a:t>
              </a:r>
              <a:endParaRPr lang="en-US" sz="800" dirty="0">
                <a:solidFill>
                  <a:schemeClr val="tx1">
                    <a:alpha val="60000"/>
                  </a:schemeClr>
                </a:solidFill>
                <a:latin typeface="Arial Nova" panose="020B0504020202020204" pitchFamily="34" charset="0"/>
              </a:endParaRPr>
            </a:p>
          </p:txBody>
        </p:sp>
      </p:grpSp>
      <p:sp>
        <p:nvSpPr>
          <p:cNvPr id="2" name="ZoneTexte 1">
            <a:extLst>
              <a:ext uri="{FF2B5EF4-FFF2-40B4-BE49-F238E27FC236}">
                <a16:creationId xmlns:a16="http://schemas.microsoft.com/office/drawing/2014/main" id="{6062AD6F-41CB-49AE-B673-50179DB16218}"/>
              </a:ext>
            </a:extLst>
          </p:cNvPr>
          <p:cNvSpPr txBox="1"/>
          <p:nvPr/>
        </p:nvSpPr>
        <p:spPr>
          <a:xfrm>
            <a:off x="68240" y="2356592"/>
            <a:ext cx="4496440" cy="3754874"/>
          </a:xfrm>
          <a:prstGeom prst="rect">
            <a:avLst/>
          </a:prstGeom>
          <a:noFill/>
        </p:spPr>
        <p:txBody>
          <a:bodyPr wrap="square" rtlCol="0">
            <a:spAutoFit/>
          </a:bodyPr>
          <a:lstStyle/>
          <a:p>
            <a:r>
              <a:rPr lang="fr-FR" b="1" dirty="0">
                <a:latin typeface="+mj-lt"/>
              </a:rPr>
              <a:t>HVR commandes de base :</a:t>
            </a:r>
          </a:p>
          <a:p>
            <a:pPr marL="342900" indent="-342900">
              <a:buFont typeface="Arial" panose="020B0604020202020204" pitchFamily="34" charset="0"/>
              <a:buChar char="•"/>
            </a:pPr>
            <a:r>
              <a:rPr lang="fr-FR" b="1" dirty="0" err="1">
                <a:latin typeface="+mj-lt"/>
              </a:rPr>
              <a:t>Refresh</a:t>
            </a:r>
            <a:r>
              <a:rPr lang="fr-FR" dirty="0">
                <a:latin typeface="+mj-lt"/>
              </a:rPr>
              <a:t> : Chargement initial + création de la cible ex nihilo,</a:t>
            </a:r>
          </a:p>
          <a:p>
            <a:pPr marL="342900" indent="-342900">
              <a:buFont typeface="Arial" panose="020B0604020202020204" pitchFamily="34" charset="0"/>
              <a:buChar char="•"/>
            </a:pPr>
            <a:r>
              <a:rPr lang="fr-FR" b="1" dirty="0">
                <a:latin typeface="+mj-lt"/>
              </a:rPr>
              <a:t>Capture &amp; </a:t>
            </a:r>
            <a:r>
              <a:rPr lang="fr-FR" b="1" dirty="0" err="1">
                <a:latin typeface="+mj-lt"/>
              </a:rPr>
              <a:t>Integrate</a:t>
            </a:r>
            <a:r>
              <a:rPr lang="fr-FR" b="1" dirty="0">
                <a:latin typeface="+mj-lt"/>
              </a:rPr>
              <a:t> </a:t>
            </a:r>
            <a:r>
              <a:rPr lang="fr-FR" dirty="0">
                <a:latin typeface="+mj-lt"/>
              </a:rPr>
              <a:t> : CDC + DDL + Manipulation des données à la volée (colonnes calculée, valeurs par défaut, clés de substitution, identification de la source)</a:t>
            </a:r>
          </a:p>
          <a:p>
            <a:pPr marL="342900" indent="-342900">
              <a:buFont typeface="Arial" panose="020B0604020202020204" pitchFamily="34" charset="0"/>
              <a:buChar char="•"/>
            </a:pPr>
            <a:r>
              <a:rPr lang="fr-FR" dirty="0">
                <a:latin typeface="+mj-lt"/>
              </a:rPr>
              <a:t>Suppression logique + flux horodaté et évènements associés (Création, Suppression, Modification)</a:t>
            </a:r>
          </a:p>
          <a:p>
            <a:pPr marL="342900" indent="-342900">
              <a:buFont typeface="Arial" panose="020B0604020202020204" pitchFamily="34" charset="0"/>
              <a:buChar char="•"/>
            </a:pPr>
            <a:r>
              <a:rPr lang="fr-FR" b="1" dirty="0">
                <a:latin typeface="+mj-lt"/>
              </a:rPr>
              <a:t>Compare :</a:t>
            </a:r>
            <a:r>
              <a:rPr lang="fr-FR" dirty="0">
                <a:latin typeface="+mj-lt"/>
              </a:rPr>
              <a:t> Contrôle continu, reprise à chaud des écarts ou </a:t>
            </a:r>
            <a:r>
              <a:rPr lang="fr-FR" dirty="0" err="1">
                <a:latin typeface="+mj-lt"/>
              </a:rPr>
              <a:t>Refresh</a:t>
            </a:r>
            <a:endParaRPr lang="fr-FR" dirty="0">
              <a:latin typeface="+mj-lt"/>
            </a:endParaRPr>
          </a:p>
          <a:p>
            <a:pPr marL="342900" indent="-342900">
              <a:buFont typeface="Arial" panose="020B0604020202020204" pitchFamily="34" charset="0"/>
              <a:buChar char="•"/>
            </a:pPr>
            <a:endParaRPr lang="fr-FR" dirty="0">
              <a:latin typeface="+mj-lt"/>
            </a:endParaRPr>
          </a:p>
          <a:p>
            <a:pPr marL="285750" indent="-285750">
              <a:buFontTx/>
              <a:buChar char="-"/>
            </a:pPr>
            <a:endParaRPr lang="fr-FR" dirty="0">
              <a:latin typeface="+mj-lt"/>
            </a:endParaRPr>
          </a:p>
          <a:p>
            <a:pPr marL="285750" indent="-285750">
              <a:buFontTx/>
              <a:buChar char="-"/>
            </a:pPr>
            <a:endParaRPr lang="fr-FR" dirty="0">
              <a:latin typeface="+mj-lt"/>
            </a:endParaRPr>
          </a:p>
          <a:p>
            <a:endParaRPr lang="fr-FR" dirty="0">
              <a:latin typeface="+mj-lt"/>
            </a:endParaRPr>
          </a:p>
          <a:p>
            <a:endParaRPr lang="fr-FR" dirty="0">
              <a:latin typeface="+mj-lt"/>
            </a:endParaRPr>
          </a:p>
        </p:txBody>
      </p:sp>
    </p:spTree>
    <p:extLst>
      <p:ext uri="{BB962C8B-B14F-4D97-AF65-F5344CB8AC3E}">
        <p14:creationId xmlns:p14="http://schemas.microsoft.com/office/powerpoint/2010/main" val="3955429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100">
            <a:extLst>
              <a:ext uri="{FF2B5EF4-FFF2-40B4-BE49-F238E27FC236}">
                <a16:creationId xmlns:a16="http://schemas.microsoft.com/office/drawing/2014/main" id="{4D0F6EE1-F992-EA41-8DB1-D7F958AEB1FB}"/>
              </a:ext>
            </a:extLst>
          </p:cNvPr>
          <p:cNvGrpSpPr>
            <a:grpSpLocks noChangeAspect="1"/>
          </p:cNvGrpSpPr>
          <p:nvPr/>
        </p:nvGrpSpPr>
        <p:grpSpPr>
          <a:xfrm>
            <a:off x="1510635" y="-945927"/>
            <a:ext cx="8802744" cy="8808449"/>
            <a:chOff x="3481655" y="1402601"/>
            <a:chExt cx="4897438" cy="4900613"/>
          </a:xfrm>
          <a:gradFill flip="none" rotWithShape="1">
            <a:gsLst>
              <a:gs pos="55000">
                <a:schemeClr val="bg1"/>
              </a:gs>
              <a:gs pos="41000">
                <a:schemeClr val="bg2"/>
              </a:gs>
            </a:gsLst>
            <a:path path="circle">
              <a:fillToRect l="50000" t="50000" r="50000" b="50000"/>
            </a:path>
            <a:tileRect/>
          </a:gradFill>
        </p:grpSpPr>
        <p:sp>
          <p:nvSpPr>
            <p:cNvPr id="102" name="Freeform 5">
              <a:extLst>
                <a:ext uri="{FF2B5EF4-FFF2-40B4-BE49-F238E27FC236}">
                  <a16:creationId xmlns:a16="http://schemas.microsoft.com/office/drawing/2014/main" id="{414C0E8C-79D5-3741-B792-C77CA6616F27}"/>
                </a:ext>
              </a:extLst>
            </p:cNvPr>
            <p:cNvSpPr>
              <a:spLocks/>
            </p:cNvSpPr>
            <p:nvPr/>
          </p:nvSpPr>
          <p:spPr bwMode="auto">
            <a:xfrm rot="10800000">
              <a:off x="4016643" y="3852114"/>
              <a:ext cx="1912938" cy="2451100"/>
            </a:xfrm>
            <a:custGeom>
              <a:avLst/>
              <a:gdLst>
                <a:gd name="T0" fmla="*/ 0 w 2412"/>
                <a:gd name="T1" fmla="*/ 0 h 3086"/>
                <a:gd name="T2" fmla="*/ 88 w 2412"/>
                <a:gd name="T3" fmla="*/ 2 h 3086"/>
                <a:gd name="T4" fmla="*/ 175 w 2412"/>
                <a:gd name="T5" fmla="*/ 6 h 3086"/>
                <a:gd name="T6" fmla="*/ 263 w 2412"/>
                <a:gd name="T7" fmla="*/ 11 h 3086"/>
                <a:gd name="T8" fmla="*/ 350 w 2412"/>
                <a:gd name="T9" fmla="*/ 21 h 3086"/>
                <a:gd name="T10" fmla="*/ 436 w 2412"/>
                <a:gd name="T11" fmla="*/ 30 h 3086"/>
                <a:gd name="T12" fmla="*/ 520 w 2412"/>
                <a:gd name="T13" fmla="*/ 44 h 3086"/>
                <a:gd name="T14" fmla="*/ 607 w 2412"/>
                <a:gd name="T15" fmla="*/ 61 h 3086"/>
                <a:gd name="T16" fmla="*/ 691 w 2412"/>
                <a:gd name="T17" fmla="*/ 79 h 3086"/>
                <a:gd name="T18" fmla="*/ 774 w 2412"/>
                <a:gd name="T19" fmla="*/ 100 h 3086"/>
                <a:gd name="T20" fmla="*/ 858 w 2412"/>
                <a:gd name="T21" fmla="*/ 123 h 3086"/>
                <a:gd name="T22" fmla="*/ 941 w 2412"/>
                <a:gd name="T23" fmla="*/ 148 h 3086"/>
                <a:gd name="T24" fmla="*/ 1022 w 2412"/>
                <a:gd name="T25" fmla="*/ 175 h 3086"/>
                <a:gd name="T26" fmla="*/ 1102 w 2412"/>
                <a:gd name="T27" fmla="*/ 203 h 3086"/>
                <a:gd name="T28" fmla="*/ 1183 w 2412"/>
                <a:gd name="T29" fmla="*/ 236 h 3086"/>
                <a:gd name="T30" fmla="*/ 1262 w 2412"/>
                <a:gd name="T31" fmla="*/ 271 h 3086"/>
                <a:gd name="T32" fmla="*/ 1338 w 2412"/>
                <a:gd name="T33" fmla="*/ 305 h 3086"/>
                <a:gd name="T34" fmla="*/ 1415 w 2412"/>
                <a:gd name="T35" fmla="*/ 344 h 3086"/>
                <a:gd name="T36" fmla="*/ 1492 w 2412"/>
                <a:gd name="T37" fmla="*/ 384 h 3086"/>
                <a:gd name="T38" fmla="*/ 1567 w 2412"/>
                <a:gd name="T39" fmla="*/ 428 h 3086"/>
                <a:gd name="T40" fmla="*/ 1640 w 2412"/>
                <a:gd name="T41" fmla="*/ 472 h 3086"/>
                <a:gd name="T42" fmla="*/ 1711 w 2412"/>
                <a:gd name="T43" fmla="*/ 518 h 3086"/>
                <a:gd name="T44" fmla="*/ 1782 w 2412"/>
                <a:gd name="T45" fmla="*/ 568 h 3086"/>
                <a:gd name="T46" fmla="*/ 1853 w 2412"/>
                <a:gd name="T47" fmla="*/ 618 h 3086"/>
                <a:gd name="T48" fmla="*/ 1920 w 2412"/>
                <a:gd name="T49" fmla="*/ 670 h 3086"/>
                <a:gd name="T50" fmla="*/ 1987 w 2412"/>
                <a:gd name="T51" fmla="*/ 726 h 3086"/>
                <a:gd name="T52" fmla="*/ 2053 w 2412"/>
                <a:gd name="T53" fmla="*/ 781 h 3086"/>
                <a:gd name="T54" fmla="*/ 2116 w 2412"/>
                <a:gd name="T55" fmla="*/ 841 h 3086"/>
                <a:gd name="T56" fmla="*/ 2179 w 2412"/>
                <a:gd name="T57" fmla="*/ 900 h 3086"/>
                <a:gd name="T58" fmla="*/ 2298 w 2412"/>
                <a:gd name="T59" fmla="*/ 1027 h 3086"/>
                <a:gd name="T60" fmla="*/ 2412 w 2412"/>
                <a:gd name="T61" fmla="*/ 1162 h 3086"/>
                <a:gd name="T62" fmla="*/ 0 w 2412"/>
                <a:gd name="T63" fmla="*/ 3086 h 3086"/>
                <a:gd name="T64" fmla="*/ 0 w 2412"/>
                <a:gd name="T65" fmla="*/ 0 h 3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12" h="3086">
                  <a:moveTo>
                    <a:pt x="0" y="0"/>
                  </a:moveTo>
                  <a:lnTo>
                    <a:pt x="88" y="2"/>
                  </a:lnTo>
                  <a:lnTo>
                    <a:pt x="175" y="6"/>
                  </a:lnTo>
                  <a:lnTo>
                    <a:pt x="263" y="11"/>
                  </a:lnTo>
                  <a:lnTo>
                    <a:pt x="350" y="21"/>
                  </a:lnTo>
                  <a:lnTo>
                    <a:pt x="436" y="30"/>
                  </a:lnTo>
                  <a:lnTo>
                    <a:pt x="520" y="44"/>
                  </a:lnTo>
                  <a:lnTo>
                    <a:pt x="607" y="61"/>
                  </a:lnTo>
                  <a:lnTo>
                    <a:pt x="691" y="79"/>
                  </a:lnTo>
                  <a:lnTo>
                    <a:pt x="774" y="100"/>
                  </a:lnTo>
                  <a:lnTo>
                    <a:pt x="858" y="123"/>
                  </a:lnTo>
                  <a:lnTo>
                    <a:pt x="941" y="148"/>
                  </a:lnTo>
                  <a:lnTo>
                    <a:pt x="1022" y="175"/>
                  </a:lnTo>
                  <a:lnTo>
                    <a:pt x="1102" y="203"/>
                  </a:lnTo>
                  <a:lnTo>
                    <a:pt x="1183" y="236"/>
                  </a:lnTo>
                  <a:lnTo>
                    <a:pt x="1262" y="271"/>
                  </a:lnTo>
                  <a:lnTo>
                    <a:pt x="1338" y="305"/>
                  </a:lnTo>
                  <a:lnTo>
                    <a:pt x="1415" y="344"/>
                  </a:lnTo>
                  <a:lnTo>
                    <a:pt x="1492" y="384"/>
                  </a:lnTo>
                  <a:lnTo>
                    <a:pt x="1567" y="428"/>
                  </a:lnTo>
                  <a:lnTo>
                    <a:pt x="1640" y="472"/>
                  </a:lnTo>
                  <a:lnTo>
                    <a:pt x="1711" y="518"/>
                  </a:lnTo>
                  <a:lnTo>
                    <a:pt x="1782" y="568"/>
                  </a:lnTo>
                  <a:lnTo>
                    <a:pt x="1853" y="618"/>
                  </a:lnTo>
                  <a:lnTo>
                    <a:pt x="1920" y="670"/>
                  </a:lnTo>
                  <a:lnTo>
                    <a:pt x="1987" y="726"/>
                  </a:lnTo>
                  <a:lnTo>
                    <a:pt x="2053" y="781"/>
                  </a:lnTo>
                  <a:lnTo>
                    <a:pt x="2116" y="841"/>
                  </a:lnTo>
                  <a:lnTo>
                    <a:pt x="2179" y="900"/>
                  </a:lnTo>
                  <a:lnTo>
                    <a:pt x="2298" y="1027"/>
                  </a:lnTo>
                  <a:lnTo>
                    <a:pt x="2412" y="1162"/>
                  </a:lnTo>
                  <a:lnTo>
                    <a:pt x="0" y="3086"/>
                  </a:lnTo>
                  <a:lnTo>
                    <a:pt x="0" y="0"/>
                  </a:lnTo>
                  <a:close/>
                </a:path>
              </a:pathLst>
            </a:custGeom>
            <a:grpFill/>
            <a:ln w="2921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03" name="Freeform 6">
              <a:extLst>
                <a:ext uri="{FF2B5EF4-FFF2-40B4-BE49-F238E27FC236}">
                  <a16:creationId xmlns:a16="http://schemas.microsoft.com/office/drawing/2014/main" id="{DC60C359-5340-5449-8845-FE1F78B3665D}"/>
                </a:ext>
              </a:extLst>
            </p:cNvPr>
            <p:cNvSpPr>
              <a:spLocks/>
            </p:cNvSpPr>
            <p:nvPr/>
          </p:nvSpPr>
          <p:spPr bwMode="auto">
            <a:xfrm rot="10800000">
              <a:off x="4016643" y="3852114"/>
              <a:ext cx="1912938" cy="2451100"/>
            </a:xfrm>
            <a:custGeom>
              <a:avLst/>
              <a:gdLst>
                <a:gd name="T0" fmla="*/ 0 w 2412"/>
                <a:gd name="T1" fmla="*/ 0 h 3086"/>
                <a:gd name="T2" fmla="*/ 88 w 2412"/>
                <a:gd name="T3" fmla="*/ 2 h 3086"/>
                <a:gd name="T4" fmla="*/ 175 w 2412"/>
                <a:gd name="T5" fmla="*/ 6 h 3086"/>
                <a:gd name="T6" fmla="*/ 263 w 2412"/>
                <a:gd name="T7" fmla="*/ 11 h 3086"/>
                <a:gd name="T8" fmla="*/ 350 w 2412"/>
                <a:gd name="T9" fmla="*/ 21 h 3086"/>
                <a:gd name="T10" fmla="*/ 436 w 2412"/>
                <a:gd name="T11" fmla="*/ 30 h 3086"/>
                <a:gd name="T12" fmla="*/ 520 w 2412"/>
                <a:gd name="T13" fmla="*/ 44 h 3086"/>
                <a:gd name="T14" fmla="*/ 607 w 2412"/>
                <a:gd name="T15" fmla="*/ 61 h 3086"/>
                <a:gd name="T16" fmla="*/ 691 w 2412"/>
                <a:gd name="T17" fmla="*/ 79 h 3086"/>
                <a:gd name="T18" fmla="*/ 774 w 2412"/>
                <a:gd name="T19" fmla="*/ 100 h 3086"/>
                <a:gd name="T20" fmla="*/ 858 w 2412"/>
                <a:gd name="T21" fmla="*/ 123 h 3086"/>
                <a:gd name="T22" fmla="*/ 941 w 2412"/>
                <a:gd name="T23" fmla="*/ 148 h 3086"/>
                <a:gd name="T24" fmla="*/ 1022 w 2412"/>
                <a:gd name="T25" fmla="*/ 175 h 3086"/>
                <a:gd name="T26" fmla="*/ 1102 w 2412"/>
                <a:gd name="T27" fmla="*/ 203 h 3086"/>
                <a:gd name="T28" fmla="*/ 1183 w 2412"/>
                <a:gd name="T29" fmla="*/ 236 h 3086"/>
                <a:gd name="T30" fmla="*/ 1262 w 2412"/>
                <a:gd name="T31" fmla="*/ 271 h 3086"/>
                <a:gd name="T32" fmla="*/ 1338 w 2412"/>
                <a:gd name="T33" fmla="*/ 305 h 3086"/>
                <a:gd name="T34" fmla="*/ 1415 w 2412"/>
                <a:gd name="T35" fmla="*/ 344 h 3086"/>
                <a:gd name="T36" fmla="*/ 1492 w 2412"/>
                <a:gd name="T37" fmla="*/ 384 h 3086"/>
                <a:gd name="T38" fmla="*/ 1567 w 2412"/>
                <a:gd name="T39" fmla="*/ 428 h 3086"/>
                <a:gd name="T40" fmla="*/ 1640 w 2412"/>
                <a:gd name="T41" fmla="*/ 472 h 3086"/>
                <a:gd name="T42" fmla="*/ 1711 w 2412"/>
                <a:gd name="T43" fmla="*/ 518 h 3086"/>
                <a:gd name="T44" fmla="*/ 1782 w 2412"/>
                <a:gd name="T45" fmla="*/ 568 h 3086"/>
                <a:gd name="T46" fmla="*/ 1853 w 2412"/>
                <a:gd name="T47" fmla="*/ 618 h 3086"/>
                <a:gd name="T48" fmla="*/ 1920 w 2412"/>
                <a:gd name="T49" fmla="*/ 670 h 3086"/>
                <a:gd name="T50" fmla="*/ 1987 w 2412"/>
                <a:gd name="T51" fmla="*/ 726 h 3086"/>
                <a:gd name="T52" fmla="*/ 2053 w 2412"/>
                <a:gd name="T53" fmla="*/ 781 h 3086"/>
                <a:gd name="T54" fmla="*/ 2116 w 2412"/>
                <a:gd name="T55" fmla="*/ 841 h 3086"/>
                <a:gd name="T56" fmla="*/ 2179 w 2412"/>
                <a:gd name="T57" fmla="*/ 900 h 3086"/>
                <a:gd name="T58" fmla="*/ 2298 w 2412"/>
                <a:gd name="T59" fmla="*/ 1027 h 3086"/>
                <a:gd name="T60" fmla="*/ 2412 w 2412"/>
                <a:gd name="T61" fmla="*/ 1162 h 3086"/>
                <a:gd name="T62" fmla="*/ 0 w 2412"/>
                <a:gd name="T63" fmla="*/ 3086 h 3086"/>
                <a:gd name="T64" fmla="*/ 0 w 2412"/>
                <a:gd name="T65" fmla="*/ 0 h 3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12" h="3086">
                  <a:moveTo>
                    <a:pt x="0" y="0"/>
                  </a:moveTo>
                  <a:lnTo>
                    <a:pt x="88" y="2"/>
                  </a:lnTo>
                  <a:lnTo>
                    <a:pt x="175" y="6"/>
                  </a:lnTo>
                  <a:lnTo>
                    <a:pt x="263" y="11"/>
                  </a:lnTo>
                  <a:lnTo>
                    <a:pt x="350" y="21"/>
                  </a:lnTo>
                  <a:lnTo>
                    <a:pt x="436" y="30"/>
                  </a:lnTo>
                  <a:lnTo>
                    <a:pt x="520" y="44"/>
                  </a:lnTo>
                  <a:lnTo>
                    <a:pt x="607" y="61"/>
                  </a:lnTo>
                  <a:lnTo>
                    <a:pt x="691" y="79"/>
                  </a:lnTo>
                  <a:lnTo>
                    <a:pt x="774" y="100"/>
                  </a:lnTo>
                  <a:lnTo>
                    <a:pt x="858" y="123"/>
                  </a:lnTo>
                  <a:lnTo>
                    <a:pt x="941" y="148"/>
                  </a:lnTo>
                  <a:lnTo>
                    <a:pt x="1022" y="175"/>
                  </a:lnTo>
                  <a:lnTo>
                    <a:pt x="1102" y="203"/>
                  </a:lnTo>
                  <a:lnTo>
                    <a:pt x="1183" y="236"/>
                  </a:lnTo>
                  <a:lnTo>
                    <a:pt x="1262" y="271"/>
                  </a:lnTo>
                  <a:lnTo>
                    <a:pt x="1338" y="305"/>
                  </a:lnTo>
                  <a:lnTo>
                    <a:pt x="1415" y="344"/>
                  </a:lnTo>
                  <a:lnTo>
                    <a:pt x="1492" y="384"/>
                  </a:lnTo>
                  <a:lnTo>
                    <a:pt x="1567" y="428"/>
                  </a:lnTo>
                  <a:lnTo>
                    <a:pt x="1640" y="472"/>
                  </a:lnTo>
                  <a:lnTo>
                    <a:pt x="1711" y="518"/>
                  </a:lnTo>
                  <a:lnTo>
                    <a:pt x="1782" y="568"/>
                  </a:lnTo>
                  <a:lnTo>
                    <a:pt x="1853" y="618"/>
                  </a:lnTo>
                  <a:lnTo>
                    <a:pt x="1920" y="670"/>
                  </a:lnTo>
                  <a:lnTo>
                    <a:pt x="1987" y="726"/>
                  </a:lnTo>
                  <a:lnTo>
                    <a:pt x="2053" y="781"/>
                  </a:lnTo>
                  <a:lnTo>
                    <a:pt x="2116" y="841"/>
                  </a:lnTo>
                  <a:lnTo>
                    <a:pt x="2179" y="900"/>
                  </a:lnTo>
                  <a:lnTo>
                    <a:pt x="2298" y="1027"/>
                  </a:lnTo>
                  <a:lnTo>
                    <a:pt x="2412" y="1162"/>
                  </a:lnTo>
                  <a:lnTo>
                    <a:pt x="0" y="3086"/>
                  </a:lnTo>
                  <a:lnTo>
                    <a:pt x="0" y="0"/>
                  </a:lnTo>
                </a:path>
              </a:pathLst>
            </a:custGeom>
            <a:grpFill/>
            <a:ln w="2921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04" name="Freeform 7">
              <a:extLst>
                <a:ext uri="{FF2B5EF4-FFF2-40B4-BE49-F238E27FC236}">
                  <a16:creationId xmlns:a16="http://schemas.microsoft.com/office/drawing/2014/main" id="{89F9BA6D-1FC8-914D-97A2-4F58F34E2726}"/>
                </a:ext>
              </a:extLst>
            </p:cNvPr>
            <p:cNvSpPr>
              <a:spLocks/>
            </p:cNvSpPr>
            <p:nvPr/>
          </p:nvSpPr>
          <p:spPr bwMode="auto">
            <a:xfrm rot="10800000">
              <a:off x="3481655" y="3307601"/>
              <a:ext cx="2447925" cy="2073275"/>
            </a:xfrm>
            <a:custGeom>
              <a:avLst/>
              <a:gdLst>
                <a:gd name="T0" fmla="*/ 2412 w 3086"/>
                <a:gd name="T1" fmla="*/ 0 h 2612"/>
                <a:gd name="T2" fmla="*/ 2465 w 3086"/>
                <a:gd name="T3" fmla="*/ 71 h 2612"/>
                <a:gd name="T4" fmla="*/ 2517 w 3086"/>
                <a:gd name="T5" fmla="*/ 140 h 2612"/>
                <a:gd name="T6" fmla="*/ 2567 w 3086"/>
                <a:gd name="T7" fmla="*/ 213 h 2612"/>
                <a:gd name="T8" fmla="*/ 2615 w 3086"/>
                <a:gd name="T9" fmla="*/ 286 h 2612"/>
                <a:gd name="T10" fmla="*/ 2659 w 3086"/>
                <a:gd name="T11" fmla="*/ 361 h 2612"/>
                <a:gd name="T12" fmla="*/ 2704 w 3086"/>
                <a:gd name="T13" fmla="*/ 436 h 2612"/>
                <a:gd name="T14" fmla="*/ 2744 w 3086"/>
                <a:gd name="T15" fmla="*/ 512 h 2612"/>
                <a:gd name="T16" fmla="*/ 2782 w 3086"/>
                <a:gd name="T17" fmla="*/ 589 h 2612"/>
                <a:gd name="T18" fmla="*/ 2819 w 3086"/>
                <a:gd name="T19" fmla="*/ 668 h 2612"/>
                <a:gd name="T20" fmla="*/ 2851 w 3086"/>
                <a:gd name="T21" fmla="*/ 747 h 2612"/>
                <a:gd name="T22" fmla="*/ 2884 w 3086"/>
                <a:gd name="T23" fmla="*/ 827 h 2612"/>
                <a:gd name="T24" fmla="*/ 2913 w 3086"/>
                <a:gd name="T25" fmla="*/ 908 h 2612"/>
                <a:gd name="T26" fmla="*/ 2942 w 3086"/>
                <a:gd name="T27" fmla="*/ 989 h 2612"/>
                <a:gd name="T28" fmla="*/ 2965 w 3086"/>
                <a:gd name="T29" fmla="*/ 1071 h 2612"/>
                <a:gd name="T30" fmla="*/ 2988 w 3086"/>
                <a:gd name="T31" fmla="*/ 1154 h 2612"/>
                <a:gd name="T32" fmla="*/ 3009 w 3086"/>
                <a:gd name="T33" fmla="*/ 1238 h 2612"/>
                <a:gd name="T34" fmla="*/ 3026 w 3086"/>
                <a:gd name="T35" fmla="*/ 1321 h 2612"/>
                <a:gd name="T36" fmla="*/ 3042 w 3086"/>
                <a:gd name="T37" fmla="*/ 1405 h 2612"/>
                <a:gd name="T38" fmla="*/ 3055 w 3086"/>
                <a:gd name="T39" fmla="*/ 1492 h 2612"/>
                <a:gd name="T40" fmla="*/ 3066 w 3086"/>
                <a:gd name="T41" fmla="*/ 1576 h 2612"/>
                <a:gd name="T42" fmla="*/ 3074 w 3086"/>
                <a:gd name="T43" fmla="*/ 1663 h 2612"/>
                <a:gd name="T44" fmla="*/ 3080 w 3086"/>
                <a:gd name="T45" fmla="*/ 1747 h 2612"/>
                <a:gd name="T46" fmla="*/ 3084 w 3086"/>
                <a:gd name="T47" fmla="*/ 1834 h 2612"/>
                <a:gd name="T48" fmla="*/ 3086 w 3086"/>
                <a:gd name="T49" fmla="*/ 1920 h 2612"/>
                <a:gd name="T50" fmla="*/ 3084 w 3086"/>
                <a:gd name="T51" fmla="*/ 2007 h 2612"/>
                <a:gd name="T52" fmla="*/ 3082 w 3086"/>
                <a:gd name="T53" fmla="*/ 2093 h 2612"/>
                <a:gd name="T54" fmla="*/ 3076 w 3086"/>
                <a:gd name="T55" fmla="*/ 2179 h 2612"/>
                <a:gd name="T56" fmla="*/ 3066 w 3086"/>
                <a:gd name="T57" fmla="*/ 2266 h 2612"/>
                <a:gd name="T58" fmla="*/ 3055 w 3086"/>
                <a:gd name="T59" fmla="*/ 2352 h 2612"/>
                <a:gd name="T60" fmla="*/ 3042 w 3086"/>
                <a:gd name="T61" fmla="*/ 2439 h 2612"/>
                <a:gd name="T62" fmla="*/ 3026 w 3086"/>
                <a:gd name="T63" fmla="*/ 2525 h 2612"/>
                <a:gd name="T64" fmla="*/ 3009 w 3086"/>
                <a:gd name="T65" fmla="*/ 2612 h 2612"/>
                <a:gd name="T66" fmla="*/ 0 w 3086"/>
                <a:gd name="T67" fmla="*/ 1924 h 2612"/>
                <a:gd name="T68" fmla="*/ 2412 w 3086"/>
                <a:gd name="T69" fmla="*/ 0 h 2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86" h="2612">
                  <a:moveTo>
                    <a:pt x="2412" y="0"/>
                  </a:moveTo>
                  <a:lnTo>
                    <a:pt x="2465" y="71"/>
                  </a:lnTo>
                  <a:lnTo>
                    <a:pt x="2517" y="140"/>
                  </a:lnTo>
                  <a:lnTo>
                    <a:pt x="2567" y="213"/>
                  </a:lnTo>
                  <a:lnTo>
                    <a:pt x="2615" y="286"/>
                  </a:lnTo>
                  <a:lnTo>
                    <a:pt x="2659" y="361"/>
                  </a:lnTo>
                  <a:lnTo>
                    <a:pt x="2704" y="436"/>
                  </a:lnTo>
                  <a:lnTo>
                    <a:pt x="2744" y="512"/>
                  </a:lnTo>
                  <a:lnTo>
                    <a:pt x="2782" y="589"/>
                  </a:lnTo>
                  <a:lnTo>
                    <a:pt x="2819" y="668"/>
                  </a:lnTo>
                  <a:lnTo>
                    <a:pt x="2851" y="747"/>
                  </a:lnTo>
                  <a:lnTo>
                    <a:pt x="2884" y="827"/>
                  </a:lnTo>
                  <a:lnTo>
                    <a:pt x="2913" y="908"/>
                  </a:lnTo>
                  <a:lnTo>
                    <a:pt x="2942" y="989"/>
                  </a:lnTo>
                  <a:lnTo>
                    <a:pt x="2965" y="1071"/>
                  </a:lnTo>
                  <a:lnTo>
                    <a:pt x="2988" y="1154"/>
                  </a:lnTo>
                  <a:lnTo>
                    <a:pt x="3009" y="1238"/>
                  </a:lnTo>
                  <a:lnTo>
                    <a:pt x="3026" y="1321"/>
                  </a:lnTo>
                  <a:lnTo>
                    <a:pt x="3042" y="1405"/>
                  </a:lnTo>
                  <a:lnTo>
                    <a:pt x="3055" y="1492"/>
                  </a:lnTo>
                  <a:lnTo>
                    <a:pt x="3066" y="1576"/>
                  </a:lnTo>
                  <a:lnTo>
                    <a:pt x="3074" y="1663"/>
                  </a:lnTo>
                  <a:lnTo>
                    <a:pt x="3080" y="1747"/>
                  </a:lnTo>
                  <a:lnTo>
                    <a:pt x="3084" y="1834"/>
                  </a:lnTo>
                  <a:lnTo>
                    <a:pt x="3086" y="1920"/>
                  </a:lnTo>
                  <a:lnTo>
                    <a:pt x="3084" y="2007"/>
                  </a:lnTo>
                  <a:lnTo>
                    <a:pt x="3082" y="2093"/>
                  </a:lnTo>
                  <a:lnTo>
                    <a:pt x="3076" y="2179"/>
                  </a:lnTo>
                  <a:lnTo>
                    <a:pt x="3066" y="2266"/>
                  </a:lnTo>
                  <a:lnTo>
                    <a:pt x="3055" y="2352"/>
                  </a:lnTo>
                  <a:lnTo>
                    <a:pt x="3042" y="2439"/>
                  </a:lnTo>
                  <a:lnTo>
                    <a:pt x="3026" y="2525"/>
                  </a:lnTo>
                  <a:lnTo>
                    <a:pt x="3009" y="2612"/>
                  </a:lnTo>
                  <a:lnTo>
                    <a:pt x="0" y="1924"/>
                  </a:lnTo>
                  <a:lnTo>
                    <a:pt x="2412" y="0"/>
                  </a:lnTo>
                  <a:close/>
                </a:path>
              </a:pathLst>
            </a:custGeom>
            <a:grpFill/>
            <a:ln w="2921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05" name="Freeform 8">
              <a:extLst>
                <a:ext uri="{FF2B5EF4-FFF2-40B4-BE49-F238E27FC236}">
                  <a16:creationId xmlns:a16="http://schemas.microsoft.com/office/drawing/2014/main" id="{B9BA9A18-455D-9043-974B-C02C5BEEF57D}"/>
                </a:ext>
              </a:extLst>
            </p:cNvPr>
            <p:cNvSpPr>
              <a:spLocks/>
            </p:cNvSpPr>
            <p:nvPr/>
          </p:nvSpPr>
          <p:spPr bwMode="auto">
            <a:xfrm rot="10800000">
              <a:off x="3481655" y="3307601"/>
              <a:ext cx="2447925" cy="2073275"/>
            </a:xfrm>
            <a:custGeom>
              <a:avLst/>
              <a:gdLst>
                <a:gd name="T0" fmla="*/ 2412 w 3086"/>
                <a:gd name="T1" fmla="*/ 0 h 2612"/>
                <a:gd name="T2" fmla="*/ 2465 w 3086"/>
                <a:gd name="T3" fmla="*/ 71 h 2612"/>
                <a:gd name="T4" fmla="*/ 2517 w 3086"/>
                <a:gd name="T5" fmla="*/ 140 h 2612"/>
                <a:gd name="T6" fmla="*/ 2567 w 3086"/>
                <a:gd name="T7" fmla="*/ 213 h 2612"/>
                <a:gd name="T8" fmla="*/ 2615 w 3086"/>
                <a:gd name="T9" fmla="*/ 286 h 2612"/>
                <a:gd name="T10" fmla="*/ 2659 w 3086"/>
                <a:gd name="T11" fmla="*/ 361 h 2612"/>
                <a:gd name="T12" fmla="*/ 2704 w 3086"/>
                <a:gd name="T13" fmla="*/ 436 h 2612"/>
                <a:gd name="T14" fmla="*/ 2744 w 3086"/>
                <a:gd name="T15" fmla="*/ 512 h 2612"/>
                <a:gd name="T16" fmla="*/ 2782 w 3086"/>
                <a:gd name="T17" fmla="*/ 589 h 2612"/>
                <a:gd name="T18" fmla="*/ 2819 w 3086"/>
                <a:gd name="T19" fmla="*/ 668 h 2612"/>
                <a:gd name="T20" fmla="*/ 2851 w 3086"/>
                <a:gd name="T21" fmla="*/ 747 h 2612"/>
                <a:gd name="T22" fmla="*/ 2884 w 3086"/>
                <a:gd name="T23" fmla="*/ 827 h 2612"/>
                <a:gd name="T24" fmla="*/ 2913 w 3086"/>
                <a:gd name="T25" fmla="*/ 908 h 2612"/>
                <a:gd name="T26" fmla="*/ 2942 w 3086"/>
                <a:gd name="T27" fmla="*/ 989 h 2612"/>
                <a:gd name="T28" fmla="*/ 2965 w 3086"/>
                <a:gd name="T29" fmla="*/ 1071 h 2612"/>
                <a:gd name="T30" fmla="*/ 2988 w 3086"/>
                <a:gd name="T31" fmla="*/ 1154 h 2612"/>
                <a:gd name="T32" fmla="*/ 3009 w 3086"/>
                <a:gd name="T33" fmla="*/ 1238 h 2612"/>
                <a:gd name="T34" fmla="*/ 3026 w 3086"/>
                <a:gd name="T35" fmla="*/ 1321 h 2612"/>
                <a:gd name="T36" fmla="*/ 3042 w 3086"/>
                <a:gd name="T37" fmla="*/ 1405 h 2612"/>
                <a:gd name="T38" fmla="*/ 3055 w 3086"/>
                <a:gd name="T39" fmla="*/ 1492 h 2612"/>
                <a:gd name="T40" fmla="*/ 3066 w 3086"/>
                <a:gd name="T41" fmla="*/ 1576 h 2612"/>
                <a:gd name="T42" fmla="*/ 3074 w 3086"/>
                <a:gd name="T43" fmla="*/ 1663 h 2612"/>
                <a:gd name="T44" fmla="*/ 3080 w 3086"/>
                <a:gd name="T45" fmla="*/ 1747 h 2612"/>
                <a:gd name="T46" fmla="*/ 3084 w 3086"/>
                <a:gd name="T47" fmla="*/ 1834 h 2612"/>
                <a:gd name="T48" fmla="*/ 3086 w 3086"/>
                <a:gd name="T49" fmla="*/ 1920 h 2612"/>
                <a:gd name="T50" fmla="*/ 3084 w 3086"/>
                <a:gd name="T51" fmla="*/ 2007 h 2612"/>
                <a:gd name="T52" fmla="*/ 3082 w 3086"/>
                <a:gd name="T53" fmla="*/ 2093 h 2612"/>
                <a:gd name="T54" fmla="*/ 3076 w 3086"/>
                <a:gd name="T55" fmla="*/ 2179 h 2612"/>
                <a:gd name="T56" fmla="*/ 3066 w 3086"/>
                <a:gd name="T57" fmla="*/ 2266 h 2612"/>
                <a:gd name="T58" fmla="*/ 3055 w 3086"/>
                <a:gd name="T59" fmla="*/ 2352 h 2612"/>
                <a:gd name="T60" fmla="*/ 3042 w 3086"/>
                <a:gd name="T61" fmla="*/ 2439 h 2612"/>
                <a:gd name="T62" fmla="*/ 3026 w 3086"/>
                <a:gd name="T63" fmla="*/ 2525 h 2612"/>
                <a:gd name="T64" fmla="*/ 3009 w 3086"/>
                <a:gd name="T65" fmla="*/ 2612 h 2612"/>
                <a:gd name="T66" fmla="*/ 0 w 3086"/>
                <a:gd name="T67" fmla="*/ 1924 h 2612"/>
                <a:gd name="T68" fmla="*/ 2412 w 3086"/>
                <a:gd name="T69" fmla="*/ 0 h 2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86" h="2612">
                  <a:moveTo>
                    <a:pt x="2412" y="0"/>
                  </a:moveTo>
                  <a:lnTo>
                    <a:pt x="2465" y="71"/>
                  </a:lnTo>
                  <a:lnTo>
                    <a:pt x="2517" y="140"/>
                  </a:lnTo>
                  <a:lnTo>
                    <a:pt x="2567" y="213"/>
                  </a:lnTo>
                  <a:lnTo>
                    <a:pt x="2615" y="286"/>
                  </a:lnTo>
                  <a:lnTo>
                    <a:pt x="2659" y="361"/>
                  </a:lnTo>
                  <a:lnTo>
                    <a:pt x="2704" y="436"/>
                  </a:lnTo>
                  <a:lnTo>
                    <a:pt x="2744" y="512"/>
                  </a:lnTo>
                  <a:lnTo>
                    <a:pt x="2782" y="589"/>
                  </a:lnTo>
                  <a:lnTo>
                    <a:pt x="2819" y="668"/>
                  </a:lnTo>
                  <a:lnTo>
                    <a:pt x="2851" y="747"/>
                  </a:lnTo>
                  <a:lnTo>
                    <a:pt x="2884" y="827"/>
                  </a:lnTo>
                  <a:lnTo>
                    <a:pt x="2913" y="908"/>
                  </a:lnTo>
                  <a:lnTo>
                    <a:pt x="2942" y="989"/>
                  </a:lnTo>
                  <a:lnTo>
                    <a:pt x="2965" y="1071"/>
                  </a:lnTo>
                  <a:lnTo>
                    <a:pt x="2988" y="1154"/>
                  </a:lnTo>
                  <a:lnTo>
                    <a:pt x="3009" y="1238"/>
                  </a:lnTo>
                  <a:lnTo>
                    <a:pt x="3026" y="1321"/>
                  </a:lnTo>
                  <a:lnTo>
                    <a:pt x="3042" y="1405"/>
                  </a:lnTo>
                  <a:lnTo>
                    <a:pt x="3055" y="1492"/>
                  </a:lnTo>
                  <a:lnTo>
                    <a:pt x="3066" y="1576"/>
                  </a:lnTo>
                  <a:lnTo>
                    <a:pt x="3074" y="1663"/>
                  </a:lnTo>
                  <a:lnTo>
                    <a:pt x="3080" y="1747"/>
                  </a:lnTo>
                  <a:lnTo>
                    <a:pt x="3084" y="1834"/>
                  </a:lnTo>
                  <a:lnTo>
                    <a:pt x="3086" y="1920"/>
                  </a:lnTo>
                  <a:lnTo>
                    <a:pt x="3084" y="2007"/>
                  </a:lnTo>
                  <a:lnTo>
                    <a:pt x="3082" y="2093"/>
                  </a:lnTo>
                  <a:lnTo>
                    <a:pt x="3076" y="2179"/>
                  </a:lnTo>
                  <a:lnTo>
                    <a:pt x="3066" y="2266"/>
                  </a:lnTo>
                  <a:lnTo>
                    <a:pt x="3055" y="2352"/>
                  </a:lnTo>
                  <a:lnTo>
                    <a:pt x="3042" y="2439"/>
                  </a:lnTo>
                  <a:lnTo>
                    <a:pt x="3026" y="2525"/>
                  </a:lnTo>
                  <a:lnTo>
                    <a:pt x="3009" y="2612"/>
                  </a:lnTo>
                  <a:lnTo>
                    <a:pt x="0" y="1924"/>
                  </a:lnTo>
                  <a:lnTo>
                    <a:pt x="2412" y="0"/>
                  </a:lnTo>
                </a:path>
              </a:pathLst>
            </a:custGeom>
            <a:grpFill/>
            <a:ln w="2921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06" name="Freeform 9">
              <a:extLst>
                <a:ext uri="{FF2B5EF4-FFF2-40B4-BE49-F238E27FC236}">
                  <a16:creationId xmlns:a16="http://schemas.microsoft.com/office/drawing/2014/main" id="{01B09CD5-A776-8446-B911-7D331C8808E4}"/>
                </a:ext>
              </a:extLst>
            </p:cNvPr>
            <p:cNvSpPr>
              <a:spLocks/>
            </p:cNvSpPr>
            <p:nvPr/>
          </p:nvSpPr>
          <p:spPr bwMode="auto">
            <a:xfrm rot="10800000">
              <a:off x="3541980" y="1645489"/>
              <a:ext cx="2387600" cy="2206625"/>
            </a:xfrm>
            <a:custGeom>
              <a:avLst/>
              <a:gdLst>
                <a:gd name="T0" fmla="*/ 3009 w 3009"/>
                <a:gd name="T1" fmla="*/ 688 h 2781"/>
                <a:gd name="T2" fmla="*/ 2988 w 3009"/>
                <a:gd name="T3" fmla="*/ 772 h 2781"/>
                <a:gd name="T4" fmla="*/ 2965 w 3009"/>
                <a:gd name="T5" fmla="*/ 857 h 2781"/>
                <a:gd name="T6" fmla="*/ 2940 w 3009"/>
                <a:gd name="T7" fmla="*/ 941 h 2781"/>
                <a:gd name="T8" fmla="*/ 2911 w 3009"/>
                <a:gd name="T9" fmla="*/ 1024 h 2781"/>
                <a:gd name="T10" fmla="*/ 2882 w 3009"/>
                <a:gd name="T11" fmla="*/ 1104 h 2781"/>
                <a:gd name="T12" fmla="*/ 2849 w 3009"/>
                <a:gd name="T13" fmla="*/ 1185 h 2781"/>
                <a:gd name="T14" fmla="*/ 2815 w 3009"/>
                <a:gd name="T15" fmla="*/ 1266 h 2781"/>
                <a:gd name="T16" fmla="*/ 2778 w 3009"/>
                <a:gd name="T17" fmla="*/ 1344 h 2781"/>
                <a:gd name="T18" fmla="*/ 2740 w 3009"/>
                <a:gd name="T19" fmla="*/ 1421 h 2781"/>
                <a:gd name="T20" fmla="*/ 2700 w 3009"/>
                <a:gd name="T21" fmla="*/ 1496 h 2781"/>
                <a:gd name="T22" fmla="*/ 2656 w 3009"/>
                <a:gd name="T23" fmla="*/ 1571 h 2781"/>
                <a:gd name="T24" fmla="*/ 2611 w 3009"/>
                <a:gd name="T25" fmla="*/ 1644 h 2781"/>
                <a:gd name="T26" fmla="*/ 2565 w 3009"/>
                <a:gd name="T27" fmla="*/ 1717 h 2781"/>
                <a:gd name="T28" fmla="*/ 2515 w 3009"/>
                <a:gd name="T29" fmla="*/ 1788 h 2781"/>
                <a:gd name="T30" fmla="*/ 2465 w 3009"/>
                <a:gd name="T31" fmla="*/ 1857 h 2781"/>
                <a:gd name="T32" fmla="*/ 2412 w 3009"/>
                <a:gd name="T33" fmla="*/ 1924 h 2781"/>
                <a:gd name="T34" fmla="*/ 2302 w 3009"/>
                <a:gd name="T35" fmla="*/ 2057 h 2781"/>
                <a:gd name="T36" fmla="*/ 2183 w 3009"/>
                <a:gd name="T37" fmla="*/ 2182 h 2781"/>
                <a:gd name="T38" fmla="*/ 2058 w 3009"/>
                <a:gd name="T39" fmla="*/ 2299 h 2781"/>
                <a:gd name="T40" fmla="*/ 1928 w 3009"/>
                <a:gd name="T41" fmla="*/ 2410 h 2781"/>
                <a:gd name="T42" fmla="*/ 1790 w 3009"/>
                <a:gd name="T43" fmla="*/ 2516 h 2781"/>
                <a:gd name="T44" fmla="*/ 1719 w 3009"/>
                <a:gd name="T45" fmla="*/ 2564 h 2781"/>
                <a:gd name="T46" fmla="*/ 1646 w 3009"/>
                <a:gd name="T47" fmla="*/ 2612 h 2781"/>
                <a:gd name="T48" fmla="*/ 1571 w 3009"/>
                <a:gd name="T49" fmla="*/ 2658 h 2781"/>
                <a:gd name="T50" fmla="*/ 1496 w 3009"/>
                <a:gd name="T51" fmla="*/ 2700 h 2781"/>
                <a:gd name="T52" fmla="*/ 1417 w 3009"/>
                <a:gd name="T53" fmla="*/ 2743 h 2781"/>
                <a:gd name="T54" fmla="*/ 1338 w 3009"/>
                <a:gd name="T55" fmla="*/ 2781 h 2781"/>
                <a:gd name="T56" fmla="*/ 0 w 3009"/>
                <a:gd name="T57" fmla="*/ 0 h 2781"/>
                <a:gd name="T58" fmla="*/ 3009 w 3009"/>
                <a:gd name="T59" fmla="*/ 688 h 2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09" h="2781">
                  <a:moveTo>
                    <a:pt x="3009" y="688"/>
                  </a:moveTo>
                  <a:lnTo>
                    <a:pt x="2988" y="772"/>
                  </a:lnTo>
                  <a:lnTo>
                    <a:pt x="2965" y="857"/>
                  </a:lnTo>
                  <a:lnTo>
                    <a:pt x="2940" y="941"/>
                  </a:lnTo>
                  <a:lnTo>
                    <a:pt x="2911" y="1024"/>
                  </a:lnTo>
                  <a:lnTo>
                    <a:pt x="2882" y="1104"/>
                  </a:lnTo>
                  <a:lnTo>
                    <a:pt x="2849" y="1185"/>
                  </a:lnTo>
                  <a:lnTo>
                    <a:pt x="2815" y="1266"/>
                  </a:lnTo>
                  <a:lnTo>
                    <a:pt x="2778" y="1344"/>
                  </a:lnTo>
                  <a:lnTo>
                    <a:pt x="2740" y="1421"/>
                  </a:lnTo>
                  <a:lnTo>
                    <a:pt x="2700" y="1496"/>
                  </a:lnTo>
                  <a:lnTo>
                    <a:pt x="2656" y="1571"/>
                  </a:lnTo>
                  <a:lnTo>
                    <a:pt x="2611" y="1644"/>
                  </a:lnTo>
                  <a:lnTo>
                    <a:pt x="2565" y="1717"/>
                  </a:lnTo>
                  <a:lnTo>
                    <a:pt x="2515" y="1788"/>
                  </a:lnTo>
                  <a:lnTo>
                    <a:pt x="2465" y="1857"/>
                  </a:lnTo>
                  <a:lnTo>
                    <a:pt x="2412" y="1924"/>
                  </a:lnTo>
                  <a:lnTo>
                    <a:pt x="2302" y="2057"/>
                  </a:lnTo>
                  <a:lnTo>
                    <a:pt x="2183" y="2182"/>
                  </a:lnTo>
                  <a:lnTo>
                    <a:pt x="2058" y="2299"/>
                  </a:lnTo>
                  <a:lnTo>
                    <a:pt x="1928" y="2410"/>
                  </a:lnTo>
                  <a:lnTo>
                    <a:pt x="1790" y="2516"/>
                  </a:lnTo>
                  <a:lnTo>
                    <a:pt x="1719" y="2564"/>
                  </a:lnTo>
                  <a:lnTo>
                    <a:pt x="1646" y="2612"/>
                  </a:lnTo>
                  <a:lnTo>
                    <a:pt x="1571" y="2658"/>
                  </a:lnTo>
                  <a:lnTo>
                    <a:pt x="1496" y="2700"/>
                  </a:lnTo>
                  <a:lnTo>
                    <a:pt x="1417" y="2743"/>
                  </a:lnTo>
                  <a:lnTo>
                    <a:pt x="1338" y="2781"/>
                  </a:lnTo>
                  <a:lnTo>
                    <a:pt x="0" y="0"/>
                  </a:lnTo>
                  <a:lnTo>
                    <a:pt x="3009" y="688"/>
                  </a:lnTo>
                  <a:close/>
                </a:path>
              </a:pathLst>
            </a:custGeom>
            <a:grpFill/>
            <a:ln w="2921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07" name="Freeform 10">
              <a:extLst>
                <a:ext uri="{FF2B5EF4-FFF2-40B4-BE49-F238E27FC236}">
                  <a16:creationId xmlns:a16="http://schemas.microsoft.com/office/drawing/2014/main" id="{DF59BDA1-30FB-1347-B7E5-30E3BDA3A013}"/>
                </a:ext>
              </a:extLst>
            </p:cNvPr>
            <p:cNvSpPr>
              <a:spLocks/>
            </p:cNvSpPr>
            <p:nvPr/>
          </p:nvSpPr>
          <p:spPr bwMode="auto">
            <a:xfrm rot="10800000">
              <a:off x="3541980" y="1645489"/>
              <a:ext cx="2387600" cy="2206625"/>
            </a:xfrm>
            <a:custGeom>
              <a:avLst/>
              <a:gdLst>
                <a:gd name="T0" fmla="*/ 3009 w 3009"/>
                <a:gd name="T1" fmla="*/ 688 h 2781"/>
                <a:gd name="T2" fmla="*/ 2988 w 3009"/>
                <a:gd name="T3" fmla="*/ 772 h 2781"/>
                <a:gd name="T4" fmla="*/ 2965 w 3009"/>
                <a:gd name="T5" fmla="*/ 857 h 2781"/>
                <a:gd name="T6" fmla="*/ 2940 w 3009"/>
                <a:gd name="T7" fmla="*/ 941 h 2781"/>
                <a:gd name="T8" fmla="*/ 2911 w 3009"/>
                <a:gd name="T9" fmla="*/ 1024 h 2781"/>
                <a:gd name="T10" fmla="*/ 2882 w 3009"/>
                <a:gd name="T11" fmla="*/ 1104 h 2781"/>
                <a:gd name="T12" fmla="*/ 2849 w 3009"/>
                <a:gd name="T13" fmla="*/ 1185 h 2781"/>
                <a:gd name="T14" fmla="*/ 2815 w 3009"/>
                <a:gd name="T15" fmla="*/ 1266 h 2781"/>
                <a:gd name="T16" fmla="*/ 2778 w 3009"/>
                <a:gd name="T17" fmla="*/ 1344 h 2781"/>
                <a:gd name="T18" fmla="*/ 2740 w 3009"/>
                <a:gd name="T19" fmla="*/ 1421 h 2781"/>
                <a:gd name="T20" fmla="*/ 2700 w 3009"/>
                <a:gd name="T21" fmla="*/ 1496 h 2781"/>
                <a:gd name="T22" fmla="*/ 2656 w 3009"/>
                <a:gd name="T23" fmla="*/ 1571 h 2781"/>
                <a:gd name="T24" fmla="*/ 2611 w 3009"/>
                <a:gd name="T25" fmla="*/ 1644 h 2781"/>
                <a:gd name="T26" fmla="*/ 2565 w 3009"/>
                <a:gd name="T27" fmla="*/ 1717 h 2781"/>
                <a:gd name="T28" fmla="*/ 2515 w 3009"/>
                <a:gd name="T29" fmla="*/ 1788 h 2781"/>
                <a:gd name="T30" fmla="*/ 2465 w 3009"/>
                <a:gd name="T31" fmla="*/ 1857 h 2781"/>
                <a:gd name="T32" fmla="*/ 2412 w 3009"/>
                <a:gd name="T33" fmla="*/ 1924 h 2781"/>
                <a:gd name="T34" fmla="*/ 2302 w 3009"/>
                <a:gd name="T35" fmla="*/ 2057 h 2781"/>
                <a:gd name="T36" fmla="*/ 2183 w 3009"/>
                <a:gd name="T37" fmla="*/ 2182 h 2781"/>
                <a:gd name="T38" fmla="*/ 2058 w 3009"/>
                <a:gd name="T39" fmla="*/ 2299 h 2781"/>
                <a:gd name="T40" fmla="*/ 1928 w 3009"/>
                <a:gd name="T41" fmla="*/ 2410 h 2781"/>
                <a:gd name="T42" fmla="*/ 1790 w 3009"/>
                <a:gd name="T43" fmla="*/ 2516 h 2781"/>
                <a:gd name="T44" fmla="*/ 1719 w 3009"/>
                <a:gd name="T45" fmla="*/ 2564 h 2781"/>
                <a:gd name="T46" fmla="*/ 1646 w 3009"/>
                <a:gd name="T47" fmla="*/ 2612 h 2781"/>
                <a:gd name="T48" fmla="*/ 1571 w 3009"/>
                <a:gd name="T49" fmla="*/ 2658 h 2781"/>
                <a:gd name="T50" fmla="*/ 1496 w 3009"/>
                <a:gd name="T51" fmla="*/ 2700 h 2781"/>
                <a:gd name="T52" fmla="*/ 1417 w 3009"/>
                <a:gd name="T53" fmla="*/ 2743 h 2781"/>
                <a:gd name="T54" fmla="*/ 1338 w 3009"/>
                <a:gd name="T55" fmla="*/ 2781 h 2781"/>
                <a:gd name="T56" fmla="*/ 0 w 3009"/>
                <a:gd name="T57" fmla="*/ 0 h 2781"/>
                <a:gd name="T58" fmla="*/ 3009 w 3009"/>
                <a:gd name="T59" fmla="*/ 688 h 2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09" h="2781">
                  <a:moveTo>
                    <a:pt x="3009" y="688"/>
                  </a:moveTo>
                  <a:lnTo>
                    <a:pt x="2988" y="772"/>
                  </a:lnTo>
                  <a:lnTo>
                    <a:pt x="2965" y="857"/>
                  </a:lnTo>
                  <a:lnTo>
                    <a:pt x="2940" y="941"/>
                  </a:lnTo>
                  <a:lnTo>
                    <a:pt x="2911" y="1024"/>
                  </a:lnTo>
                  <a:lnTo>
                    <a:pt x="2882" y="1104"/>
                  </a:lnTo>
                  <a:lnTo>
                    <a:pt x="2849" y="1185"/>
                  </a:lnTo>
                  <a:lnTo>
                    <a:pt x="2815" y="1266"/>
                  </a:lnTo>
                  <a:lnTo>
                    <a:pt x="2778" y="1344"/>
                  </a:lnTo>
                  <a:lnTo>
                    <a:pt x="2740" y="1421"/>
                  </a:lnTo>
                  <a:lnTo>
                    <a:pt x="2700" y="1496"/>
                  </a:lnTo>
                  <a:lnTo>
                    <a:pt x="2656" y="1571"/>
                  </a:lnTo>
                  <a:lnTo>
                    <a:pt x="2611" y="1644"/>
                  </a:lnTo>
                  <a:lnTo>
                    <a:pt x="2565" y="1717"/>
                  </a:lnTo>
                  <a:lnTo>
                    <a:pt x="2515" y="1788"/>
                  </a:lnTo>
                  <a:lnTo>
                    <a:pt x="2465" y="1857"/>
                  </a:lnTo>
                  <a:lnTo>
                    <a:pt x="2412" y="1924"/>
                  </a:lnTo>
                  <a:lnTo>
                    <a:pt x="2302" y="2057"/>
                  </a:lnTo>
                  <a:lnTo>
                    <a:pt x="2183" y="2182"/>
                  </a:lnTo>
                  <a:lnTo>
                    <a:pt x="2058" y="2299"/>
                  </a:lnTo>
                  <a:lnTo>
                    <a:pt x="1928" y="2410"/>
                  </a:lnTo>
                  <a:lnTo>
                    <a:pt x="1790" y="2516"/>
                  </a:lnTo>
                  <a:lnTo>
                    <a:pt x="1719" y="2564"/>
                  </a:lnTo>
                  <a:lnTo>
                    <a:pt x="1646" y="2612"/>
                  </a:lnTo>
                  <a:lnTo>
                    <a:pt x="1571" y="2658"/>
                  </a:lnTo>
                  <a:lnTo>
                    <a:pt x="1496" y="2700"/>
                  </a:lnTo>
                  <a:lnTo>
                    <a:pt x="1417" y="2743"/>
                  </a:lnTo>
                  <a:lnTo>
                    <a:pt x="1338" y="2781"/>
                  </a:lnTo>
                  <a:lnTo>
                    <a:pt x="0" y="0"/>
                  </a:lnTo>
                  <a:lnTo>
                    <a:pt x="3009" y="688"/>
                  </a:lnTo>
                </a:path>
              </a:pathLst>
            </a:custGeom>
            <a:grpFill/>
            <a:ln w="2921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08" name="Freeform 11">
              <a:extLst>
                <a:ext uri="{FF2B5EF4-FFF2-40B4-BE49-F238E27FC236}">
                  <a16:creationId xmlns:a16="http://schemas.microsoft.com/office/drawing/2014/main" id="{6BA4543B-D36D-4746-9E6A-AD0E4287C2C7}"/>
                </a:ext>
              </a:extLst>
            </p:cNvPr>
            <p:cNvSpPr>
              <a:spLocks/>
            </p:cNvSpPr>
            <p:nvPr/>
          </p:nvSpPr>
          <p:spPr bwMode="auto">
            <a:xfrm rot="10800000">
              <a:off x="4867542" y="1402601"/>
              <a:ext cx="2125663" cy="2449513"/>
            </a:xfrm>
            <a:custGeom>
              <a:avLst/>
              <a:gdLst>
                <a:gd name="T0" fmla="*/ 2676 w 2676"/>
                <a:gd name="T1" fmla="*/ 2781 h 3086"/>
                <a:gd name="T2" fmla="*/ 2598 w 2676"/>
                <a:gd name="T3" fmla="*/ 2817 h 3086"/>
                <a:gd name="T4" fmla="*/ 2517 w 2676"/>
                <a:gd name="T5" fmla="*/ 2852 h 3086"/>
                <a:gd name="T6" fmla="*/ 2434 w 2676"/>
                <a:gd name="T7" fmla="*/ 2885 h 3086"/>
                <a:gd name="T8" fmla="*/ 2354 w 2676"/>
                <a:gd name="T9" fmla="*/ 2915 h 3086"/>
                <a:gd name="T10" fmla="*/ 2271 w 2676"/>
                <a:gd name="T11" fmla="*/ 2942 h 3086"/>
                <a:gd name="T12" fmla="*/ 2189 w 2676"/>
                <a:gd name="T13" fmla="*/ 2967 h 3086"/>
                <a:gd name="T14" fmla="*/ 2104 w 2676"/>
                <a:gd name="T15" fmla="*/ 2990 h 3086"/>
                <a:gd name="T16" fmla="*/ 2020 w 2676"/>
                <a:gd name="T17" fmla="*/ 3009 h 3086"/>
                <a:gd name="T18" fmla="*/ 1935 w 2676"/>
                <a:gd name="T19" fmla="*/ 3029 h 3086"/>
                <a:gd name="T20" fmla="*/ 1851 w 2676"/>
                <a:gd name="T21" fmla="*/ 3044 h 3086"/>
                <a:gd name="T22" fmla="*/ 1766 w 2676"/>
                <a:gd name="T23" fmla="*/ 3058 h 3086"/>
                <a:gd name="T24" fmla="*/ 1682 w 2676"/>
                <a:gd name="T25" fmla="*/ 3067 h 3086"/>
                <a:gd name="T26" fmla="*/ 1595 w 2676"/>
                <a:gd name="T27" fmla="*/ 3075 h 3086"/>
                <a:gd name="T28" fmla="*/ 1509 w 2676"/>
                <a:gd name="T29" fmla="*/ 3082 h 3086"/>
                <a:gd name="T30" fmla="*/ 1424 w 2676"/>
                <a:gd name="T31" fmla="*/ 3084 h 3086"/>
                <a:gd name="T32" fmla="*/ 1338 w 2676"/>
                <a:gd name="T33" fmla="*/ 3086 h 3086"/>
                <a:gd name="T34" fmla="*/ 1252 w 2676"/>
                <a:gd name="T35" fmla="*/ 3084 h 3086"/>
                <a:gd name="T36" fmla="*/ 1167 w 2676"/>
                <a:gd name="T37" fmla="*/ 3082 h 3086"/>
                <a:gd name="T38" fmla="*/ 1081 w 2676"/>
                <a:gd name="T39" fmla="*/ 3075 h 3086"/>
                <a:gd name="T40" fmla="*/ 994 w 2676"/>
                <a:gd name="T41" fmla="*/ 3067 h 3086"/>
                <a:gd name="T42" fmla="*/ 910 w 2676"/>
                <a:gd name="T43" fmla="*/ 3058 h 3086"/>
                <a:gd name="T44" fmla="*/ 825 w 2676"/>
                <a:gd name="T45" fmla="*/ 3044 h 3086"/>
                <a:gd name="T46" fmla="*/ 739 w 2676"/>
                <a:gd name="T47" fmla="*/ 3029 h 3086"/>
                <a:gd name="T48" fmla="*/ 656 w 2676"/>
                <a:gd name="T49" fmla="*/ 3009 h 3086"/>
                <a:gd name="T50" fmla="*/ 572 w 2676"/>
                <a:gd name="T51" fmla="*/ 2990 h 3086"/>
                <a:gd name="T52" fmla="*/ 487 w 2676"/>
                <a:gd name="T53" fmla="*/ 2967 h 3086"/>
                <a:gd name="T54" fmla="*/ 405 w 2676"/>
                <a:gd name="T55" fmla="*/ 2942 h 3086"/>
                <a:gd name="T56" fmla="*/ 322 w 2676"/>
                <a:gd name="T57" fmla="*/ 2915 h 3086"/>
                <a:gd name="T58" fmla="*/ 240 w 2676"/>
                <a:gd name="T59" fmla="*/ 2885 h 3086"/>
                <a:gd name="T60" fmla="*/ 159 w 2676"/>
                <a:gd name="T61" fmla="*/ 2852 h 3086"/>
                <a:gd name="T62" fmla="*/ 78 w 2676"/>
                <a:gd name="T63" fmla="*/ 2817 h 3086"/>
                <a:gd name="T64" fmla="*/ 0 w 2676"/>
                <a:gd name="T65" fmla="*/ 2781 h 3086"/>
                <a:gd name="T66" fmla="*/ 1338 w 2676"/>
                <a:gd name="T67" fmla="*/ 0 h 3086"/>
                <a:gd name="T68" fmla="*/ 2676 w 2676"/>
                <a:gd name="T69" fmla="*/ 2781 h 3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76" h="3086">
                  <a:moveTo>
                    <a:pt x="2676" y="2781"/>
                  </a:moveTo>
                  <a:lnTo>
                    <a:pt x="2598" y="2817"/>
                  </a:lnTo>
                  <a:lnTo>
                    <a:pt x="2517" y="2852"/>
                  </a:lnTo>
                  <a:lnTo>
                    <a:pt x="2434" y="2885"/>
                  </a:lnTo>
                  <a:lnTo>
                    <a:pt x="2354" y="2915"/>
                  </a:lnTo>
                  <a:lnTo>
                    <a:pt x="2271" y="2942"/>
                  </a:lnTo>
                  <a:lnTo>
                    <a:pt x="2189" y="2967"/>
                  </a:lnTo>
                  <a:lnTo>
                    <a:pt x="2104" y="2990"/>
                  </a:lnTo>
                  <a:lnTo>
                    <a:pt x="2020" y="3009"/>
                  </a:lnTo>
                  <a:lnTo>
                    <a:pt x="1935" y="3029"/>
                  </a:lnTo>
                  <a:lnTo>
                    <a:pt x="1851" y="3044"/>
                  </a:lnTo>
                  <a:lnTo>
                    <a:pt x="1766" y="3058"/>
                  </a:lnTo>
                  <a:lnTo>
                    <a:pt x="1682" y="3067"/>
                  </a:lnTo>
                  <a:lnTo>
                    <a:pt x="1595" y="3075"/>
                  </a:lnTo>
                  <a:lnTo>
                    <a:pt x="1509" y="3082"/>
                  </a:lnTo>
                  <a:lnTo>
                    <a:pt x="1424" y="3084"/>
                  </a:lnTo>
                  <a:lnTo>
                    <a:pt x="1338" y="3086"/>
                  </a:lnTo>
                  <a:lnTo>
                    <a:pt x="1252" y="3084"/>
                  </a:lnTo>
                  <a:lnTo>
                    <a:pt x="1167" y="3082"/>
                  </a:lnTo>
                  <a:lnTo>
                    <a:pt x="1081" y="3075"/>
                  </a:lnTo>
                  <a:lnTo>
                    <a:pt x="994" y="3067"/>
                  </a:lnTo>
                  <a:lnTo>
                    <a:pt x="910" y="3058"/>
                  </a:lnTo>
                  <a:lnTo>
                    <a:pt x="825" y="3044"/>
                  </a:lnTo>
                  <a:lnTo>
                    <a:pt x="739" y="3029"/>
                  </a:lnTo>
                  <a:lnTo>
                    <a:pt x="656" y="3009"/>
                  </a:lnTo>
                  <a:lnTo>
                    <a:pt x="572" y="2990"/>
                  </a:lnTo>
                  <a:lnTo>
                    <a:pt x="487" y="2967"/>
                  </a:lnTo>
                  <a:lnTo>
                    <a:pt x="405" y="2942"/>
                  </a:lnTo>
                  <a:lnTo>
                    <a:pt x="322" y="2915"/>
                  </a:lnTo>
                  <a:lnTo>
                    <a:pt x="240" y="2885"/>
                  </a:lnTo>
                  <a:lnTo>
                    <a:pt x="159" y="2852"/>
                  </a:lnTo>
                  <a:lnTo>
                    <a:pt x="78" y="2817"/>
                  </a:lnTo>
                  <a:lnTo>
                    <a:pt x="0" y="2781"/>
                  </a:lnTo>
                  <a:lnTo>
                    <a:pt x="1338" y="0"/>
                  </a:lnTo>
                  <a:lnTo>
                    <a:pt x="2676" y="2781"/>
                  </a:lnTo>
                  <a:close/>
                </a:path>
              </a:pathLst>
            </a:custGeom>
            <a:grpFill/>
            <a:ln w="2921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09" name="Freeform 12">
              <a:extLst>
                <a:ext uri="{FF2B5EF4-FFF2-40B4-BE49-F238E27FC236}">
                  <a16:creationId xmlns:a16="http://schemas.microsoft.com/office/drawing/2014/main" id="{B459828D-BF58-2C46-A6FC-C33B8BBEE3EF}"/>
                </a:ext>
              </a:extLst>
            </p:cNvPr>
            <p:cNvSpPr>
              <a:spLocks/>
            </p:cNvSpPr>
            <p:nvPr/>
          </p:nvSpPr>
          <p:spPr bwMode="auto">
            <a:xfrm rot="10800000">
              <a:off x="4867542" y="1402601"/>
              <a:ext cx="2125663" cy="2449513"/>
            </a:xfrm>
            <a:custGeom>
              <a:avLst/>
              <a:gdLst>
                <a:gd name="T0" fmla="*/ 2676 w 2676"/>
                <a:gd name="T1" fmla="*/ 2781 h 3086"/>
                <a:gd name="T2" fmla="*/ 2598 w 2676"/>
                <a:gd name="T3" fmla="*/ 2817 h 3086"/>
                <a:gd name="T4" fmla="*/ 2517 w 2676"/>
                <a:gd name="T5" fmla="*/ 2852 h 3086"/>
                <a:gd name="T6" fmla="*/ 2434 w 2676"/>
                <a:gd name="T7" fmla="*/ 2885 h 3086"/>
                <a:gd name="T8" fmla="*/ 2354 w 2676"/>
                <a:gd name="T9" fmla="*/ 2915 h 3086"/>
                <a:gd name="T10" fmla="*/ 2271 w 2676"/>
                <a:gd name="T11" fmla="*/ 2942 h 3086"/>
                <a:gd name="T12" fmla="*/ 2189 w 2676"/>
                <a:gd name="T13" fmla="*/ 2967 h 3086"/>
                <a:gd name="T14" fmla="*/ 2104 w 2676"/>
                <a:gd name="T15" fmla="*/ 2990 h 3086"/>
                <a:gd name="T16" fmla="*/ 2020 w 2676"/>
                <a:gd name="T17" fmla="*/ 3009 h 3086"/>
                <a:gd name="T18" fmla="*/ 1935 w 2676"/>
                <a:gd name="T19" fmla="*/ 3029 h 3086"/>
                <a:gd name="T20" fmla="*/ 1851 w 2676"/>
                <a:gd name="T21" fmla="*/ 3044 h 3086"/>
                <a:gd name="T22" fmla="*/ 1766 w 2676"/>
                <a:gd name="T23" fmla="*/ 3058 h 3086"/>
                <a:gd name="T24" fmla="*/ 1682 w 2676"/>
                <a:gd name="T25" fmla="*/ 3067 h 3086"/>
                <a:gd name="T26" fmla="*/ 1595 w 2676"/>
                <a:gd name="T27" fmla="*/ 3075 h 3086"/>
                <a:gd name="T28" fmla="*/ 1509 w 2676"/>
                <a:gd name="T29" fmla="*/ 3082 h 3086"/>
                <a:gd name="T30" fmla="*/ 1424 w 2676"/>
                <a:gd name="T31" fmla="*/ 3084 h 3086"/>
                <a:gd name="T32" fmla="*/ 1338 w 2676"/>
                <a:gd name="T33" fmla="*/ 3086 h 3086"/>
                <a:gd name="T34" fmla="*/ 1252 w 2676"/>
                <a:gd name="T35" fmla="*/ 3084 h 3086"/>
                <a:gd name="T36" fmla="*/ 1167 w 2676"/>
                <a:gd name="T37" fmla="*/ 3082 h 3086"/>
                <a:gd name="T38" fmla="*/ 1081 w 2676"/>
                <a:gd name="T39" fmla="*/ 3075 h 3086"/>
                <a:gd name="T40" fmla="*/ 994 w 2676"/>
                <a:gd name="T41" fmla="*/ 3067 h 3086"/>
                <a:gd name="T42" fmla="*/ 910 w 2676"/>
                <a:gd name="T43" fmla="*/ 3058 h 3086"/>
                <a:gd name="T44" fmla="*/ 825 w 2676"/>
                <a:gd name="T45" fmla="*/ 3044 h 3086"/>
                <a:gd name="T46" fmla="*/ 739 w 2676"/>
                <a:gd name="T47" fmla="*/ 3029 h 3086"/>
                <a:gd name="T48" fmla="*/ 656 w 2676"/>
                <a:gd name="T49" fmla="*/ 3009 h 3086"/>
                <a:gd name="T50" fmla="*/ 572 w 2676"/>
                <a:gd name="T51" fmla="*/ 2990 h 3086"/>
                <a:gd name="T52" fmla="*/ 487 w 2676"/>
                <a:gd name="T53" fmla="*/ 2967 h 3086"/>
                <a:gd name="T54" fmla="*/ 405 w 2676"/>
                <a:gd name="T55" fmla="*/ 2942 h 3086"/>
                <a:gd name="T56" fmla="*/ 322 w 2676"/>
                <a:gd name="T57" fmla="*/ 2915 h 3086"/>
                <a:gd name="T58" fmla="*/ 240 w 2676"/>
                <a:gd name="T59" fmla="*/ 2885 h 3086"/>
                <a:gd name="T60" fmla="*/ 159 w 2676"/>
                <a:gd name="T61" fmla="*/ 2852 h 3086"/>
                <a:gd name="T62" fmla="*/ 78 w 2676"/>
                <a:gd name="T63" fmla="*/ 2817 h 3086"/>
                <a:gd name="T64" fmla="*/ 0 w 2676"/>
                <a:gd name="T65" fmla="*/ 2781 h 3086"/>
                <a:gd name="T66" fmla="*/ 1338 w 2676"/>
                <a:gd name="T67" fmla="*/ 0 h 3086"/>
                <a:gd name="T68" fmla="*/ 2676 w 2676"/>
                <a:gd name="T69" fmla="*/ 2781 h 3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76" h="3086">
                  <a:moveTo>
                    <a:pt x="2676" y="2781"/>
                  </a:moveTo>
                  <a:lnTo>
                    <a:pt x="2598" y="2817"/>
                  </a:lnTo>
                  <a:lnTo>
                    <a:pt x="2517" y="2852"/>
                  </a:lnTo>
                  <a:lnTo>
                    <a:pt x="2434" y="2885"/>
                  </a:lnTo>
                  <a:lnTo>
                    <a:pt x="2354" y="2915"/>
                  </a:lnTo>
                  <a:lnTo>
                    <a:pt x="2271" y="2942"/>
                  </a:lnTo>
                  <a:lnTo>
                    <a:pt x="2189" y="2967"/>
                  </a:lnTo>
                  <a:lnTo>
                    <a:pt x="2104" y="2990"/>
                  </a:lnTo>
                  <a:lnTo>
                    <a:pt x="2020" y="3009"/>
                  </a:lnTo>
                  <a:lnTo>
                    <a:pt x="1935" y="3029"/>
                  </a:lnTo>
                  <a:lnTo>
                    <a:pt x="1851" y="3044"/>
                  </a:lnTo>
                  <a:lnTo>
                    <a:pt x="1766" y="3058"/>
                  </a:lnTo>
                  <a:lnTo>
                    <a:pt x="1682" y="3067"/>
                  </a:lnTo>
                  <a:lnTo>
                    <a:pt x="1595" y="3075"/>
                  </a:lnTo>
                  <a:lnTo>
                    <a:pt x="1509" y="3082"/>
                  </a:lnTo>
                  <a:lnTo>
                    <a:pt x="1424" y="3084"/>
                  </a:lnTo>
                  <a:lnTo>
                    <a:pt x="1338" y="3086"/>
                  </a:lnTo>
                  <a:lnTo>
                    <a:pt x="1252" y="3084"/>
                  </a:lnTo>
                  <a:lnTo>
                    <a:pt x="1167" y="3082"/>
                  </a:lnTo>
                  <a:lnTo>
                    <a:pt x="1081" y="3075"/>
                  </a:lnTo>
                  <a:lnTo>
                    <a:pt x="994" y="3067"/>
                  </a:lnTo>
                  <a:lnTo>
                    <a:pt x="910" y="3058"/>
                  </a:lnTo>
                  <a:lnTo>
                    <a:pt x="825" y="3044"/>
                  </a:lnTo>
                  <a:lnTo>
                    <a:pt x="739" y="3029"/>
                  </a:lnTo>
                  <a:lnTo>
                    <a:pt x="656" y="3009"/>
                  </a:lnTo>
                  <a:lnTo>
                    <a:pt x="572" y="2990"/>
                  </a:lnTo>
                  <a:lnTo>
                    <a:pt x="487" y="2967"/>
                  </a:lnTo>
                  <a:lnTo>
                    <a:pt x="405" y="2942"/>
                  </a:lnTo>
                  <a:lnTo>
                    <a:pt x="322" y="2915"/>
                  </a:lnTo>
                  <a:lnTo>
                    <a:pt x="240" y="2885"/>
                  </a:lnTo>
                  <a:lnTo>
                    <a:pt x="159" y="2852"/>
                  </a:lnTo>
                  <a:lnTo>
                    <a:pt x="78" y="2817"/>
                  </a:lnTo>
                  <a:lnTo>
                    <a:pt x="0" y="2781"/>
                  </a:lnTo>
                  <a:lnTo>
                    <a:pt x="1338" y="0"/>
                  </a:lnTo>
                  <a:lnTo>
                    <a:pt x="2676" y="2781"/>
                  </a:lnTo>
                </a:path>
              </a:pathLst>
            </a:custGeom>
            <a:grpFill/>
            <a:ln w="2921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10" name="Freeform 13">
              <a:extLst>
                <a:ext uri="{FF2B5EF4-FFF2-40B4-BE49-F238E27FC236}">
                  <a16:creationId xmlns:a16="http://schemas.microsoft.com/office/drawing/2014/main" id="{E63C30F8-5593-8140-9C8C-84253F19DDE9}"/>
                </a:ext>
              </a:extLst>
            </p:cNvPr>
            <p:cNvSpPr>
              <a:spLocks/>
            </p:cNvSpPr>
            <p:nvPr/>
          </p:nvSpPr>
          <p:spPr bwMode="auto">
            <a:xfrm rot="10800000">
              <a:off x="5929580" y="1645489"/>
              <a:ext cx="2389188" cy="2206625"/>
            </a:xfrm>
            <a:custGeom>
              <a:avLst/>
              <a:gdLst>
                <a:gd name="T0" fmla="*/ 1671 w 3009"/>
                <a:gd name="T1" fmla="*/ 2781 h 2781"/>
                <a:gd name="T2" fmla="*/ 1592 w 3009"/>
                <a:gd name="T3" fmla="*/ 2743 h 2781"/>
                <a:gd name="T4" fmla="*/ 1515 w 3009"/>
                <a:gd name="T5" fmla="*/ 2700 h 2781"/>
                <a:gd name="T6" fmla="*/ 1438 w 3009"/>
                <a:gd name="T7" fmla="*/ 2656 h 2781"/>
                <a:gd name="T8" fmla="*/ 1363 w 3009"/>
                <a:gd name="T9" fmla="*/ 2612 h 2781"/>
                <a:gd name="T10" fmla="*/ 1291 w 3009"/>
                <a:gd name="T11" fmla="*/ 2564 h 2781"/>
                <a:gd name="T12" fmla="*/ 1219 w 3009"/>
                <a:gd name="T13" fmla="*/ 2514 h 2781"/>
                <a:gd name="T14" fmla="*/ 1081 w 3009"/>
                <a:gd name="T15" fmla="*/ 2410 h 2781"/>
                <a:gd name="T16" fmla="*/ 951 w 3009"/>
                <a:gd name="T17" fmla="*/ 2299 h 2781"/>
                <a:gd name="T18" fmla="*/ 826 w 3009"/>
                <a:gd name="T19" fmla="*/ 2180 h 2781"/>
                <a:gd name="T20" fmla="*/ 707 w 3009"/>
                <a:gd name="T21" fmla="*/ 2055 h 2781"/>
                <a:gd name="T22" fmla="*/ 597 w 3009"/>
                <a:gd name="T23" fmla="*/ 1924 h 2781"/>
                <a:gd name="T24" fmla="*/ 544 w 3009"/>
                <a:gd name="T25" fmla="*/ 1857 h 2781"/>
                <a:gd name="T26" fmla="*/ 494 w 3009"/>
                <a:gd name="T27" fmla="*/ 1788 h 2781"/>
                <a:gd name="T28" fmla="*/ 444 w 3009"/>
                <a:gd name="T29" fmla="*/ 1717 h 2781"/>
                <a:gd name="T30" fmla="*/ 398 w 3009"/>
                <a:gd name="T31" fmla="*/ 1644 h 2781"/>
                <a:gd name="T32" fmla="*/ 354 w 3009"/>
                <a:gd name="T33" fmla="*/ 1571 h 2781"/>
                <a:gd name="T34" fmla="*/ 309 w 3009"/>
                <a:gd name="T35" fmla="*/ 1496 h 2781"/>
                <a:gd name="T36" fmla="*/ 269 w 3009"/>
                <a:gd name="T37" fmla="*/ 1421 h 2781"/>
                <a:gd name="T38" fmla="*/ 231 w 3009"/>
                <a:gd name="T39" fmla="*/ 1342 h 2781"/>
                <a:gd name="T40" fmla="*/ 194 w 3009"/>
                <a:gd name="T41" fmla="*/ 1266 h 2781"/>
                <a:gd name="T42" fmla="*/ 160 w 3009"/>
                <a:gd name="T43" fmla="*/ 1185 h 2781"/>
                <a:gd name="T44" fmla="*/ 127 w 3009"/>
                <a:gd name="T45" fmla="*/ 1104 h 2781"/>
                <a:gd name="T46" fmla="*/ 98 w 3009"/>
                <a:gd name="T47" fmla="*/ 1024 h 2781"/>
                <a:gd name="T48" fmla="*/ 69 w 3009"/>
                <a:gd name="T49" fmla="*/ 941 h 2781"/>
                <a:gd name="T50" fmla="*/ 44 w 3009"/>
                <a:gd name="T51" fmla="*/ 857 h 2781"/>
                <a:gd name="T52" fmla="*/ 21 w 3009"/>
                <a:gd name="T53" fmla="*/ 772 h 2781"/>
                <a:gd name="T54" fmla="*/ 0 w 3009"/>
                <a:gd name="T55" fmla="*/ 688 h 2781"/>
                <a:gd name="T56" fmla="*/ 3009 w 3009"/>
                <a:gd name="T57" fmla="*/ 0 h 2781"/>
                <a:gd name="T58" fmla="*/ 1671 w 3009"/>
                <a:gd name="T59" fmla="*/ 2781 h 2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09" h="2781">
                  <a:moveTo>
                    <a:pt x="1671" y="2781"/>
                  </a:moveTo>
                  <a:lnTo>
                    <a:pt x="1592" y="2743"/>
                  </a:lnTo>
                  <a:lnTo>
                    <a:pt x="1515" y="2700"/>
                  </a:lnTo>
                  <a:lnTo>
                    <a:pt x="1438" y="2656"/>
                  </a:lnTo>
                  <a:lnTo>
                    <a:pt x="1363" y="2612"/>
                  </a:lnTo>
                  <a:lnTo>
                    <a:pt x="1291" y="2564"/>
                  </a:lnTo>
                  <a:lnTo>
                    <a:pt x="1219" y="2514"/>
                  </a:lnTo>
                  <a:lnTo>
                    <a:pt x="1081" y="2410"/>
                  </a:lnTo>
                  <a:lnTo>
                    <a:pt x="951" y="2299"/>
                  </a:lnTo>
                  <a:lnTo>
                    <a:pt x="826" y="2180"/>
                  </a:lnTo>
                  <a:lnTo>
                    <a:pt x="707" y="2055"/>
                  </a:lnTo>
                  <a:lnTo>
                    <a:pt x="597" y="1924"/>
                  </a:lnTo>
                  <a:lnTo>
                    <a:pt x="544" y="1857"/>
                  </a:lnTo>
                  <a:lnTo>
                    <a:pt x="494" y="1788"/>
                  </a:lnTo>
                  <a:lnTo>
                    <a:pt x="444" y="1717"/>
                  </a:lnTo>
                  <a:lnTo>
                    <a:pt x="398" y="1644"/>
                  </a:lnTo>
                  <a:lnTo>
                    <a:pt x="354" y="1571"/>
                  </a:lnTo>
                  <a:lnTo>
                    <a:pt x="309" y="1496"/>
                  </a:lnTo>
                  <a:lnTo>
                    <a:pt x="269" y="1421"/>
                  </a:lnTo>
                  <a:lnTo>
                    <a:pt x="231" y="1342"/>
                  </a:lnTo>
                  <a:lnTo>
                    <a:pt x="194" y="1266"/>
                  </a:lnTo>
                  <a:lnTo>
                    <a:pt x="160" y="1185"/>
                  </a:lnTo>
                  <a:lnTo>
                    <a:pt x="127" y="1104"/>
                  </a:lnTo>
                  <a:lnTo>
                    <a:pt x="98" y="1024"/>
                  </a:lnTo>
                  <a:lnTo>
                    <a:pt x="69" y="941"/>
                  </a:lnTo>
                  <a:lnTo>
                    <a:pt x="44" y="857"/>
                  </a:lnTo>
                  <a:lnTo>
                    <a:pt x="21" y="772"/>
                  </a:lnTo>
                  <a:lnTo>
                    <a:pt x="0" y="688"/>
                  </a:lnTo>
                  <a:lnTo>
                    <a:pt x="3009" y="0"/>
                  </a:lnTo>
                  <a:lnTo>
                    <a:pt x="1671" y="2781"/>
                  </a:lnTo>
                  <a:close/>
                </a:path>
              </a:pathLst>
            </a:custGeom>
            <a:grpFill/>
            <a:ln w="2921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11" name="Freeform 14">
              <a:extLst>
                <a:ext uri="{FF2B5EF4-FFF2-40B4-BE49-F238E27FC236}">
                  <a16:creationId xmlns:a16="http://schemas.microsoft.com/office/drawing/2014/main" id="{7D49233A-0454-274E-A28C-AE0CDFBD46EE}"/>
                </a:ext>
              </a:extLst>
            </p:cNvPr>
            <p:cNvSpPr>
              <a:spLocks/>
            </p:cNvSpPr>
            <p:nvPr/>
          </p:nvSpPr>
          <p:spPr bwMode="auto">
            <a:xfrm rot="10800000">
              <a:off x="5929580" y="1645489"/>
              <a:ext cx="2389188" cy="2206625"/>
            </a:xfrm>
            <a:custGeom>
              <a:avLst/>
              <a:gdLst>
                <a:gd name="T0" fmla="*/ 1671 w 3009"/>
                <a:gd name="T1" fmla="*/ 2781 h 2781"/>
                <a:gd name="T2" fmla="*/ 1592 w 3009"/>
                <a:gd name="T3" fmla="*/ 2743 h 2781"/>
                <a:gd name="T4" fmla="*/ 1515 w 3009"/>
                <a:gd name="T5" fmla="*/ 2700 h 2781"/>
                <a:gd name="T6" fmla="*/ 1438 w 3009"/>
                <a:gd name="T7" fmla="*/ 2656 h 2781"/>
                <a:gd name="T8" fmla="*/ 1363 w 3009"/>
                <a:gd name="T9" fmla="*/ 2612 h 2781"/>
                <a:gd name="T10" fmla="*/ 1291 w 3009"/>
                <a:gd name="T11" fmla="*/ 2564 h 2781"/>
                <a:gd name="T12" fmla="*/ 1219 w 3009"/>
                <a:gd name="T13" fmla="*/ 2514 h 2781"/>
                <a:gd name="T14" fmla="*/ 1081 w 3009"/>
                <a:gd name="T15" fmla="*/ 2410 h 2781"/>
                <a:gd name="T16" fmla="*/ 951 w 3009"/>
                <a:gd name="T17" fmla="*/ 2299 h 2781"/>
                <a:gd name="T18" fmla="*/ 826 w 3009"/>
                <a:gd name="T19" fmla="*/ 2180 h 2781"/>
                <a:gd name="T20" fmla="*/ 707 w 3009"/>
                <a:gd name="T21" fmla="*/ 2055 h 2781"/>
                <a:gd name="T22" fmla="*/ 597 w 3009"/>
                <a:gd name="T23" fmla="*/ 1924 h 2781"/>
                <a:gd name="T24" fmla="*/ 544 w 3009"/>
                <a:gd name="T25" fmla="*/ 1857 h 2781"/>
                <a:gd name="T26" fmla="*/ 494 w 3009"/>
                <a:gd name="T27" fmla="*/ 1788 h 2781"/>
                <a:gd name="T28" fmla="*/ 444 w 3009"/>
                <a:gd name="T29" fmla="*/ 1717 h 2781"/>
                <a:gd name="T30" fmla="*/ 398 w 3009"/>
                <a:gd name="T31" fmla="*/ 1644 h 2781"/>
                <a:gd name="T32" fmla="*/ 354 w 3009"/>
                <a:gd name="T33" fmla="*/ 1571 h 2781"/>
                <a:gd name="T34" fmla="*/ 309 w 3009"/>
                <a:gd name="T35" fmla="*/ 1496 h 2781"/>
                <a:gd name="T36" fmla="*/ 269 w 3009"/>
                <a:gd name="T37" fmla="*/ 1421 h 2781"/>
                <a:gd name="T38" fmla="*/ 231 w 3009"/>
                <a:gd name="T39" fmla="*/ 1342 h 2781"/>
                <a:gd name="T40" fmla="*/ 194 w 3009"/>
                <a:gd name="T41" fmla="*/ 1266 h 2781"/>
                <a:gd name="T42" fmla="*/ 160 w 3009"/>
                <a:gd name="T43" fmla="*/ 1185 h 2781"/>
                <a:gd name="T44" fmla="*/ 127 w 3009"/>
                <a:gd name="T45" fmla="*/ 1104 h 2781"/>
                <a:gd name="T46" fmla="*/ 98 w 3009"/>
                <a:gd name="T47" fmla="*/ 1024 h 2781"/>
                <a:gd name="T48" fmla="*/ 69 w 3009"/>
                <a:gd name="T49" fmla="*/ 941 h 2781"/>
                <a:gd name="T50" fmla="*/ 44 w 3009"/>
                <a:gd name="T51" fmla="*/ 857 h 2781"/>
                <a:gd name="T52" fmla="*/ 21 w 3009"/>
                <a:gd name="T53" fmla="*/ 772 h 2781"/>
                <a:gd name="T54" fmla="*/ 0 w 3009"/>
                <a:gd name="T55" fmla="*/ 688 h 2781"/>
                <a:gd name="T56" fmla="*/ 3009 w 3009"/>
                <a:gd name="T57" fmla="*/ 0 h 2781"/>
                <a:gd name="T58" fmla="*/ 1671 w 3009"/>
                <a:gd name="T59" fmla="*/ 2781 h 2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09" h="2781">
                  <a:moveTo>
                    <a:pt x="1671" y="2781"/>
                  </a:moveTo>
                  <a:lnTo>
                    <a:pt x="1592" y="2743"/>
                  </a:lnTo>
                  <a:lnTo>
                    <a:pt x="1515" y="2700"/>
                  </a:lnTo>
                  <a:lnTo>
                    <a:pt x="1438" y="2656"/>
                  </a:lnTo>
                  <a:lnTo>
                    <a:pt x="1363" y="2612"/>
                  </a:lnTo>
                  <a:lnTo>
                    <a:pt x="1291" y="2564"/>
                  </a:lnTo>
                  <a:lnTo>
                    <a:pt x="1219" y="2514"/>
                  </a:lnTo>
                  <a:lnTo>
                    <a:pt x="1081" y="2410"/>
                  </a:lnTo>
                  <a:lnTo>
                    <a:pt x="951" y="2299"/>
                  </a:lnTo>
                  <a:lnTo>
                    <a:pt x="826" y="2180"/>
                  </a:lnTo>
                  <a:lnTo>
                    <a:pt x="707" y="2055"/>
                  </a:lnTo>
                  <a:lnTo>
                    <a:pt x="597" y="1924"/>
                  </a:lnTo>
                  <a:lnTo>
                    <a:pt x="544" y="1857"/>
                  </a:lnTo>
                  <a:lnTo>
                    <a:pt x="494" y="1788"/>
                  </a:lnTo>
                  <a:lnTo>
                    <a:pt x="444" y="1717"/>
                  </a:lnTo>
                  <a:lnTo>
                    <a:pt x="398" y="1644"/>
                  </a:lnTo>
                  <a:lnTo>
                    <a:pt x="354" y="1571"/>
                  </a:lnTo>
                  <a:lnTo>
                    <a:pt x="309" y="1496"/>
                  </a:lnTo>
                  <a:lnTo>
                    <a:pt x="269" y="1421"/>
                  </a:lnTo>
                  <a:lnTo>
                    <a:pt x="231" y="1342"/>
                  </a:lnTo>
                  <a:lnTo>
                    <a:pt x="194" y="1266"/>
                  </a:lnTo>
                  <a:lnTo>
                    <a:pt x="160" y="1185"/>
                  </a:lnTo>
                  <a:lnTo>
                    <a:pt x="127" y="1104"/>
                  </a:lnTo>
                  <a:lnTo>
                    <a:pt x="98" y="1024"/>
                  </a:lnTo>
                  <a:lnTo>
                    <a:pt x="69" y="941"/>
                  </a:lnTo>
                  <a:lnTo>
                    <a:pt x="44" y="857"/>
                  </a:lnTo>
                  <a:lnTo>
                    <a:pt x="21" y="772"/>
                  </a:lnTo>
                  <a:lnTo>
                    <a:pt x="0" y="688"/>
                  </a:lnTo>
                  <a:lnTo>
                    <a:pt x="3009" y="0"/>
                  </a:lnTo>
                  <a:lnTo>
                    <a:pt x="1671" y="2781"/>
                  </a:lnTo>
                </a:path>
              </a:pathLst>
            </a:custGeom>
            <a:grpFill/>
            <a:ln w="2921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12" name="Freeform 15">
              <a:extLst>
                <a:ext uri="{FF2B5EF4-FFF2-40B4-BE49-F238E27FC236}">
                  <a16:creationId xmlns:a16="http://schemas.microsoft.com/office/drawing/2014/main" id="{5F76616E-BF12-B04D-A82C-707AAAFB3D9C}"/>
                </a:ext>
              </a:extLst>
            </p:cNvPr>
            <p:cNvSpPr>
              <a:spLocks/>
            </p:cNvSpPr>
            <p:nvPr/>
          </p:nvSpPr>
          <p:spPr bwMode="auto">
            <a:xfrm rot="10800000">
              <a:off x="5929580" y="3307601"/>
              <a:ext cx="2449513" cy="2073275"/>
            </a:xfrm>
            <a:custGeom>
              <a:avLst/>
              <a:gdLst>
                <a:gd name="T0" fmla="*/ 77 w 3086"/>
                <a:gd name="T1" fmla="*/ 2612 h 2612"/>
                <a:gd name="T2" fmla="*/ 60 w 3086"/>
                <a:gd name="T3" fmla="*/ 2525 h 2612"/>
                <a:gd name="T4" fmla="*/ 45 w 3086"/>
                <a:gd name="T5" fmla="*/ 2439 h 2612"/>
                <a:gd name="T6" fmla="*/ 31 w 3086"/>
                <a:gd name="T7" fmla="*/ 2352 h 2612"/>
                <a:gd name="T8" fmla="*/ 20 w 3086"/>
                <a:gd name="T9" fmla="*/ 2266 h 2612"/>
                <a:gd name="T10" fmla="*/ 12 w 3086"/>
                <a:gd name="T11" fmla="*/ 2179 h 2612"/>
                <a:gd name="T12" fmla="*/ 4 w 3086"/>
                <a:gd name="T13" fmla="*/ 2093 h 2612"/>
                <a:gd name="T14" fmla="*/ 2 w 3086"/>
                <a:gd name="T15" fmla="*/ 2007 h 2612"/>
                <a:gd name="T16" fmla="*/ 0 w 3086"/>
                <a:gd name="T17" fmla="*/ 1920 h 2612"/>
                <a:gd name="T18" fmla="*/ 2 w 3086"/>
                <a:gd name="T19" fmla="*/ 1834 h 2612"/>
                <a:gd name="T20" fmla="*/ 6 w 3086"/>
                <a:gd name="T21" fmla="*/ 1747 h 2612"/>
                <a:gd name="T22" fmla="*/ 12 w 3086"/>
                <a:gd name="T23" fmla="*/ 1661 h 2612"/>
                <a:gd name="T24" fmla="*/ 20 w 3086"/>
                <a:gd name="T25" fmla="*/ 1576 h 2612"/>
                <a:gd name="T26" fmla="*/ 31 w 3086"/>
                <a:gd name="T27" fmla="*/ 1490 h 2612"/>
                <a:gd name="T28" fmla="*/ 45 w 3086"/>
                <a:gd name="T29" fmla="*/ 1405 h 2612"/>
                <a:gd name="T30" fmla="*/ 60 w 3086"/>
                <a:gd name="T31" fmla="*/ 1321 h 2612"/>
                <a:gd name="T32" fmla="*/ 77 w 3086"/>
                <a:gd name="T33" fmla="*/ 1238 h 2612"/>
                <a:gd name="T34" fmla="*/ 98 w 3086"/>
                <a:gd name="T35" fmla="*/ 1154 h 2612"/>
                <a:gd name="T36" fmla="*/ 121 w 3086"/>
                <a:gd name="T37" fmla="*/ 1071 h 2612"/>
                <a:gd name="T38" fmla="*/ 146 w 3086"/>
                <a:gd name="T39" fmla="*/ 989 h 2612"/>
                <a:gd name="T40" fmla="*/ 173 w 3086"/>
                <a:gd name="T41" fmla="*/ 908 h 2612"/>
                <a:gd name="T42" fmla="*/ 202 w 3086"/>
                <a:gd name="T43" fmla="*/ 827 h 2612"/>
                <a:gd name="T44" fmla="*/ 235 w 3086"/>
                <a:gd name="T45" fmla="*/ 747 h 2612"/>
                <a:gd name="T46" fmla="*/ 267 w 3086"/>
                <a:gd name="T47" fmla="*/ 668 h 2612"/>
                <a:gd name="T48" fmla="*/ 304 w 3086"/>
                <a:gd name="T49" fmla="*/ 589 h 2612"/>
                <a:gd name="T50" fmla="*/ 342 w 3086"/>
                <a:gd name="T51" fmla="*/ 512 h 2612"/>
                <a:gd name="T52" fmla="*/ 383 w 3086"/>
                <a:gd name="T53" fmla="*/ 436 h 2612"/>
                <a:gd name="T54" fmla="*/ 427 w 3086"/>
                <a:gd name="T55" fmla="*/ 361 h 2612"/>
                <a:gd name="T56" fmla="*/ 471 w 3086"/>
                <a:gd name="T57" fmla="*/ 286 h 2612"/>
                <a:gd name="T58" fmla="*/ 519 w 3086"/>
                <a:gd name="T59" fmla="*/ 213 h 2612"/>
                <a:gd name="T60" fmla="*/ 569 w 3086"/>
                <a:gd name="T61" fmla="*/ 140 h 2612"/>
                <a:gd name="T62" fmla="*/ 621 w 3086"/>
                <a:gd name="T63" fmla="*/ 69 h 2612"/>
                <a:gd name="T64" fmla="*/ 674 w 3086"/>
                <a:gd name="T65" fmla="*/ 0 h 2612"/>
                <a:gd name="T66" fmla="*/ 3086 w 3086"/>
                <a:gd name="T67" fmla="*/ 1924 h 2612"/>
                <a:gd name="T68" fmla="*/ 77 w 3086"/>
                <a:gd name="T69" fmla="*/ 2612 h 2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86" h="2612">
                  <a:moveTo>
                    <a:pt x="77" y="2612"/>
                  </a:moveTo>
                  <a:lnTo>
                    <a:pt x="60" y="2525"/>
                  </a:lnTo>
                  <a:lnTo>
                    <a:pt x="45" y="2439"/>
                  </a:lnTo>
                  <a:lnTo>
                    <a:pt x="31" y="2352"/>
                  </a:lnTo>
                  <a:lnTo>
                    <a:pt x="20" y="2266"/>
                  </a:lnTo>
                  <a:lnTo>
                    <a:pt x="12" y="2179"/>
                  </a:lnTo>
                  <a:lnTo>
                    <a:pt x="4" y="2093"/>
                  </a:lnTo>
                  <a:lnTo>
                    <a:pt x="2" y="2007"/>
                  </a:lnTo>
                  <a:lnTo>
                    <a:pt x="0" y="1920"/>
                  </a:lnTo>
                  <a:lnTo>
                    <a:pt x="2" y="1834"/>
                  </a:lnTo>
                  <a:lnTo>
                    <a:pt x="6" y="1747"/>
                  </a:lnTo>
                  <a:lnTo>
                    <a:pt x="12" y="1661"/>
                  </a:lnTo>
                  <a:lnTo>
                    <a:pt x="20" y="1576"/>
                  </a:lnTo>
                  <a:lnTo>
                    <a:pt x="31" y="1490"/>
                  </a:lnTo>
                  <a:lnTo>
                    <a:pt x="45" y="1405"/>
                  </a:lnTo>
                  <a:lnTo>
                    <a:pt x="60" y="1321"/>
                  </a:lnTo>
                  <a:lnTo>
                    <a:pt x="77" y="1238"/>
                  </a:lnTo>
                  <a:lnTo>
                    <a:pt x="98" y="1154"/>
                  </a:lnTo>
                  <a:lnTo>
                    <a:pt x="121" y="1071"/>
                  </a:lnTo>
                  <a:lnTo>
                    <a:pt x="146" y="989"/>
                  </a:lnTo>
                  <a:lnTo>
                    <a:pt x="173" y="908"/>
                  </a:lnTo>
                  <a:lnTo>
                    <a:pt x="202" y="827"/>
                  </a:lnTo>
                  <a:lnTo>
                    <a:pt x="235" y="747"/>
                  </a:lnTo>
                  <a:lnTo>
                    <a:pt x="267" y="668"/>
                  </a:lnTo>
                  <a:lnTo>
                    <a:pt x="304" y="589"/>
                  </a:lnTo>
                  <a:lnTo>
                    <a:pt x="342" y="512"/>
                  </a:lnTo>
                  <a:lnTo>
                    <a:pt x="383" y="436"/>
                  </a:lnTo>
                  <a:lnTo>
                    <a:pt x="427" y="361"/>
                  </a:lnTo>
                  <a:lnTo>
                    <a:pt x="471" y="286"/>
                  </a:lnTo>
                  <a:lnTo>
                    <a:pt x="519" y="213"/>
                  </a:lnTo>
                  <a:lnTo>
                    <a:pt x="569" y="140"/>
                  </a:lnTo>
                  <a:lnTo>
                    <a:pt x="621" y="69"/>
                  </a:lnTo>
                  <a:lnTo>
                    <a:pt x="674" y="0"/>
                  </a:lnTo>
                  <a:lnTo>
                    <a:pt x="3086" y="1924"/>
                  </a:lnTo>
                  <a:lnTo>
                    <a:pt x="77" y="2612"/>
                  </a:lnTo>
                  <a:close/>
                </a:path>
              </a:pathLst>
            </a:custGeom>
            <a:grpFill/>
            <a:ln w="2921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13" name="Freeform 16">
              <a:extLst>
                <a:ext uri="{FF2B5EF4-FFF2-40B4-BE49-F238E27FC236}">
                  <a16:creationId xmlns:a16="http://schemas.microsoft.com/office/drawing/2014/main" id="{960A6546-3E32-4C41-B4AE-6F1F01C1004B}"/>
                </a:ext>
              </a:extLst>
            </p:cNvPr>
            <p:cNvSpPr>
              <a:spLocks/>
            </p:cNvSpPr>
            <p:nvPr/>
          </p:nvSpPr>
          <p:spPr bwMode="auto">
            <a:xfrm rot="10800000">
              <a:off x="5929580" y="3307601"/>
              <a:ext cx="2449513" cy="2073275"/>
            </a:xfrm>
            <a:custGeom>
              <a:avLst/>
              <a:gdLst>
                <a:gd name="T0" fmla="*/ 77 w 3086"/>
                <a:gd name="T1" fmla="*/ 2612 h 2612"/>
                <a:gd name="T2" fmla="*/ 60 w 3086"/>
                <a:gd name="T3" fmla="*/ 2525 h 2612"/>
                <a:gd name="T4" fmla="*/ 45 w 3086"/>
                <a:gd name="T5" fmla="*/ 2439 h 2612"/>
                <a:gd name="T6" fmla="*/ 31 w 3086"/>
                <a:gd name="T7" fmla="*/ 2352 h 2612"/>
                <a:gd name="T8" fmla="*/ 20 w 3086"/>
                <a:gd name="T9" fmla="*/ 2266 h 2612"/>
                <a:gd name="T10" fmla="*/ 12 w 3086"/>
                <a:gd name="T11" fmla="*/ 2179 h 2612"/>
                <a:gd name="T12" fmla="*/ 4 w 3086"/>
                <a:gd name="T13" fmla="*/ 2093 h 2612"/>
                <a:gd name="T14" fmla="*/ 2 w 3086"/>
                <a:gd name="T15" fmla="*/ 2007 h 2612"/>
                <a:gd name="T16" fmla="*/ 0 w 3086"/>
                <a:gd name="T17" fmla="*/ 1920 h 2612"/>
                <a:gd name="T18" fmla="*/ 2 w 3086"/>
                <a:gd name="T19" fmla="*/ 1834 h 2612"/>
                <a:gd name="T20" fmla="*/ 6 w 3086"/>
                <a:gd name="T21" fmla="*/ 1747 h 2612"/>
                <a:gd name="T22" fmla="*/ 12 w 3086"/>
                <a:gd name="T23" fmla="*/ 1661 h 2612"/>
                <a:gd name="T24" fmla="*/ 20 w 3086"/>
                <a:gd name="T25" fmla="*/ 1576 h 2612"/>
                <a:gd name="T26" fmla="*/ 31 w 3086"/>
                <a:gd name="T27" fmla="*/ 1490 h 2612"/>
                <a:gd name="T28" fmla="*/ 45 w 3086"/>
                <a:gd name="T29" fmla="*/ 1405 h 2612"/>
                <a:gd name="T30" fmla="*/ 60 w 3086"/>
                <a:gd name="T31" fmla="*/ 1321 h 2612"/>
                <a:gd name="T32" fmla="*/ 77 w 3086"/>
                <a:gd name="T33" fmla="*/ 1238 h 2612"/>
                <a:gd name="T34" fmla="*/ 98 w 3086"/>
                <a:gd name="T35" fmla="*/ 1154 h 2612"/>
                <a:gd name="T36" fmla="*/ 121 w 3086"/>
                <a:gd name="T37" fmla="*/ 1071 h 2612"/>
                <a:gd name="T38" fmla="*/ 146 w 3086"/>
                <a:gd name="T39" fmla="*/ 989 h 2612"/>
                <a:gd name="T40" fmla="*/ 173 w 3086"/>
                <a:gd name="T41" fmla="*/ 908 h 2612"/>
                <a:gd name="T42" fmla="*/ 202 w 3086"/>
                <a:gd name="T43" fmla="*/ 827 h 2612"/>
                <a:gd name="T44" fmla="*/ 235 w 3086"/>
                <a:gd name="T45" fmla="*/ 747 h 2612"/>
                <a:gd name="T46" fmla="*/ 267 w 3086"/>
                <a:gd name="T47" fmla="*/ 668 h 2612"/>
                <a:gd name="T48" fmla="*/ 304 w 3086"/>
                <a:gd name="T49" fmla="*/ 589 h 2612"/>
                <a:gd name="T50" fmla="*/ 342 w 3086"/>
                <a:gd name="T51" fmla="*/ 512 h 2612"/>
                <a:gd name="T52" fmla="*/ 383 w 3086"/>
                <a:gd name="T53" fmla="*/ 436 h 2612"/>
                <a:gd name="T54" fmla="*/ 427 w 3086"/>
                <a:gd name="T55" fmla="*/ 361 h 2612"/>
                <a:gd name="T56" fmla="*/ 471 w 3086"/>
                <a:gd name="T57" fmla="*/ 286 h 2612"/>
                <a:gd name="T58" fmla="*/ 519 w 3086"/>
                <a:gd name="T59" fmla="*/ 213 h 2612"/>
                <a:gd name="T60" fmla="*/ 569 w 3086"/>
                <a:gd name="T61" fmla="*/ 140 h 2612"/>
                <a:gd name="T62" fmla="*/ 621 w 3086"/>
                <a:gd name="T63" fmla="*/ 69 h 2612"/>
                <a:gd name="T64" fmla="*/ 674 w 3086"/>
                <a:gd name="T65" fmla="*/ 0 h 2612"/>
                <a:gd name="T66" fmla="*/ 3086 w 3086"/>
                <a:gd name="T67" fmla="*/ 1924 h 2612"/>
                <a:gd name="T68" fmla="*/ 77 w 3086"/>
                <a:gd name="T69" fmla="*/ 2612 h 2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86" h="2612">
                  <a:moveTo>
                    <a:pt x="77" y="2612"/>
                  </a:moveTo>
                  <a:lnTo>
                    <a:pt x="60" y="2525"/>
                  </a:lnTo>
                  <a:lnTo>
                    <a:pt x="45" y="2439"/>
                  </a:lnTo>
                  <a:lnTo>
                    <a:pt x="31" y="2352"/>
                  </a:lnTo>
                  <a:lnTo>
                    <a:pt x="20" y="2266"/>
                  </a:lnTo>
                  <a:lnTo>
                    <a:pt x="12" y="2179"/>
                  </a:lnTo>
                  <a:lnTo>
                    <a:pt x="4" y="2093"/>
                  </a:lnTo>
                  <a:lnTo>
                    <a:pt x="2" y="2007"/>
                  </a:lnTo>
                  <a:lnTo>
                    <a:pt x="0" y="1920"/>
                  </a:lnTo>
                  <a:lnTo>
                    <a:pt x="2" y="1834"/>
                  </a:lnTo>
                  <a:lnTo>
                    <a:pt x="6" y="1747"/>
                  </a:lnTo>
                  <a:lnTo>
                    <a:pt x="12" y="1661"/>
                  </a:lnTo>
                  <a:lnTo>
                    <a:pt x="20" y="1576"/>
                  </a:lnTo>
                  <a:lnTo>
                    <a:pt x="31" y="1490"/>
                  </a:lnTo>
                  <a:lnTo>
                    <a:pt x="45" y="1405"/>
                  </a:lnTo>
                  <a:lnTo>
                    <a:pt x="60" y="1321"/>
                  </a:lnTo>
                  <a:lnTo>
                    <a:pt x="77" y="1238"/>
                  </a:lnTo>
                  <a:lnTo>
                    <a:pt x="98" y="1154"/>
                  </a:lnTo>
                  <a:lnTo>
                    <a:pt x="121" y="1071"/>
                  </a:lnTo>
                  <a:lnTo>
                    <a:pt x="146" y="989"/>
                  </a:lnTo>
                  <a:lnTo>
                    <a:pt x="173" y="908"/>
                  </a:lnTo>
                  <a:lnTo>
                    <a:pt x="202" y="827"/>
                  </a:lnTo>
                  <a:lnTo>
                    <a:pt x="235" y="747"/>
                  </a:lnTo>
                  <a:lnTo>
                    <a:pt x="267" y="668"/>
                  </a:lnTo>
                  <a:lnTo>
                    <a:pt x="304" y="589"/>
                  </a:lnTo>
                  <a:lnTo>
                    <a:pt x="342" y="512"/>
                  </a:lnTo>
                  <a:lnTo>
                    <a:pt x="383" y="436"/>
                  </a:lnTo>
                  <a:lnTo>
                    <a:pt x="427" y="361"/>
                  </a:lnTo>
                  <a:lnTo>
                    <a:pt x="471" y="286"/>
                  </a:lnTo>
                  <a:lnTo>
                    <a:pt x="519" y="213"/>
                  </a:lnTo>
                  <a:lnTo>
                    <a:pt x="569" y="140"/>
                  </a:lnTo>
                  <a:lnTo>
                    <a:pt x="621" y="69"/>
                  </a:lnTo>
                  <a:lnTo>
                    <a:pt x="674" y="0"/>
                  </a:lnTo>
                  <a:lnTo>
                    <a:pt x="3086" y="1924"/>
                  </a:lnTo>
                  <a:lnTo>
                    <a:pt x="77" y="2612"/>
                  </a:lnTo>
                </a:path>
              </a:pathLst>
            </a:custGeom>
            <a:grpFill/>
            <a:ln w="2921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14" name="Freeform 17">
              <a:extLst>
                <a:ext uri="{FF2B5EF4-FFF2-40B4-BE49-F238E27FC236}">
                  <a16:creationId xmlns:a16="http://schemas.microsoft.com/office/drawing/2014/main" id="{95A90E39-B9BB-4B43-AD96-8691CAC6AA83}"/>
                </a:ext>
              </a:extLst>
            </p:cNvPr>
            <p:cNvSpPr>
              <a:spLocks/>
            </p:cNvSpPr>
            <p:nvPr/>
          </p:nvSpPr>
          <p:spPr bwMode="auto">
            <a:xfrm rot="10800000">
              <a:off x="5929580" y="3852114"/>
              <a:ext cx="1914525" cy="2451100"/>
            </a:xfrm>
            <a:custGeom>
              <a:avLst/>
              <a:gdLst>
                <a:gd name="T0" fmla="*/ 0 w 2412"/>
                <a:gd name="T1" fmla="*/ 1162 h 3086"/>
                <a:gd name="T2" fmla="*/ 114 w 2412"/>
                <a:gd name="T3" fmla="*/ 1027 h 3086"/>
                <a:gd name="T4" fmla="*/ 233 w 2412"/>
                <a:gd name="T5" fmla="*/ 900 h 3086"/>
                <a:gd name="T6" fmla="*/ 296 w 2412"/>
                <a:gd name="T7" fmla="*/ 841 h 3086"/>
                <a:gd name="T8" fmla="*/ 359 w 2412"/>
                <a:gd name="T9" fmla="*/ 781 h 3086"/>
                <a:gd name="T10" fmla="*/ 425 w 2412"/>
                <a:gd name="T11" fmla="*/ 726 h 3086"/>
                <a:gd name="T12" fmla="*/ 492 w 2412"/>
                <a:gd name="T13" fmla="*/ 670 h 3086"/>
                <a:gd name="T14" fmla="*/ 559 w 2412"/>
                <a:gd name="T15" fmla="*/ 618 h 3086"/>
                <a:gd name="T16" fmla="*/ 630 w 2412"/>
                <a:gd name="T17" fmla="*/ 568 h 3086"/>
                <a:gd name="T18" fmla="*/ 701 w 2412"/>
                <a:gd name="T19" fmla="*/ 518 h 3086"/>
                <a:gd name="T20" fmla="*/ 772 w 2412"/>
                <a:gd name="T21" fmla="*/ 472 h 3086"/>
                <a:gd name="T22" fmla="*/ 845 w 2412"/>
                <a:gd name="T23" fmla="*/ 428 h 3086"/>
                <a:gd name="T24" fmla="*/ 920 w 2412"/>
                <a:gd name="T25" fmla="*/ 384 h 3086"/>
                <a:gd name="T26" fmla="*/ 997 w 2412"/>
                <a:gd name="T27" fmla="*/ 344 h 3086"/>
                <a:gd name="T28" fmla="*/ 1074 w 2412"/>
                <a:gd name="T29" fmla="*/ 305 h 3086"/>
                <a:gd name="T30" fmla="*/ 1151 w 2412"/>
                <a:gd name="T31" fmla="*/ 271 h 3086"/>
                <a:gd name="T32" fmla="*/ 1229 w 2412"/>
                <a:gd name="T33" fmla="*/ 236 h 3086"/>
                <a:gd name="T34" fmla="*/ 1310 w 2412"/>
                <a:gd name="T35" fmla="*/ 203 h 3086"/>
                <a:gd name="T36" fmla="*/ 1391 w 2412"/>
                <a:gd name="T37" fmla="*/ 175 h 3086"/>
                <a:gd name="T38" fmla="*/ 1471 w 2412"/>
                <a:gd name="T39" fmla="*/ 148 h 3086"/>
                <a:gd name="T40" fmla="*/ 1554 w 2412"/>
                <a:gd name="T41" fmla="*/ 123 h 3086"/>
                <a:gd name="T42" fmla="*/ 1638 w 2412"/>
                <a:gd name="T43" fmla="*/ 100 h 3086"/>
                <a:gd name="T44" fmla="*/ 1721 w 2412"/>
                <a:gd name="T45" fmla="*/ 79 h 3086"/>
                <a:gd name="T46" fmla="*/ 1805 w 2412"/>
                <a:gd name="T47" fmla="*/ 61 h 3086"/>
                <a:gd name="T48" fmla="*/ 1892 w 2412"/>
                <a:gd name="T49" fmla="*/ 44 h 3086"/>
                <a:gd name="T50" fmla="*/ 1976 w 2412"/>
                <a:gd name="T51" fmla="*/ 30 h 3086"/>
                <a:gd name="T52" fmla="*/ 2063 w 2412"/>
                <a:gd name="T53" fmla="*/ 21 h 3086"/>
                <a:gd name="T54" fmla="*/ 2149 w 2412"/>
                <a:gd name="T55" fmla="*/ 11 h 3086"/>
                <a:gd name="T56" fmla="*/ 2237 w 2412"/>
                <a:gd name="T57" fmla="*/ 6 h 3086"/>
                <a:gd name="T58" fmla="*/ 2324 w 2412"/>
                <a:gd name="T59" fmla="*/ 2 h 3086"/>
                <a:gd name="T60" fmla="*/ 2412 w 2412"/>
                <a:gd name="T61" fmla="*/ 0 h 3086"/>
                <a:gd name="T62" fmla="*/ 2412 w 2412"/>
                <a:gd name="T63" fmla="*/ 3086 h 3086"/>
                <a:gd name="T64" fmla="*/ 0 w 2412"/>
                <a:gd name="T65" fmla="*/ 1162 h 3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12" h="3086">
                  <a:moveTo>
                    <a:pt x="0" y="1162"/>
                  </a:moveTo>
                  <a:lnTo>
                    <a:pt x="114" y="1027"/>
                  </a:lnTo>
                  <a:lnTo>
                    <a:pt x="233" y="900"/>
                  </a:lnTo>
                  <a:lnTo>
                    <a:pt x="296" y="841"/>
                  </a:lnTo>
                  <a:lnTo>
                    <a:pt x="359" y="781"/>
                  </a:lnTo>
                  <a:lnTo>
                    <a:pt x="425" y="726"/>
                  </a:lnTo>
                  <a:lnTo>
                    <a:pt x="492" y="670"/>
                  </a:lnTo>
                  <a:lnTo>
                    <a:pt x="559" y="618"/>
                  </a:lnTo>
                  <a:lnTo>
                    <a:pt x="630" y="568"/>
                  </a:lnTo>
                  <a:lnTo>
                    <a:pt x="701" y="518"/>
                  </a:lnTo>
                  <a:lnTo>
                    <a:pt x="772" y="472"/>
                  </a:lnTo>
                  <a:lnTo>
                    <a:pt x="845" y="428"/>
                  </a:lnTo>
                  <a:lnTo>
                    <a:pt x="920" y="384"/>
                  </a:lnTo>
                  <a:lnTo>
                    <a:pt x="997" y="344"/>
                  </a:lnTo>
                  <a:lnTo>
                    <a:pt x="1074" y="305"/>
                  </a:lnTo>
                  <a:lnTo>
                    <a:pt x="1151" y="271"/>
                  </a:lnTo>
                  <a:lnTo>
                    <a:pt x="1229" y="236"/>
                  </a:lnTo>
                  <a:lnTo>
                    <a:pt x="1310" y="203"/>
                  </a:lnTo>
                  <a:lnTo>
                    <a:pt x="1391" y="175"/>
                  </a:lnTo>
                  <a:lnTo>
                    <a:pt x="1471" y="148"/>
                  </a:lnTo>
                  <a:lnTo>
                    <a:pt x="1554" y="123"/>
                  </a:lnTo>
                  <a:lnTo>
                    <a:pt x="1638" y="100"/>
                  </a:lnTo>
                  <a:lnTo>
                    <a:pt x="1721" y="79"/>
                  </a:lnTo>
                  <a:lnTo>
                    <a:pt x="1805" y="61"/>
                  </a:lnTo>
                  <a:lnTo>
                    <a:pt x="1892" y="44"/>
                  </a:lnTo>
                  <a:lnTo>
                    <a:pt x="1976" y="30"/>
                  </a:lnTo>
                  <a:lnTo>
                    <a:pt x="2063" y="21"/>
                  </a:lnTo>
                  <a:lnTo>
                    <a:pt x="2149" y="11"/>
                  </a:lnTo>
                  <a:lnTo>
                    <a:pt x="2237" y="6"/>
                  </a:lnTo>
                  <a:lnTo>
                    <a:pt x="2324" y="2"/>
                  </a:lnTo>
                  <a:lnTo>
                    <a:pt x="2412" y="0"/>
                  </a:lnTo>
                  <a:lnTo>
                    <a:pt x="2412" y="3086"/>
                  </a:lnTo>
                  <a:lnTo>
                    <a:pt x="0" y="1162"/>
                  </a:lnTo>
                  <a:close/>
                </a:path>
              </a:pathLst>
            </a:custGeom>
            <a:grpFill/>
            <a:ln w="2921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15" name="Freeform 18">
              <a:extLst>
                <a:ext uri="{FF2B5EF4-FFF2-40B4-BE49-F238E27FC236}">
                  <a16:creationId xmlns:a16="http://schemas.microsoft.com/office/drawing/2014/main" id="{C80B47FC-8D32-EF4C-9C72-D4EE83E72D1B}"/>
                </a:ext>
              </a:extLst>
            </p:cNvPr>
            <p:cNvSpPr>
              <a:spLocks/>
            </p:cNvSpPr>
            <p:nvPr/>
          </p:nvSpPr>
          <p:spPr bwMode="auto">
            <a:xfrm rot="10800000">
              <a:off x="5929580" y="3852114"/>
              <a:ext cx="1914525" cy="2451100"/>
            </a:xfrm>
            <a:custGeom>
              <a:avLst/>
              <a:gdLst>
                <a:gd name="T0" fmla="*/ 0 w 2412"/>
                <a:gd name="T1" fmla="*/ 1162 h 3086"/>
                <a:gd name="T2" fmla="*/ 114 w 2412"/>
                <a:gd name="T3" fmla="*/ 1027 h 3086"/>
                <a:gd name="T4" fmla="*/ 233 w 2412"/>
                <a:gd name="T5" fmla="*/ 900 h 3086"/>
                <a:gd name="T6" fmla="*/ 296 w 2412"/>
                <a:gd name="T7" fmla="*/ 841 h 3086"/>
                <a:gd name="T8" fmla="*/ 359 w 2412"/>
                <a:gd name="T9" fmla="*/ 781 h 3086"/>
                <a:gd name="T10" fmla="*/ 425 w 2412"/>
                <a:gd name="T11" fmla="*/ 726 h 3086"/>
                <a:gd name="T12" fmla="*/ 492 w 2412"/>
                <a:gd name="T13" fmla="*/ 670 h 3086"/>
                <a:gd name="T14" fmla="*/ 559 w 2412"/>
                <a:gd name="T15" fmla="*/ 618 h 3086"/>
                <a:gd name="T16" fmla="*/ 630 w 2412"/>
                <a:gd name="T17" fmla="*/ 568 h 3086"/>
                <a:gd name="T18" fmla="*/ 701 w 2412"/>
                <a:gd name="T19" fmla="*/ 518 h 3086"/>
                <a:gd name="T20" fmla="*/ 772 w 2412"/>
                <a:gd name="T21" fmla="*/ 472 h 3086"/>
                <a:gd name="T22" fmla="*/ 845 w 2412"/>
                <a:gd name="T23" fmla="*/ 428 h 3086"/>
                <a:gd name="T24" fmla="*/ 920 w 2412"/>
                <a:gd name="T25" fmla="*/ 384 h 3086"/>
                <a:gd name="T26" fmla="*/ 997 w 2412"/>
                <a:gd name="T27" fmla="*/ 344 h 3086"/>
                <a:gd name="T28" fmla="*/ 1074 w 2412"/>
                <a:gd name="T29" fmla="*/ 305 h 3086"/>
                <a:gd name="T30" fmla="*/ 1151 w 2412"/>
                <a:gd name="T31" fmla="*/ 271 h 3086"/>
                <a:gd name="T32" fmla="*/ 1229 w 2412"/>
                <a:gd name="T33" fmla="*/ 236 h 3086"/>
                <a:gd name="T34" fmla="*/ 1310 w 2412"/>
                <a:gd name="T35" fmla="*/ 203 h 3086"/>
                <a:gd name="T36" fmla="*/ 1391 w 2412"/>
                <a:gd name="T37" fmla="*/ 175 h 3086"/>
                <a:gd name="T38" fmla="*/ 1471 w 2412"/>
                <a:gd name="T39" fmla="*/ 148 h 3086"/>
                <a:gd name="T40" fmla="*/ 1554 w 2412"/>
                <a:gd name="T41" fmla="*/ 123 h 3086"/>
                <a:gd name="T42" fmla="*/ 1638 w 2412"/>
                <a:gd name="T43" fmla="*/ 100 h 3086"/>
                <a:gd name="T44" fmla="*/ 1721 w 2412"/>
                <a:gd name="T45" fmla="*/ 79 h 3086"/>
                <a:gd name="T46" fmla="*/ 1805 w 2412"/>
                <a:gd name="T47" fmla="*/ 61 h 3086"/>
                <a:gd name="T48" fmla="*/ 1892 w 2412"/>
                <a:gd name="T49" fmla="*/ 44 h 3086"/>
                <a:gd name="T50" fmla="*/ 1976 w 2412"/>
                <a:gd name="T51" fmla="*/ 30 h 3086"/>
                <a:gd name="T52" fmla="*/ 2063 w 2412"/>
                <a:gd name="T53" fmla="*/ 21 h 3086"/>
                <a:gd name="T54" fmla="*/ 2149 w 2412"/>
                <a:gd name="T55" fmla="*/ 11 h 3086"/>
                <a:gd name="T56" fmla="*/ 2237 w 2412"/>
                <a:gd name="T57" fmla="*/ 6 h 3086"/>
                <a:gd name="T58" fmla="*/ 2324 w 2412"/>
                <a:gd name="T59" fmla="*/ 2 h 3086"/>
                <a:gd name="T60" fmla="*/ 2412 w 2412"/>
                <a:gd name="T61" fmla="*/ 0 h 3086"/>
                <a:gd name="T62" fmla="*/ 2412 w 2412"/>
                <a:gd name="T63" fmla="*/ 3086 h 3086"/>
                <a:gd name="T64" fmla="*/ 0 w 2412"/>
                <a:gd name="T65" fmla="*/ 1162 h 3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12" h="3086">
                  <a:moveTo>
                    <a:pt x="0" y="1162"/>
                  </a:moveTo>
                  <a:lnTo>
                    <a:pt x="114" y="1027"/>
                  </a:lnTo>
                  <a:lnTo>
                    <a:pt x="233" y="900"/>
                  </a:lnTo>
                  <a:lnTo>
                    <a:pt x="296" y="841"/>
                  </a:lnTo>
                  <a:lnTo>
                    <a:pt x="359" y="781"/>
                  </a:lnTo>
                  <a:lnTo>
                    <a:pt x="425" y="726"/>
                  </a:lnTo>
                  <a:lnTo>
                    <a:pt x="492" y="670"/>
                  </a:lnTo>
                  <a:lnTo>
                    <a:pt x="559" y="618"/>
                  </a:lnTo>
                  <a:lnTo>
                    <a:pt x="630" y="568"/>
                  </a:lnTo>
                  <a:lnTo>
                    <a:pt x="701" y="518"/>
                  </a:lnTo>
                  <a:lnTo>
                    <a:pt x="772" y="472"/>
                  </a:lnTo>
                  <a:lnTo>
                    <a:pt x="845" y="428"/>
                  </a:lnTo>
                  <a:lnTo>
                    <a:pt x="920" y="384"/>
                  </a:lnTo>
                  <a:lnTo>
                    <a:pt x="997" y="344"/>
                  </a:lnTo>
                  <a:lnTo>
                    <a:pt x="1074" y="305"/>
                  </a:lnTo>
                  <a:lnTo>
                    <a:pt x="1151" y="271"/>
                  </a:lnTo>
                  <a:lnTo>
                    <a:pt x="1229" y="236"/>
                  </a:lnTo>
                  <a:lnTo>
                    <a:pt x="1310" y="203"/>
                  </a:lnTo>
                  <a:lnTo>
                    <a:pt x="1391" y="175"/>
                  </a:lnTo>
                  <a:lnTo>
                    <a:pt x="1471" y="148"/>
                  </a:lnTo>
                  <a:lnTo>
                    <a:pt x="1554" y="123"/>
                  </a:lnTo>
                  <a:lnTo>
                    <a:pt x="1638" y="100"/>
                  </a:lnTo>
                  <a:lnTo>
                    <a:pt x="1721" y="79"/>
                  </a:lnTo>
                  <a:lnTo>
                    <a:pt x="1805" y="61"/>
                  </a:lnTo>
                  <a:lnTo>
                    <a:pt x="1892" y="44"/>
                  </a:lnTo>
                  <a:lnTo>
                    <a:pt x="1976" y="30"/>
                  </a:lnTo>
                  <a:lnTo>
                    <a:pt x="2063" y="21"/>
                  </a:lnTo>
                  <a:lnTo>
                    <a:pt x="2149" y="11"/>
                  </a:lnTo>
                  <a:lnTo>
                    <a:pt x="2237" y="6"/>
                  </a:lnTo>
                  <a:lnTo>
                    <a:pt x="2324" y="2"/>
                  </a:lnTo>
                  <a:lnTo>
                    <a:pt x="2412" y="0"/>
                  </a:lnTo>
                  <a:lnTo>
                    <a:pt x="2412" y="3086"/>
                  </a:lnTo>
                  <a:lnTo>
                    <a:pt x="0" y="1162"/>
                  </a:lnTo>
                </a:path>
              </a:pathLst>
            </a:custGeom>
            <a:grpFill/>
            <a:ln w="2921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grpSp>
      <p:grpSp>
        <p:nvGrpSpPr>
          <p:cNvPr id="116" name="Group 4">
            <a:extLst>
              <a:ext uri="{FF2B5EF4-FFF2-40B4-BE49-F238E27FC236}">
                <a16:creationId xmlns:a16="http://schemas.microsoft.com/office/drawing/2014/main" id="{BC50FD1B-2E63-9845-8315-6ACCB2DC12A0}"/>
              </a:ext>
            </a:extLst>
          </p:cNvPr>
          <p:cNvGrpSpPr>
            <a:grpSpLocks noChangeAspect="1"/>
          </p:cNvGrpSpPr>
          <p:nvPr/>
        </p:nvGrpSpPr>
        <p:grpSpPr bwMode="auto">
          <a:xfrm rot="10800000">
            <a:off x="2594431" y="852708"/>
            <a:ext cx="6691186" cy="5399241"/>
            <a:chOff x="2250" y="877"/>
            <a:chExt cx="3180" cy="2566"/>
          </a:xfrm>
        </p:grpSpPr>
        <p:sp>
          <p:nvSpPr>
            <p:cNvPr id="117" name="AutoShape 3">
              <a:extLst>
                <a:ext uri="{FF2B5EF4-FFF2-40B4-BE49-F238E27FC236}">
                  <a16:creationId xmlns:a16="http://schemas.microsoft.com/office/drawing/2014/main" id="{23F1DD4E-3D55-BD46-BDA9-8FDF77E50B85}"/>
                </a:ext>
              </a:extLst>
            </p:cNvPr>
            <p:cNvSpPr>
              <a:spLocks noChangeAspect="1" noChangeArrowheads="1" noTextEdit="1"/>
            </p:cNvSpPr>
            <p:nvPr/>
          </p:nvSpPr>
          <p:spPr bwMode="auto">
            <a:xfrm>
              <a:off x="2250" y="877"/>
              <a:ext cx="3180" cy="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18" name="Freeform 5">
              <a:extLst>
                <a:ext uri="{FF2B5EF4-FFF2-40B4-BE49-F238E27FC236}">
                  <a16:creationId xmlns:a16="http://schemas.microsoft.com/office/drawing/2014/main" id="{5482AEDB-1275-8344-A970-BFEEF40E451E}"/>
                </a:ext>
              </a:extLst>
            </p:cNvPr>
            <p:cNvSpPr>
              <a:spLocks/>
            </p:cNvSpPr>
            <p:nvPr/>
          </p:nvSpPr>
          <p:spPr bwMode="auto">
            <a:xfrm>
              <a:off x="3840" y="965"/>
              <a:ext cx="933" cy="636"/>
            </a:xfrm>
            <a:custGeom>
              <a:avLst/>
              <a:gdLst>
                <a:gd name="T0" fmla="*/ 0 w 1867"/>
                <a:gd name="T1" fmla="*/ 0 h 1271"/>
                <a:gd name="T2" fmla="*/ 67 w 1867"/>
                <a:gd name="T3" fmla="*/ 0 h 1271"/>
                <a:gd name="T4" fmla="*/ 134 w 1867"/>
                <a:gd name="T5" fmla="*/ 4 h 1271"/>
                <a:gd name="T6" fmla="*/ 269 w 1867"/>
                <a:gd name="T7" fmla="*/ 15 h 1271"/>
                <a:gd name="T8" fmla="*/ 403 w 1867"/>
                <a:gd name="T9" fmla="*/ 32 h 1271"/>
                <a:gd name="T10" fmla="*/ 534 w 1867"/>
                <a:gd name="T11" fmla="*/ 59 h 1271"/>
                <a:gd name="T12" fmla="*/ 663 w 1867"/>
                <a:gd name="T13" fmla="*/ 94 h 1271"/>
                <a:gd name="T14" fmla="*/ 789 w 1867"/>
                <a:gd name="T15" fmla="*/ 134 h 1271"/>
                <a:gd name="T16" fmla="*/ 914 w 1867"/>
                <a:gd name="T17" fmla="*/ 182 h 1271"/>
                <a:gd name="T18" fmla="*/ 1035 w 1867"/>
                <a:gd name="T19" fmla="*/ 236 h 1271"/>
                <a:gd name="T20" fmla="*/ 1154 w 1867"/>
                <a:gd name="T21" fmla="*/ 297 h 1271"/>
                <a:gd name="T22" fmla="*/ 1269 w 1867"/>
                <a:gd name="T23" fmla="*/ 365 h 1271"/>
                <a:gd name="T24" fmla="*/ 1379 w 1867"/>
                <a:gd name="T25" fmla="*/ 438 h 1271"/>
                <a:gd name="T26" fmla="*/ 1486 w 1867"/>
                <a:gd name="T27" fmla="*/ 518 h 1271"/>
                <a:gd name="T28" fmla="*/ 1588 w 1867"/>
                <a:gd name="T29" fmla="*/ 605 h 1271"/>
                <a:gd name="T30" fmla="*/ 1686 w 1867"/>
                <a:gd name="T31" fmla="*/ 697 h 1271"/>
                <a:gd name="T32" fmla="*/ 1780 w 1867"/>
                <a:gd name="T33" fmla="*/ 795 h 1271"/>
                <a:gd name="T34" fmla="*/ 1867 w 1867"/>
                <a:gd name="T35" fmla="*/ 899 h 1271"/>
                <a:gd name="T36" fmla="*/ 1400 w 1867"/>
                <a:gd name="T37" fmla="*/ 1271 h 1271"/>
                <a:gd name="T38" fmla="*/ 1335 w 1867"/>
                <a:gd name="T39" fmla="*/ 1192 h 1271"/>
                <a:gd name="T40" fmla="*/ 1265 w 1867"/>
                <a:gd name="T41" fmla="*/ 1119 h 1271"/>
                <a:gd name="T42" fmla="*/ 1191 w 1867"/>
                <a:gd name="T43" fmla="*/ 1050 h 1271"/>
                <a:gd name="T44" fmla="*/ 1114 w 1867"/>
                <a:gd name="T45" fmla="*/ 985 h 1271"/>
                <a:gd name="T46" fmla="*/ 1035 w 1867"/>
                <a:gd name="T47" fmla="*/ 925 h 1271"/>
                <a:gd name="T48" fmla="*/ 951 w 1867"/>
                <a:gd name="T49" fmla="*/ 870 h 1271"/>
                <a:gd name="T50" fmla="*/ 866 w 1867"/>
                <a:gd name="T51" fmla="*/ 820 h 1271"/>
                <a:gd name="T52" fmla="*/ 776 w 1867"/>
                <a:gd name="T53" fmla="*/ 774 h 1271"/>
                <a:gd name="T54" fmla="*/ 686 w 1867"/>
                <a:gd name="T55" fmla="*/ 733 h 1271"/>
                <a:gd name="T56" fmla="*/ 593 w 1867"/>
                <a:gd name="T57" fmla="*/ 697 h 1271"/>
                <a:gd name="T58" fmla="*/ 497 w 1867"/>
                <a:gd name="T59" fmla="*/ 666 h 1271"/>
                <a:gd name="T60" fmla="*/ 401 w 1867"/>
                <a:gd name="T61" fmla="*/ 641 h 1271"/>
                <a:gd name="T62" fmla="*/ 301 w 1867"/>
                <a:gd name="T63" fmla="*/ 622 h 1271"/>
                <a:gd name="T64" fmla="*/ 202 w 1867"/>
                <a:gd name="T65" fmla="*/ 609 h 1271"/>
                <a:gd name="T66" fmla="*/ 102 w 1867"/>
                <a:gd name="T67" fmla="*/ 599 h 1271"/>
                <a:gd name="T68" fmla="*/ 0 w 1867"/>
                <a:gd name="T69" fmla="*/ 597 h 1271"/>
                <a:gd name="T70" fmla="*/ 0 w 1867"/>
                <a:gd name="T71"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7" h="1271">
                  <a:moveTo>
                    <a:pt x="0" y="0"/>
                  </a:moveTo>
                  <a:lnTo>
                    <a:pt x="67" y="0"/>
                  </a:lnTo>
                  <a:lnTo>
                    <a:pt x="134" y="4"/>
                  </a:lnTo>
                  <a:lnTo>
                    <a:pt x="269" y="15"/>
                  </a:lnTo>
                  <a:lnTo>
                    <a:pt x="403" y="32"/>
                  </a:lnTo>
                  <a:lnTo>
                    <a:pt x="534" y="59"/>
                  </a:lnTo>
                  <a:lnTo>
                    <a:pt x="663" y="94"/>
                  </a:lnTo>
                  <a:lnTo>
                    <a:pt x="789" y="134"/>
                  </a:lnTo>
                  <a:lnTo>
                    <a:pt x="914" y="182"/>
                  </a:lnTo>
                  <a:lnTo>
                    <a:pt x="1035" y="236"/>
                  </a:lnTo>
                  <a:lnTo>
                    <a:pt x="1154" y="297"/>
                  </a:lnTo>
                  <a:lnTo>
                    <a:pt x="1269" y="365"/>
                  </a:lnTo>
                  <a:lnTo>
                    <a:pt x="1379" y="438"/>
                  </a:lnTo>
                  <a:lnTo>
                    <a:pt x="1486" y="518"/>
                  </a:lnTo>
                  <a:lnTo>
                    <a:pt x="1588" y="605"/>
                  </a:lnTo>
                  <a:lnTo>
                    <a:pt x="1686" y="697"/>
                  </a:lnTo>
                  <a:lnTo>
                    <a:pt x="1780" y="795"/>
                  </a:lnTo>
                  <a:lnTo>
                    <a:pt x="1867" y="899"/>
                  </a:lnTo>
                  <a:lnTo>
                    <a:pt x="1400" y="1271"/>
                  </a:lnTo>
                  <a:lnTo>
                    <a:pt x="1335" y="1192"/>
                  </a:lnTo>
                  <a:lnTo>
                    <a:pt x="1265" y="1119"/>
                  </a:lnTo>
                  <a:lnTo>
                    <a:pt x="1191" y="1050"/>
                  </a:lnTo>
                  <a:lnTo>
                    <a:pt x="1114" y="985"/>
                  </a:lnTo>
                  <a:lnTo>
                    <a:pt x="1035" y="925"/>
                  </a:lnTo>
                  <a:lnTo>
                    <a:pt x="951" y="870"/>
                  </a:lnTo>
                  <a:lnTo>
                    <a:pt x="866" y="820"/>
                  </a:lnTo>
                  <a:lnTo>
                    <a:pt x="776" y="774"/>
                  </a:lnTo>
                  <a:lnTo>
                    <a:pt x="686" y="733"/>
                  </a:lnTo>
                  <a:lnTo>
                    <a:pt x="593" y="697"/>
                  </a:lnTo>
                  <a:lnTo>
                    <a:pt x="497" y="666"/>
                  </a:lnTo>
                  <a:lnTo>
                    <a:pt x="401" y="641"/>
                  </a:lnTo>
                  <a:lnTo>
                    <a:pt x="301" y="622"/>
                  </a:lnTo>
                  <a:lnTo>
                    <a:pt x="202" y="609"/>
                  </a:lnTo>
                  <a:lnTo>
                    <a:pt x="102" y="599"/>
                  </a:lnTo>
                  <a:lnTo>
                    <a:pt x="0" y="597"/>
                  </a:lnTo>
                  <a:lnTo>
                    <a:pt x="0"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19" name="Freeform 6">
              <a:extLst>
                <a:ext uri="{FF2B5EF4-FFF2-40B4-BE49-F238E27FC236}">
                  <a16:creationId xmlns:a16="http://schemas.microsoft.com/office/drawing/2014/main" id="{1EFFC4DD-BAC2-A644-A966-C15C3522AAE3}"/>
                </a:ext>
              </a:extLst>
            </p:cNvPr>
            <p:cNvSpPr>
              <a:spLocks/>
            </p:cNvSpPr>
            <p:nvPr/>
          </p:nvSpPr>
          <p:spPr bwMode="auto">
            <a:xfrm>
              <a:off x="3840" y="965"/>
              <a:ext cx="933" cy="636"/>
            </a:xfrm>
            <a:custGeom>
              <a:avLst/>
              <a:gdLst>
                <a:gd name="T0" fmla="*/ 0 w 1867"/>
                <a:gd name="T1" fmla="*/ 0 h 1271"/>
                <a:gd name="T2" fmla="*/ 67 w 1867"/>
                <a:gd name="T3" fmla="*/ 0 h 1271"/>
                <a:gd name="T4" fmla="*/ 134 w 1867"/>
                <a:gd name="T5" fmla="*/ 4 h 1271"/>
                <a:gd name="T6" fmla="*/ 269 w 1867"/>
                <a:gd name="T7" fmla="*/ 15 h 1271"/>
                <a:gd name="T8" fmla="*/ 403 w 1867"/>
                <a:gd name="T9" fmla="*/ 32 h 1271"/>
                <a:gd name="T10" fmla="*/ 534 w 1867"/>
                <a:gd name="T11" fmla="*/ 59 h 1271"/>
                <a:gd name="T12" fmla="*/ 663 w 1867"/>
                <a:gd name="T13" fmla="*/ 94 h 1271"/>
                <a:gd name="T14" fmla="*/ 789 w 1867"/>
                <a:gd name="T15" fmla="*/ 134 h 1271"/>
                <a:gd name="T16" fmla="*/ 914 w 1867"/>
                <a:gd name="T17" fmla="*/ 182 h 1271"/>
                <a:gd name="T18" fmla="*/ 1035 w 1867"/>
                <a:gd name="T19" fmla="*/ 236 h 1271"/>
                <a:gd name="T20" fmla="*/ 1154 w 1867"/>
                <a:gd name="T21" fmla="*/ 297 h 1271"/>
                <a:gd name="T22" fmla="*/ 1269 w 1867"/>
                <a:gd name="T23" fmla="*/ 365 h 1271"/>
                <a:gd name="T24" fmla="*/ 1379 w 1867"/>
                <a:gd name="T25" fmla="*/ 438 h 1271"/>
                <a:gd name="T26" fmla="*/ 1486 w 1867"/>
                <a:gd name="T27" fmla="*/ 518 h 1271"/>
                <a:gd name="T28" fmla="*/ 1588 w 1867"/>
                <a:gd name="T29" fmla="*/ 605 h 1271"/>
                <a:gd name="T30" fmla="*/ 1686 w 1867"/>
                <a:gd name="T31" fmla="*/ 697 h 1271"/>
                <a:gd name="T32" fmla="*/ 1780 w 1867"/>
                <a:gd name="T33" fmla="*/ 795 h 1271"/>
                <a:gd name="T34" fmla="*/ 1867 w 1867"/>
                <a:gd name="T35" fmla="*/ 899 h 1271"/>
                <a:gd name="T36" fmla="*/ 1400 w 1867"/>
                <a:gd name="T37" fmla="*/ 1271 h 1271"/>
                <a:gd name="T38" fmla="*/ 1335 w 1867"/>
                <a:gd name="T39" fmla="*/ 1192 h 1271"/>
                <a:gd name="T40" fmla="*/ 1265 w 1867"/>
                <a:gd name="T41" fmla="*/ 1119 h 1271"/>
                <a:gd name="T42" fmla="*/ 1191 w 1867"/>
                <a:gd name="T43" fmla="*/ 1050 h 1271"/>
                <a:gd name="T44" fmla="*/ 1114 w 1867"/>
                <a:gd name="T45" fmla="*/ 985 h 1271"/>
                <a:gd name="T46" fmla="*/ 1035 w 1867"/>
                <a:gd name="T47" fmla="*/ 925 h 1271"/>
                <a:gd name="T48" fmla="*/ 951 w 1867"/>
                <a:gd name="T49" fmla="*/ 870 h 1271"/>
                <a:gd name="T50" fmla="*/ 866 w 1867"/>
                <a:gd name="T51" fmla="*/ 820 h 1271"/>
                <a:gd name="T52" fmla="*/ 776 w 1867"/>
                <a:gd name="T53" fmla="*/ 774 h 1271"/>
                <a:gd name="T54" fmla="*/ 686 w 1867"/>
                <a:gd name="T55" fmla="*/ 733 h 1271"/>
                <a:gd name="T56" fmla="*/ 593 w 1867"/>
                <a:gd name="T57" fmla="*/ 697 h 1271"/>
                <a:gd name="T58" fmla="*/ 497 w 1867"/>
                <a:gd name="T59" fmla="*/ 666 h 1271"/>
                <a:gd name="T60" fmla="*/ 401 w 1867"/>
                <a:gd name="T61" fmla="*/ 641 h 1271"/>
                <a:gd name="T62" fmla="*/ 301 w 1867"/>
                <a:gd name="T63" fmla="*/ 622 h 1271"/>
                <a:gd name="T64" fmla="*/ 202 w 1867"/>
                <a:gd name="T65" fmla="*/ 609 h 1271"/>
                <a:gd name="T66" fmla="*/ 102 w 1867"/>
                <a:gd name="T67" fmla="*/ 599 h 1271"/>
                <a:gd name="T68" fmla="*/ 0 w 1867"/>
                <a:gd name="T69" fmla="*/ 597 h 1271"/>
                <a:gd name="T70" fmla="*/ 0 w 1867"/>
                <a:gd name="T71"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7" h="1271">
                  <a:moveTo>
                    <a:pt x="0" y="0"/>
                  </a:moveTo>
                  <a:lnTo>
                    <a:pt x="67" y="0"/>
                  </a:lnTo>
                  <a:lnTo>
                    <a:pt x="134" y="4"/>
                  </a:lnTo>
                  <a:lnTo>
                    <a:pt x="269" y="15"/>
                  </a:lnTo>
                  <a:lnTo>
                    <a:pt x="403" y="32"/>
                  </a:lnTo>
                  <a:lnTo>
                    <a:pt x="534" y="59"/>
                  </a:lnTo>
                  <a:lnTo>
                    <a:pt x="663" y="94"/>
                  </a:lnTo>
                  <a:lnTo>
                    <a:pt x="789" y="134"/>
                  </a:lnTo>
                  <a:lnTo>
                    <a:pt x="914" y="182"/>
                  </a:lnTo>
                  <a:lnTo>
                    <a:pt x="1035" y="236"/>
                  </a:lnTo>
                  <a:lnTo>
                    <a:pt x="1154" y="297"/>
                  </a:lnTo>
                  <a:lnTo>
                    <a:pt x="1269" y="365"/>
                  </a:lnTo>
                  <a:lnTo>
                    <a:pt x="1379" y="438"/>
                  </a:lnTo>
                  <a:lnTo>
                    <a:pt x="1486" y="518"/>
                  </a:lnTo>
                  <a:lnTo>
                    <a:pt x="1588" y="605"/>
                  </a:lnTo>
                  <a:lnTo>
                    <a:pt x="1686" y="697"/>
                  </a:lnTo>
                  <a:lnTo>
                    <a:pt x="1780" y="795"/>
                  </a:lnTo>
                  <a:lnTo>
                    <a:pt x="1867" y="899"/>
                  </a:lnTo>
                  <a:lnTo>
                    <a:pt x="1400" y="1271"/>
                  </a:lnTo>
                  <a:lnTo>
                    <a:pt x="1335" y="1192"/>
                  </a:lnTo>
                  <a:lnTo>
                    <a:pt x="1265" y="1119"/>
                  </a:lnTo>
                  <a:lnTo>
                    <a:pt x="1191" y="1050"/>
                  </a:lnTo>
                  <a:lnTo>
                    <a:pt x="1114" y="985"/>
                  </a:lnTo>
                  <a:lnTo>
                    <a:pt x="1035" y="925"/>
                  </a:lnTo>
                  <a:lnTo>
                    <a:pt x="951" y="870"/>
                  </a:lnTo>
                  <a:lnTo>
                    <a:pt x="866" y="820"/>
                  </a:lnTo>
                  <a:lnTo>
                    <a:pt x="776" y="774"/>
                  </a:lnTo>
                  <a:lnTo>
                    <a:pt x="686" y="733"/>
                  </a:lnTo>
                  <a:lnTo>
                    <a:pt x="593" y="697"/>
                  </a:lnTo>
                  <a:lnTo>
                    <a:pt x="497" y="666"/>
                  </a:lnTo>
                  <a:lnTo>
                    <a:pt x="401" y="641"/>
                  </a:lnTo>
                  <a:lnTo>
                    <a:pt x="301" y="622"/>
                  </a:lnTo>
                  <a:lnTo>
                    <a:pt x="202" y="609"/>
                  </a:lnTo>
                  <a:lnTo>
                    <a:pt x="102" y="599"/>
                  </a:lnTo>
                  <a:lnTo>
                    <a:pt x="0" y="597"/>
                  </a:lnTo>
                  <a:lnTo>
                    <a:pt x="0" y="0"/>
                  </a:lnTo>
                </a:path>
              </a:pathLst>
            </a:custGeom>
            <a:noFill/>
            <a:ln w="190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20" name="Freeform 7">
              <a:extLst>
                <a:ext uri="{FF2B5EF4-FFF2-40B4-BE49-F238E27FC236}">
                  <a16:creationId xmlns:a16="http://schemas.microsoft.com/office/drawing/2014/main" id="{26975DDA-91D7-4641-9B86-D4BE4CCB686D}"/>
                </a:ext>
              </a:extLst>
            </p:cNvPr>
            <p:cNvSpPr>
              <a:spLocks/>
            </p:cNvSpPr>
            <p:nvPr/>
          </p:nvSpPr>
          <p:spPr bwMode="auto">
            <a:xfrm>
              <a:off x="4540" y="1415"/>
              <a:ext cx="494" cy="1010"/>
            </a:xfrm>
            <a:custGeom>
              <a:avLst/>
              <a:gdLst>
                <a:gd name="T0" fmla="*/ 467 w 989"/>
                <a:gd name="T1" fmla="*/ 0 h 2020"/>
                <a:gd name="T2" fmla="*/ 549 w 989"/>
                <a:gd name="T3" fmla="*/ 109 h 2020"/>
                <a:gd name="T4" fmla="*/ 624 w 989"/>
                <a:gd name="T5" fmla="*/ 220 h 2020"/>
                <a:gd name="T6" fmla="*/ 691 w 989"/>
                <a:gd name="T7" fmla="*/ 336 h 2020"/>
                <a:gd name="T8" fmla="*/ 753 w 989"/>
                <a:gd name="T9" fmla="*/ 455 h 2020"/>
                <a:gd name="T10" fmla="*/ 808 w 989"/>
                <a:gd name="T11" fmla="*/ 578 h 2020"/>
                <a:gd name="T12" fmla="*/ 854 w 989"/>
                <a:gd name="T13" fmla="*/ 703 h 2020"/>
                <a:gd name="T14" fmla="*/ 895 w 989"/>
                <a:gd name="T15" fmla="*/ 829 h 2020"/>
                <a:gd name="T16" fmla="*/ 927 w 989"/>
                <a:gd name="T17" fmla="*/ 958 h 2020"/>
                <a:gd name="T18" fmla="*/ 954 w 989"/>
                <a:gd name="T19" fmla="*/ 1089 h 2020"/>
                <a:gd name="T20" fmla="*/ 973 w 989"/>
                <a:gd name="T21" fmla="*/ 1219 h 2020"/>
                <a:gd name="T22" fmla="*/ 985 w 989"/>
                <a:gd name="T23" fmla="*/ 1352 h 2020"/>
                <a:gd name="T24" fmla="*/ 989 w 989"/>
                <a:gd name="T25" fmla="*/ 1486 h 2020"/>
                <a:gd name="T26" fmla="*/ 985 w 989"/>
                <a:gd name="T27" fmla="*/ 1621 h 2020"/>
                <a:gd name="T28" fmla="*/ 973 w 989"/>
                <a:gd name="T29" fmla="*/ 1753 h 2020"/>
                <a:gd name="T30" fmla="*/ 966 w 989"/>
                <a:gd name="T31" fmla="*/ 1820 h 2020"/>
                <a:gd name="T32" fmla="*/ 954 w 989"/>
                <a:gd name="T33" fmla="*/ 1888 h 2020"/>
                <a:gd name="T34" fmla="*/ 943 w 989"/>
                <a:gd name="T35" fmla="*/ 1955 h 2020"/>
                <a:gd name="T36" fmla="*/ 927 w 989"/>
                <a:gd name="T37" fmla="*/ 2020 h 2020"/>
                <a:gd name="T38" fmla="*/ 346 w 989"/>
                <a:gd name="T39" fmla="*/ 1888 h 2020"/>
                <a:gd name="T40" fmla="*/ 367 w 989"/>
                <a:gd name="T41" fmla="*/ 1788 h 2020"/>
                <a:gd name="T42" fmla="*/ 380 w 989"/>
                <a:gd name="T43" fmla="*/ 1688 h 2020"/>
                <a:gd name="T44" fmla="*/ 388 w 989"/>
                <a:gd name="T45" fmla="*/ 1588 h 2020"/>
                <a:gd name="T46" fmla="*/ 392 w 989"/>
                <a:gd name="T47" fmla="*/ 1486 h 2020"/>
                <a:gd name="T48" fmla="*/ 388 w 989"/>
                <a:gd name="T49" fmla="*/ 1386 h 2020"/>
                <a:gd name="T50" fmla="*/ 380 w 989"/>
                <a:gd name="T51" fmla="*/ 1286 h 2020"/>
                <a:gd name="T52" fmla="*/ 365 w 989"/>
                <a:gd name="T53" fmla="*/ 1188 h 2020"/>
                <a:gd name="T54" fmla="*/ 346 w 989"/>
                <a:gd name="T55" fmla="*/ 1091 h 2020"/>
                <a:gd name="T56" fmla="*/ 321 w 989"/>
                <a:gd name="T57" fmla="*/ 994 h 2020"/>
                <a:gd name="T58" fmla="*/ 292 w 989"/>
                <a:gd name="T59" fmla="*/ 898 h 2020"/>
                <a:gd name="T60" fmla="*/ 255 w 989"/>
                <a:gd name="T61" fmla="*/ 806 h 2020"/>
                <a:gd name="T62" fmla="*/ 215 w 989"/>
                <a:gd name="T63" fmla="*/ 714 h 2020"/>
                <a:gd name="T64" fmla="*/ 169 w 989"/>
                <a:gd name="T65" fmla="*/ 626 h 2020"/>
                <a:gd name="T66" fmla="*/ 117 w 989"/>
                <a:gd name="T67" fmla="*/ 537 h 2020"/>
                <a:gd name="T68" fmla="*/ 61 w 989"/>
                <a:gd name="T69" fmla="*/ 453 h 2020"/>
                <a:gd name="T70" fmla="*/ 0 w 989"/>
                <a:gd name="T71" fmla="*/ 372 h 2020"/>
                <a:gd name="T72" fmla="*/ 467 w 989"/>
                <a:gd name="T73" fmla="*/ 0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9" h="2020">
                  <a:moveTo>
                    <a:pt x="467" y="0"/>
                  </a:moveTo>
                  <a:lnTo>
                    <a:pt x="549" y="109"/>
                  </a:lnTo>
                  <a:lnTo>
                    <a:pt x="624" y="220"/>
                  </a:lnTo>
                  <a:lnTo>
                    <a:pt x="691" y="336"/>
                  </a:lnTo>
                  <a:lnTo>
                    <a:pt x="753" y="455"/>
                  </a:lnTo>
                  <a:lnTo>
                    <a:pt x="808" y="578"/>
                  </a:lnTo>
                  <a:lnTo>
                    <a:pt x="854" y="703"/>
                  </a:lnTo>
                  <a:lnTo>
                    <a:pt x="895" y="829"/>
                  </a:lnTo>
                  <a:lnTo>
                    <a:pt x="927" y="958"/>
                  </a:lnTo>
                  <a:lnTo>
                    <a:pt x="954" y="1089"/>
                  </a:lnTo>
                  <a:lnTo>
                    <a:pt x="973" y="1219"/>
                  </a:lnTo>
                  <a:lnTo>
                    <a:pt x="985" y="1352"/>
                  </a:lnTo>
                  <a:lnTo>
                    <a:pt x="989" y="1486"/>
                  </a:lnTo>
                  <a:lnTo>
                    <a:pt x="985" y="1621"/>
                  </a:lnTo>
                  <a:lnTo>
                    <a:pt x="973" y="1753"/>
                  </a:lnTo>
                  <a:lnTo>
                    <a:pt x="966" y="1820"/>
                  </a:lnTo>
                  <a:lnTo>
                    <a:pt x="954" y="1888"/>
                  </a:lnTo>
                  <a:lnTo>
                    <a:pt x="943" y="1955"/>
                  </a:lnTo>
                  <a:lnTo>
                    <a:pt x="927" y="2020"/>
                  </a:lnTo>
                  <a:lnTo>
                    <a:pt x="346" y="1888"/>
                  </a:lnTo>
                  <a:lnTo>
                    <a:pt x="367" y="1788"/>
                  </a:lnTo>
                  <a:lnTo>
                    <a:pt x="380" y="1688"/>
                  </a:lnTo>
                  <a:lnTo>
                    <a:pt x="388" y="1588"/>
                  </a:lnTo>
                  <a:lnTo>
                    <a:pt x="392" y="1486"/>
                  </a:lnTo>
                  <a:lnTo>
                    <a:pt x="388" y="1386"/>
                  </a:lnTo>
                  <a:lnTo>
                    <a:pt x="380" y="1286"/>
                  </a:lnTo>
                  <a:lnTo>
                    <a:pt x="365" y="1188"/>
                  </a:lnTo>
                  <a:lnTo>
                    <a:pt x="346" y="1091"/>
                  </a:lnTo>
                  <a:lnTo>
                    <a:pt x="321" y="994"/>
                  </a:lnTo>
                  <a:lnTo>
                    <a:pt x="292" y="898"/>
                  </a:lnTo>
                  <a:lnTo>
                    <a:pt x="255" y="806"/>
                  </a:lnTo>
                  <a:lnTo>
                    <a:pt x="215" y="714"/>
                  </a:lnTo>
                  <a:lnTo>
                    <a:pt x="169" y="626"/>
                  </a:lnTo>
                  <a:lnTo>
                    <a:pt x="117" y="537"/>
                  </a:lnTo>
                  <a:lnTo>
                    <a:pt x="61" y="453"/>
                  </a:lnTo>
                  <a:lnTo>
                    <a:pt x="0" y="372"/>
                  </a:lnTo>
                  <a:lnTo>
                    <a:pt x="467"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21" name="Freeform 8">
              <a:extLst>
                <a:ext uri="{FF2B5EF4-FFF2-40B4-BE49-F238E27FC236}">
                  <a16:creationId xmlns:a16="http://schemas.microsoft.com/office/drawing/2014/main" id="{85997336-2FEE-6C4D-B510-FB0C7A90773A}"/>
                </a:ext>
              </a:extLst>
            </p:cNvPr>
            <p:cNvSpPr>
              <a:spLocks/>
            </p:cNvSpPr>
            <p:nvPr/>
          </p:nvSpPr>
          <p:spPr bwMode="auto">
            <a:xfrm>
              <a:off x="4540" y="1415"/>
              <a:ext cx="494" cy="1010"/>
            </a:xfrm>
            <a:custGeom>
              <a:avLst/>
              <a:gdLst>
                <a:gd name="T0" fmla="*/ 467 w 989"/>
                <a:gd name="T1" fmla="*/ 0 h 2020"/>
                <a:gd name="T2" fmla="*/ 549 w 989"/>
                <a:gd name="T3" fmla="*/ 109 h 2020"/>
                <a:gd name="T4" fmla="*/ 624 w 989"/>
                <a:gd name="T5" fmla="*/ 220 h 2020"/>
                <a:gd name="T6" fmla="*/ 691 w 989"/>
                <a:gd name="T7" fmla="*/ 336 h 2020"/>
                <a:gd name="T8" fmla="*/ 753 w 989"/>
                <a:gd name="T9" fmla="*/ 455 h 2020"/>
                <a:gd name="T10" fmla="*/ 808 w 989"/>
                <a:gd name="T11" fmla="*/ 578 h 2020"/>
                <a:gd name="T12" fmla="*/ 854 w 989"/>
                <a:gd name="T13" fmla="*/ 703 h 2020"/>
                <a:gd name="T14" fmla="*/ 895 w 989"/>
                <a:gd name="T15" fmla="*/ 829 h 2020"/>
                <a:gd name="T16" fmla="*/ 927 w 989"/>
                <a:gd name="T17" fmla="*/ 958 h 2020"/>
                <a:gd name="T18" fmla="*/ 954 w 989"/>
                <a:gd name="T19" fmla="*/ 1089 h 2020"/>
                <a:gd name="T20" fmla="*/ 973 w 989"/>
                <a:gd name="T21" fmla="*/ 1219 h 2020"/>
                <a:gd name="T22" fmla="*/ 985 w 989"/>
                <a:gd name="T23" fmla="*/ 1352 h 2020"/>
                <a:gd name="T24" fmla="*/ 989 w 989"/>
                <a:gd name="T25" fmla="*/ 1486 h 2020"/>
                <a:gd name="T26" fmla="*/ 985 w 989"/>
                <a:gd name="T27" fmla="*/ 1621 h 2020"/>
                <a:gd name="T28" fmla="*/ 973 w 989"/>
                <a:gd name="T29" fmla="*/ 1753 h 2020"/>
                <a:gd name="T30" fmla="*/ 966 w 989"/>
                <a:gd name="T31" fmla="*/ 1820 h 2020"/>
                <a:gd name="T32" fmla="*/ 954 w 989"/>
                <a:gd name="T33" fmla="*/ 1888 h 2020"/>
                <a:gd name="T34" fmla="*/ 943 w 989"/>
                <a:gd name="T35" fmla="*/ 1955 h 2020"/>
                <a:gd name="T36" fmla="*/ 927 w 989"/>
                <a:gd name="T37" fmla="*/ 2020 h 2020"/>
                <a:gd name="T38" fmla="*/ 346 w 989"/>
                <a:gd name="T39" fmla="*/ 1888 h 2020"/>
                <a:gd name="T40" fmla="*/ 367 w 989"/>
                <a:gd name="T41" fmla="*/ 1788 h 2020"/>
                <a:gd name="T42" fmla="*/ 380 w 989"/>
                <a:gd name="T43" fmla="*/ 1688 h 2020"/>
                <a:gd name="T44" fmla="*/ 388 w 989"/>
                <a:gd name="T45" fmla="*/ 1588 h 2020"/>
                <a:gd name="T46" fmla="*/ 392 w 989"/>
                <a:gd name="T47" fmla="*/ 1486 h 2020"/>
                <a:gd name="T48" fmla="*/ 388 w 989"/>
                <a:gd name="T49" fmla="*/ 1386 h 2020"/>
                <a:gd name="T50" fmla="*/ 380 w 989"/>
                <a:gd name="T51" fmla="*/ 1286 h 2020"/>
                <a:gd name="T52" fmla="*/ 365 w 989"/>
                <a:gd name="T53" fmla="*/ 1188 h 2020"/>
                <a:gd name="T54" fmla="*/ 346 w 989"/>
                <a:gd name="T55" fmla="*/ 1091 h 2020"/>
                <a:gd name="T56" fmla="*/ 321 w 989"/>
                <a:gd name="T57" fmla="*/ 994 h 2020"/>
                <a:gd name="T58" fmla="*/ 292 w 989"/>
                <a:gd name="T59" fmla="*/ 898 h 2020"/>
                <a:gd name="T60" fmla="*/ 255 w 989"/>
                <a:gd name="T61" fmla="*/ 806 h 2020"/>
                <a:gd name="T62" fmla="*/ 215 w 989"/>
                <a:gd name="T63" fmla="*/ 714 h 2020"/>
                <a:gd name="T64" fmla="*/ 169 w 989"/>
                <a:gd name="T65" fmla="*/ 626 h 2020"/>
                <a:gd name="T66" fmla="*/ 117 w 989"/>
                <a:gd name="T67" fmla="*/ 537 h 2020"/>
                <a:gd name="T68" fmla="*/ 61 w 989"/>
                <a:gd name="T69" fmla="*/ 453 h 2020"/>
                <a:gd name="T70" fmla="*/ 0 w 989"/>
                <a:gd name="T71" fmla="*/ 372 h 2020"/>
                <a:gd name="T72" fmla="*/ 467 w 989"/>
                <a:gd name="T73" fmla="*/ 0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9" h="2020">
                  <a:moveTo>
                    <a:pt x="467" y="0"/>
                  </a:moveTo>
                  <a:lnTo>
                    <a:pt x="549" y="109"/>
                  </a:lnTo>
                  <a:lnTo>
                    <a:pt x="624" y="220"/>
                  </a:lnTo>
                  <a:lnTo>
                    <a:pt x="691" y="336"/>
                  </a:lnTo>
                  <a:lnTo>
                    <a:pt x="753" y="455"/>
                  </a:lnTo>
                  <a:lnTo>
                    <a:pt x="808" y="578"/>
                  </a:lnTo>
                  <a:lnTo>
                    <a:pt x="854" y="703"/>
                  </a:lnTo>
                  <a:lnTo>
                    <a:pt x="895" y="829"/>
                  </a:lnTo>
                  <a:lnTo>
                    <a:pt x="927" y="958"/>
                  </a:lnTo>
                  <a:lnTo>
                    <a:pt x="954" y="1089"/>
                  </a:lnTo>
                  <a:lnTo>
                    <a:pt x="973" y="1219"/>
                  </a:lnTo>
                  <a:lnTo>
                    <a:pt x="985" y="1352"/>
                  </a:lnTo>
                  <a:lnTo>
                    <a:pt x="989" y="1486"/>
                  </a:lnTo>
                  <a:lnTo>
                    <a:pt x="985" y="1621"/>
                  </a:lnTo>
                  <a:lnTo>
                    <a:pt x="973" y="1753"/>
                  </a:lnTo>
                  <a:lnTo>
                    <a:pt x="966" y="1820"/>
                  </a:lnTo>
                  <a:lnTo>
                    <a:pt x="954" y="1888"/>
                  </a:lnTo>
                  <a:lnTo>
                    <a:pt x="943" y="1955"/>
                  </a:lnTo>
                  <a:lnTo>
                    <a:pt x="927" y="2020"/>
                  </a:lnTo>
                  <a:lnTo>
                    <a:pt x="346" y="1888"/>
                  </a:lnTo>
                  <a:lnTo>
                    <a:pt x="367" y="1788"/>
                  </a:lnTo>
                  <a:lnTo>
                    <a:pt x="380" y="1688"/>
                  </a:lnTo>
                  <a:lnTo>
                    <a:pt x="388" y="1588"/>
                  </a:lnTo>
                  <a:lnTo>
                    <a:pt x="392" y="1486"/>
                  </a:lnTo>
                  <a:lnTo>
                    <a:pt x="388" y="1386"/>
                  </a:lnTo>
                  <a:lnTo>
                    <a:pt x="380" y="1286"/>
                  </a:lnTo>
                  <a:lnTo>
                    <a:pt x="365" y="1188"/>
                  </a:lnTo>
                  <a:lnTo>
                    <a:pt x="346" y="1091"/>
                  </a:lnTo>
                  <a:lnTo>
                    <a:pt x="321" y="994"/>
                  </a:lnTo>
                  <a:lnTo>
                    <a:pt x="292" y="898"/>
                  </a:lnTo>
                  <a:lnTo>
                    <a:pt x="255" y="806"/>
                  </a:lnTo>
                  <a:lnTo>
                    <a:pt x="215" y="714"/>
                  </a:lnTo>
                  <a:lnTo>
                    <a:pt x="169" y="626"/>
                  </a:lnTo>
                  <a:lnTo>
                    <a:pt x="117" y="537"/>
                  </a:lnTo>
                  <a:lnTo>
                    <a:pt x="61" y="453"/>
                  </a:lnTo>
                  <a:lnTo>
                    <a:pt x="0" y="372"/>
                  </a:lnTo>
                  <a:lnTo>
                    <a:pt x="467" y="0"/>
                  </a:lnTo>
                </a:path>
              </a:pathLst>
            </a:custGeom>
            <a:noFill/>
            <a:ln w="190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22" name="Freeform 9">
              <a:extLst>
                <a:ext uri="{FF2B5EF4-FFF2-40B4-BE49-F238E27FC236}">
                  <a16:creationId xmlns:a16="http://schemas.microsoft.com/office/drawing/2014/main" id="{98EC2BD0-4E50-014D-9596-FBE78A414079}"/>
                </a:ext>
              </a:extLst>
            </p:cNvPr>
            <p:cNvSpPr>
              <a:spLocks/>
            </p:cNvSpPr>
            <p:nvPr/>
          </p:nvSpPr>
          <p:spPr bwMode="auto">
            <a:xfrm>
              <a:off x="4228" y="2359"/>
              <a:ext cx="776" cy="877"/>
            </a:xfrm>
            <a:custGeom>
              <a:avLst/>
              <a:gdLst>
                <a:gd name="T0" fmla="*/ 1551 w 1551"/>
                <a:gd name="T1" fmla="*/ 132 h 1753"/>
                <a:gd name="T2" fmla="*/ 1519 w 1551"/>
                <a:gd name="T3" fmla="*/ 265 h 1753"/>
                <a:gd name="T4" fmla="*/ 1477 w 1551"/>
                <a:gd name="T5" fmla="*/ 393 h 1753"/>
                <a:gd name="T6" fmla="*/ 1428 w 1551"/>
                <a:gd name="T7" fmla="*/ 518 h 1753"/>
                <a:gd name="T8" fmla="*/ 1375 w 1551"/>
                <a:gd name="T9" fmla="*/ 641 h 1753"/>
                <a:gd name="T10" fmla="*/ 1313 w 1551"/>
                <a:gd name="T11" fmla="*/ 760 h 1753"/>
                <a:gd name="T12" fmla="*/ 1244 w 1551"/>
                <a:gd name="T13" fmla="*/ 873 h 1753"/>
                <a:gd name="T14" fmla="*/ 1171 w 1551"/>
                <a:gd name="T15" fmla="*/ 985 h 1753"/>
                <a:gd name="T16" fmla="*/ 1091 w 1551"/>
                <a:gd name="T17" fmla="*/ 1091 h 1753"/>
                <a:gd name="T18" fmla="*/ 1006 w 1551"/>
                <a:gd name="T19" fmla="*/ 1192 h 1753"/>
                <a:gd name="T20" fmla="*/ 914 w 1551"/>
                <a:gd name="T21" fmla="*/ 1290 h 1753"/>
                <a:gd name="T22" fmla="*/ 818 w 1551"/>
                <a:gd name="T23" fmla="*/ 1381 h 1753"/>
                <a:gd name="T24" fmla="*/ 716 w 1551"/>
                <a:gd name="T25" fmla="*/ 1467 h 1753"/>
                <a:gd name="T26" fmla="*/ 609 w 1551"/>
                <a:gd name="T27" fmla="*/ 1548 h 1753"/>
                <a:gd name="T28" fmla="*/ 497 w 1551"/>
                <a:gd name="T29" fmla="*/ 1623 h 1753"/>
                <a:gd name="T30" fmla="*/ 380 w 1551"/>
                <a:gd name="T31" fmla="*/ 1692 h 1753"/>
                <a:gd name="T32" fmla="*/ 259 w 1551"/>
                <a:gd name="T33" fmla="*/ 1753 h 1753"/>
                <a:gd name="T34" fmla="*/ 0 w 1551"/>
                <a:gd name="T35" fmla="*/ 1215 h 1753"/>
                <a:gd name="T36" fmla="*/ 92 w 1551"/>
                <a:gd name="T37" fmla="*/ 1169 h 1753"/>
                <a:gd name="T38" fmla="*/ 178 w 1551"/>
                <a:gd name="T39" fmla="*/ 1117 h 1753"/>
                <a:gd name="T40" fmla="*/ 263 w 1551"/>
                <a:gd name="T41" fmla="*/ 1062 h 1753"/>
                <a:gd name="T42" fmla="*/ 342 w 1551"/>
                <a:gd name="T43" fmla="*/ 1000 h 1753"/>
                <a:gd name="T44" fmla="*/ 418 w 1551"/>
                <a:gd name="T45" fmla="*/ 937 h 1753"/>
                <a:gd name="T46" fmla="*/ 491 w 1551"/>
                <a:gd name="T47" fmla="*/ 868 h 1753"/>
                <a:gd name="T48" fmla="*/ 561 w 1551"/>
                <a:gd name="T49" fmla="*/ 795 h 1753"/>
                <a:gd name="T50" fmla="*/ 624 w 1551"/>
                <a:gd name="T51" fmla="*/ 718 h 1753"/>
                <a:gd name="T52" fmla="*/ 683 w 1551"/>
                <a:gd name="T53" fmla="*/ 639 h 1753"/>
                <a:gd name="T54" fmla="*/ 739 w 1551"/>
                <a:gd name="T55" fmla="*/ 557 h 1753"/>
                <a:gd name="T56" fmla="*/ 791 w 1551"/>
                <a:gd name="T57" fmla="*/ 470 h 1753"/>
                <a:gd name="T58" fmla="*/ 837 w 1551"/>
                <a:gd name="T59" fmla="*/ 382 h 1753"/>
                <a:gd name="T60" fmla="*/ 877 w 1551"/>
                <a:gd name="T61" fmla="*/ 290 h 1753"/>
                <a:gd name="T62" fmla="*/ 914 w 1551"/>
                <a:gd name="T63" fmla="*/ 195 h 1753"/>
                <a:gd name="T64" fmla="*/ 945 w 1551"/>
                <a:gd name="T65" fmla="*/ 99 h 1753"/>
                <a:gd name="T66" fmla="*/ 970 w 1551"/>
                <a:gd name="T67" fmla="*/ 0 h 1753"/>
                <a:gd name="T68" fmla="*/ 1551 w 1551"/>
                <a:gd name="T69" fmla="*/ 132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1" h="1753">
                  <a:moveTo>
                    <a:pt x="1551" y="132"/>
                  </a:moveTo>
                  <a:lnTo>
                    <a:pt x="1519" y="265"/>
                  </a:lnTo>
                  <a:lnTo>
                    <a:pt x="1477" y="393"/>
                  </a:lnTo>
                  <a:lnTo>
                    <a:pt x="1428" y="518"/>
                  </a:lnTo>
                  <a:lnTo>
                    <a:pt x="1375" y="641"/>
                  </a:lnTo>
                  <a:lnTo>
                    <a:pt x="1313" y="760"/>
                  </a:lnTo>
                  <a:lnTo>
                    <a:pt x="1244" y="873"/>
                  </a:lnTo>
                  <a:lnTo>
                    <a:pt x="1171" y="985"/>
                  </a:lnTo>
                  <a:lnTo>
                    <a:pt x="1091" y="1091"/>
                  </a:lnTo>
                  <a:lnTo>
                    <a:pt x="1006" y="1192"/>
                  </a:lnTo>
                  <a:lnTo>
                    <a:pt x="914" y="1290"/>
                  </a:lnTo>
                  <a:lnTo>
                    <a:pt x="818" y="1381"/>
                  </a:lnTo>
                  <a:lnTo>
                    <a:pt x="716" y="1467"/>
                  </a:lnTo>
                  <a:lnTo>
                    <a:pt x="609" y="1548"/>
                  </a:lnTo>
                  <a:lnTo>
                    <a:pt x="497" y="1623"/>
                  </a:lnTo>
                  <a:lnTo>
                    <a:pt x="380" y="1692"/>
                  </a:lnTo>
                  <a:lnTo>
                    <a:pt x="259" y="1753"/>
                  </a:lnTo>
                  <a:lnTo>
                    <a:pt x="0" y="1215"/>
                  </a:lnTo>
                  <a:lnTo>
                    <a:pt x="92" y="1169"/>
                  </a:lnTo>
                  <a:lnTo>
                    <a:pt x="178" y="1117"/>
                  </a:lnTo>
                  <a:lnTo>
                    <a:pt x="263" y="1062"/>
                  </a:lnTo>
                  <a:lnTo>
                    <a:pt x="342" y="1000"/>
                  </a:lnTo>
                  <a:lnTo>
                    <a:pt x="418" y="937"/>
                  </a:lnTo>
                  <a:lnTo>
                    <a:pt x="491" y="868"/>
                  </a:lnTo>
                  <a:lnTo>
                    <a:pt x="561" y="795"/>
                  </a:lnTo>
                  <a:lnTo>
                    <a:pt x="624" y="718"/>
                  </a:lnTo>
                  <a:lnTo>
                    <a:pt x="683" y="639"/>
                  </a:lnTo>
                  <a:lnTo>
                    <a:pt x="739" y="557"/>
                  </a:lnTo>
                  <a:lnTo>
                    <a:pt x="791" y="470"/>
                  </a:lnTo>
                  <a:lnTo>
                    <a:pt x="837" y="382"/>
                  </a:lnTo>
                  <a:lnTo>
                    <a:pt x="877" y="290"/>
                  </a:lnTo>
                  <a:lnTo>
                    <a:pt x="914" y="195"/>
                  </a:lnTo>
                  <a:lnTo>
                    <a:pt x="945" y="99"/>
                  </a:lnTo>
                  <a:lnTo>
                    <a:pt x="970" y="0"/>
                  </a:lnTo>
                  <a:lnTo>
                    <a:pt x="1551" y="132"/>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23" name="Freeform 10">
              <a:extLst>
                <a:ext uri="{FF2B5EF4-FFF2-40B4-BE49-F238E27FC236}">
                  <a16:creationId xmlns:a16="http://schemas.microsoft.com/office/drawing/2014/main" id="{588074C4-9629-E64F-9504-6786E30E5F5F}"/>
                </a:ext>
              </a:extLst>
            </p:cNvPr>
            <p:cNvSpPr>
              <a:spLocks/>
            </p:cNvSpPr>
            <p:nvPr/>
          </p:nvSpPr>
          <p:spPr bwMode="auto">
            <a:xfrm>
              <a:off x="4228" y="2359"/>
              <a:ext cx="776" cy="877"/>
            </a:xfrm>
            <a:custGeom>
              <a:avLst/>
              <a:gdLst>
                <a:gd name="T0" fmla="*/ 1551 w 1551"/>
                <a:gd name="T1" fmla="*/ 132 h 1753"/>
                <a:gd name="T2" fmla="*/ 1519 w 1551"/>
                <a:gd name="T3" fmla="*/ 265 h 1753"/>
                <a:gd name="T4" fmla="*/ 1477 w 1551"/>
                <a:gd name="T5" fmla="*/ 393 h 1753"/>
                <a:gd name="T6" fmla="*/ 1428 w 1551"/>
                <a:gd name="T7" fmla="*/ 518 h 1753"/>
                <a:gd name="T8" fmla="*/ 1375 w 1551"/>
                <a:gd name="T9" fmla="*/ 641 h 1753"/>
                <a:gd name="T10" fmla="*/ 1313 w 1551"/>
                <a:gd name="T11" fmla="*/ 760 h 1753"/>
                <a:gd name="T12" fmla="*/ 1244 w 1551"/>
                <a:gd name="T13" fmla="*/ 873 h 1753"/>
                <a:gd name="T14" fmla="*/ 1171 w 1551"/>
                <a:gd name="T15" fmla="*/ 985 h 1753"/>
                <a:gd name="T16" fmla="*/ 1091 w 1551"/>
                <a:gd name="T17" fmla="*/ 1091 h 1753"/>
                <a:gd name="T18" fmla="*/ 1006 w 1551"/>
                <a:gd name="T19" fmla="*/ 1192 h 1753"/>
                <a:gd name="T20" fmla="*/ 914 w 1551"/>
                <a:gd name="T21" fmla="*/ 1290 h 1753"/>
                <a:gd name="T22" fmla="*/ 818 w 1551"/>
                <a:gd name="T23" fmla="*/ 1381 h 1753"/>
                <a:gd name="T24" fmla="*/ 716 w 1551"/>
                <a:gd name="T25" fmla="*/ 1467 h 1753"/>
                <a:gd name="T26" fmla="*/ 609 w 1551"/>
                <a:gd name="T27" fmla="*/ 1548 h 1753"/>
                <a:gd name="T28" fmla="*/ 497 w 1551"/>
                <a:gd name="T29" fmla="*/ 1623 h 1753"/>
                <a:gd name="T30" fmla="*/ 380 w 1551"/>
                <a:gd name="T31" fmla="*/ 1692 h 1753"/>
                <a:gd name="T32" fmla="*/ 259 w 1551"/>
                <a:gd name="T33" fmla="*/ 1753 h 1753"/>
                <a:gd name="T34" fmla="*/ 0 w 1551"/>
                <a:gd name="T35" fmla="*/ 1215 h 1753"/>
                <a:gd name="T36" fmla="*/ 92 w 1551"/>
                <a:gd name="T37" fmla="*/ 1169 h 1753"/>
                <a:gd name="T38" fmla="*/ 178 w 1551"/>
                <a:gd name="T39" fmla="*/ 1117 h 1753"/>
                <a:gd name="T40" fmla="*/ 263 w 1551"/>
                <a:gd name="T41" fmla="*/ 1062 h 1753"/>
                <a:gd name="T42" fmla="*/ 342 w 1551"/>
                <a:gd name="T43" fmla="*/ 1000 h 1753"/>
                <a:gd name="T44" fmla="*/ 418 w 1551"/>
                <a:gd name="T45" fmla="*/ 937 h 1753"/>
                <a:gd name="T46" fmla="*/ 491 w 1551"/>
                <a:gd name="T47" fmla="*/ 868 h 1753"/>
                <a:gd name="T48" fmla="*/ 561 w 1551"/>
                <a:gd name="T49" fmla="*/ 795 h 1753"/>
                <a:gd name="T50" fmla="*/ 624 w 1551"/>
                <a:gd name="T51" fmla="*/ 718 h 1753"/>
                <a:gd name="T52" fmla="*/ 683 w 1551"/>
                <a:gd name="T53" fmla="*/ 639 h 1753"/>
                <a:gd name="T54" fmla="*/ 739 w 1551"/>
                <a:gd name="T55" fmla="*/ 557 h 1753"/>
                <a:gd name="T56" fmla="*/ 791 w 1551"/>
                <a:gd name="T57" fmla="*/ 470 h 1753"/>
                <a:gd name="T58" fmla="*/ 837 w 1551"/>
                <a:gd name="T59" fmla="*/ 382 h 1753"/>
                <a:gd name="T60" fmla="*/ 877 w 1551"/>
                <a:gd name="T61" fmla="*/ 290 h 1753"/>
                <a:gd name="T62" fmla="*/ 914 w 1551"/>
                <a:gd name="T63" fmla="*/ 195 h 1753"/>
                <a:gd name="T64" fmla="*/ 945 w 1551"/>
                <a:gd name="T65" fmla="*/ 99 h 1753"/>
                <a:gd name="T66" fmla="*/ 970 w 1551"/>
                <a:gd name="T67" fmla="*/ 0 h 1753"/>
                <a:gd name="T68" fmla="*/ 1551 w 1551"/>
                <a:gd name="T69" fmla="*/ 132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1" h="1753">
                  <a:moveTo>
                    <a:pt x="1551" y="132"/>
                  </a:moveTo>
                  <a:lnTo>
                    <a:pt x="1519" y="265"/>
                  </a:lnTo>
                  <a:lnTo>
                    <a:pt x="1477" y="393"/>
                  </a:lnTo>
                  <a:lnTo>
                    <a:pt x="1428" y="518"/>
                  </a:lnTo>
                  <a:lnTo>
                    <a:pt x="1375" y="641"/>
                  </a:lnTo>
                  <a:lnTo>
                    <a:pt x="1313" y="760"/>
                  </a:lnTo>
                  <a:lnTo>
                    <a:pt x="1244" y="873"/>
                  </a:lnTo>
                  <a:lnTo>
                    <a:pt x="1171" y="985"/>
                  </a:lnTo>
                  <a:lnTo>
                    <a:pt x="1091" y="1091"/>
                  </a:lnTo>
                  <a:lnTo>
                    <a:pt x="1006" y="1192"/>
                  </a:lnTo>
                  <a:lnTo>
                    <a:pt x="914" y="1290"/>
                  </a:lnTo>
                  <a:lnTo>
                    <a:pt x="818" y="1381"/>
                  </a:lnTo>
                  <a:lnTo>
                    <a:pt x="716" y="1467"/>
                  </a:lnTo>
                  <a:lnTo>
                    <a:pt x="609" y="1548"/>
                  </a:lnTo>
                  <a:lnTo>
                    <a:pt x="497" y="1623"/>
                  </a:lnTo>
                  <a:lnTo>
                    <a:pt x="380" y="1692"/>
                  </a:lnTo>
                  <a:lnTo>
                    <a:pt x="259" y="1753"/>
                  </a:lnTo>
                  <a:lnTo>
                    <a:pt x="0" y="1215"/>
                  </a:lnTo>
                  <a:lnTo>
                    <a:pt x="92" y="1169"/>
                  </a:lnTo>
                  <a:lnTo>
                    <a:pt x="178" y="1117"/>
                  </a:lnTo>
                  <a:lnTo>
                    <a:pt x="263" y="1062"/>
                  </a:lnTo>
                  <a:lnTo>
                    <a:pt x="342" y="1000"/>
                  </a:lnTo>
                  <a:lnTo>
                    <a:pt x="418" y="937"/>
                  </a:lnTo>
                  <a:lnTo>
                    <a:pt x="491" y="868"/>
                  </a:lnTo>
                  <a:lnTo>
                    <a:pt x="561" y="795"/>
                  </a:lnTo>
                  <a:lnTo>
                    <a:pt x="624" y="718"/>
                  </a:lnTo>
                  <a:lnTo>
                    <a:pt x="683" y="639"/>
                  </a:lnTo>
                  <a:lnTo>
                    <a:pt x="739" y="557"/>
                  </a:lnTo>
                  <a:lnTo>
                    <a:pt x="791" y="470"/>
                  </a:lnTo>
                  <a:lnTo>
                    <a:pt x="837" y="382"/>
                  </a:lnTo>
                  <a:lnTo>
                    <a:pt x="877" y="290"/>
                  </a:lnTo>
                  <a:lnTo>
                    <a:pt x="914" y="195"/>
                  </a:lnTo>
                  <a:lnTo>
                    <a:pt x="945" y="99"/>
                  </a:lnTo>
                  <a:lnTo>
                    <a:pt x="970" y="0"/>
                  </a:lnTo>
                  <a:lnTo>
                    <a:pt x="1551" y="132"/>
                  </a:lnTo>
                </a:path>
              </a:pathLst>
            </a:custGeom>
            <a:noFill/>
            <a:ln w="190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24" name="Freeform 11">
              <a:extLst>
                <a:ext uri="{FF2B5EF4-FFF2-40B4-BE49-F238E27FC236}">
                  <a16:creationId xmlns:a16="http://schemas.microsoft.com/office/drawing/2014/main" id="{BAA39379-1BC0-1744-8042-E65D0D211D32}"/>
                </a:ext>
              </a:extLst>
            </p:cNvPr>
            <p:cNvSpPr>
              <a:spLocks/>
            </p:cNvSpPr>
            <p:nvPr/>
          </p:nvSpPr>
          <p:spPr bwMode="auto">
            <a:xfrm>
              <a:off x="3322" y="2967"/>
              <a:ext cx="1036" cy="388"/>
            </a:xfrm>
            <a:custGeom>
              <a:avLst/>
              <a:gdLst>
                <a:gd name="T0" fmla="*/ 2072 w 2072"/>
                <a:gd name="T1" fmla="*/ 538 h 776"/>
                <a:gd name="T2" fmla="*/ 1949 w 2072"/>
                <a:gd name="T3" fmla="*/ 594 h 776"/>
                <a:gd name="T4" fmla="*/ 1822 w 2072"/>
                <a:gd name="T5" fmla="*/ 642 h 776"/>
                <a:gd name="T6" fmla="*/ 1694 w 2072"/>
                <a:gd name="T7" fmla="*/ 684 h 776"/>
                <a:gd name="T8" fmla="*/ 1565 w 2072"/>
                <a:gd name="T9" fmla="*/ 717 h 776"/>
                <a:gd name="T10" fmla="*/ 1435 w 2072"/>
                <a:gd name="T11" fmla="*/ 742 h 776"/>
                <a:gd name="T12" fmla="*/ 1302 w 2072"/>
                <a:gd name="T13" fmla="*/ 761 h 776"/>
                <a:gd name="T14" fmla="*/ 1170 w 2072"/>
                <a:gd name="T15" fmla="*/ 772 h 776"/>
                <a:gd name="T16" fmla="*/ 1037 w 2072"/>
                <a:gd name="T17" fmla="*/ 776 h 776"/>
                <a:gd name="T18" fmla="*/ 903 w 2072"/>
                <a:gd name="T19" fmla="*/ 772 h 776"/>
                <a:gd name="T20" fmla="*/ 770 w 2072"/>
                <a:gd name="T21" fmla="*/ 761 h 776"/>
                <a:gd name="T22" fmla="*/ 640 w 2072"/>
                <a:gd name="T23" fmla="*/ 742 h 776"/>
                <a:gd name="T24" fmla="*/ 507 w 2072"/>
                <a:gd name="T25" fmla="*/ 717 h 776"/>
                <a:gd name="T26" fmla="*/ 378 w 2072"/>
                <a:gd name="T27" fmla="*/ 684 h 776"/>
                <a:gd name="T28" fmla="*/ 250 w 2072"/>
                <a:gd name="T29" fmla="*/ 642 h 776"/>
                <a:gd name="T30" fmla="*/ 123 w 2072"/>
                <a:gd name="T31" fmla="*/ 594 h 776"/>
                <a:gd name="T32" fmla="*/ 0 w 2072"/>
                <a:gd name="T33" fmla="*/ 538 h 776"/>
                <a:gd name="T34" fmla="*/ 259 w 2072"/>
                <a:gd name="T35" fmla="*/ 0 h 776"/>
                <a:gd name="T36" fmla="*/ 351 w 2072"/>
                <a:gd name="T37" fmla="*/ 43 h 776"/>
                <a:gd name="T38" fmla="*/ 447 w 2072"/>
                <a:gd name="T39" fmla="*/ 79 h 776"/>
                <a:gd name="T40" fmla="*/ 543 w 2072"/>
                <a:gd name="T41" fmla="*/ 110 h 776"/>
                <a:gd name="T42" fmla="*/ 640 w 2072"/>
                <a:gd name="T43" fmla="*/ 135 h 776"/>
                <a:gd name="T44" fmla="*/ 737 w 2072"/>
                <a:gd name="T45" fmla="*/ 154 h 776"/>
                <a:gd name="T46" fmla="*/ 837 w 2072"/>
                <a:gd name="T47" fmla="*/ 167 h 776"/>
                <a:gd name="T48" fmla="*/ 937 w 2072"/>
                <a:gd name="T49" fmla="*/ 175 h 776"/>
                <a:gd name="T50" fmla="*/ 1037 w 2072"/>
                <a:gd name="T51" fmla="*/ 179 h 776"/>
                <a:gd name="T52" fmla="*/ 1137 w 2072"/>
                <a:gd name="T53" fmla="*/ 175 h 776"/>
                <a:gd name="T54" fmla="*/ 1235 w 2072"/>
                <a:gd name="T55" fmla="*/ 167 h 776"/>
                <a:gd name="T56" fmla="*/ 1335 w 2072"/>
                <a:gd name="T57" fmla="*/ 154 h 776"/>
                <a:gd name="T58" fmla="*/ 1433 w 2072"/>
                <a:gd name="T59" fmla="*/ 135 h 776"/>
                <a:gd name="T60" fmla="*/ 1531 w 2072"/>
                <a:gd name="T61" fmla="*/ 110 h 776"/>
                <a:gd name="T62" fmla="*/ 1627 w 2072"/>
                <a:gd name="T63" fmla="*/ 79 h 776"/>
                <a:gd name="T64" fmla="*/ 1721 w 2072"/>
                <a:gd name="T65" fmla="*/ 43 h 776"/>
                <a:gd name="T66" fmla="*/ 1813 w 2072"/>
                <a:gd name="T67" fmla="*/ 0 h 776"/>
                <a:gd name="T68" fmla="*/ 2072 w 2072"/>
                <a:gd name="T69" fmla="*/ 538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2" h="776">
                  <a:moveTo>
                    <a:pt x="2072" y="538"/>
                  </a:moveTo>
                  <a:lnTo>
                    <a:pt x="1949" y="594"/>
                  </a:lnTo>
                  <a:lnTo>
                    <a:pt x="1822" y="642"/>
                  </a:lnTo>
                  <a:lnTo>
                    <a:pt x="1694" y="684"/>
                  </a:lnTo>
                  <a:lnTo>
                    <a:pt x="1565" y="717"/>
                  </a:lnTo>
                  <a:lnTo>
                    <a:pt x="1435" y="742"/>
                  </a:lnTo>
                  <a:lnTo>
                    <a:pt x="1302" y="761"/>
                  </a:lnTo>
                  <a:lnTo>
                    <a:pt x="1170" y="772"/>
                  </a:lnTo>
                  <a:lnTo>
                    <a:pt x="1037" y="776"/>
                  </a:lnTo>
                  <a:lnTo>
                    <a:pt x="903" y="772"/>
                  </a:lnTo>
                  <a:lnTo>
                    <a:pt x="770" y="761"/>
                  </a:lnTo>
                  <a:lnTo>
                    <a:pt x="640" y="742"/>
                  </a:lnTo>
                  <a:lnTo>
                    <a:pt x="507" y="717"/>
                  </a:lnTo>
                  <a:lnTo>
                    <a:pt x="378" y="684"/>
                  </a:lnTo>
                  <a:lnTo>
                    <a:pt x="250" y="642"/>
                  </a:lnTo>
                  <a:lnTo>
                    <a:pt x="123" y="594"/>
                  </a:lnTo>
                  <a:lnTo>
                    <a:pt x="0" y="538"/>
                  </a:lnTo>
                  <a:lnTo>
                    <a:pt x="259" y="0"/>
                  </a:lnTo>
                  <a:lnTo>
                    <a:pt x="351" y="43"/>
                  </a:lnTo>
                  <a:lnTo>
                    <a:pt x="447" y="79"/>
                  </a:lnTo>
                  <a:lnTo>
                    <a:pt x="543" y="110"/>
                  </a:lnTo>
                  <a:lnTo>
                    <a:pt x="640" y="135"/>
                  </a:lnTo>
                  <a:lnTo>
                    <a:pt x="737" y="154"/>
                  </a:lnTo>
                  <a:lnTo>
                    <a:pt x="837" y="167"/>
                  </a:lnTo>
                  <a:lnTo>
                    <a:pt x="937" y="175"/>
                  </a:lnTo>
                  <a:lnTo>
                    <a:pt x="1037" y="179"/>
                  </a:lnTo>
                  <a:lnTo>
                    <a:pt x="1137" y="175"/>
                  </a:lnTo>
                  <a:lnTo>
                    <a:pt x="1235" y="167"/>
                  </a:lnTo>
                  <a:lnTo>
                    <a:pt x="1335" y="154"/>
                  </a:lnTo>
                  <a:lnTo>
                    <a:pt x="1433" y="135"/>
                  </a:lnTo>
                  <a:lnTo>
                    <a:pt x="1531" y="110"/>
                  </a:lnTo>
                  <a:lnTo>
                    <a:pt x="1627" y="79"/>
                  </a:lnTo>
                  <a:lnTo>
                    <a:pt x="1721" y="43"/>
                  </a:lnTo>
                  <a:lnTo>
                    <a:pt x="1813" y="0"/>
                  </a:lnTo>
                  <a:lnTo>
                    <a:pt x="2072" y="538"/>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25" name="Freeform 12">
              <a:extLst>
                <a:ext uri="{FF2B5EF4-FFF2-40B4-BE49-F238E27FC236}">
                  <a16:creationId xmlns:a16="http://schemas.microsoft.com/office/drawing/2014/main" id="{4163C667-90B6-8D48-BB30-8828B887924F}"/>
                </a:ext>
              </a:extLst>
            </p:cNvPr>
            <p:cNvSpPr>
              <a:spLocks/>
            </p:cNvSpPr>
            <p:nvPr/>
          </p:nvSpPr>
          <p:spPr bwMode="auto">
            <a:xfrm>
              <a:off x="3322" y="2967"/>
              <a:ext cx="1036" cy="388"/>
            </a:xfrm>
            <a:custGeom>
              <a:avLst/>
              <a:gdLst>
                <a:gd name="T0" fmla="*/ 2072 w 2072"/>
                <a:gd name="T1" fmla="*/ 538 h 776"/>
                <a:gd name="T2" fmla="*/ 1949 w 2072"/>
                <a:gd name="T3" fmla="*/ 594 h 776"/>
                <a:gd name="T4" fmla="*/ 1822 w 2072"/>
                <a:gd name="T5" fmla="*/ 642 h 776"/>
                <a:gd name="T6" fmla="*/ 1694 w 2072"/>
                <a:gd name="T7" fmla="*/ 684 h 776"/>
                <a:gd name="T8" fmla="*/ 1565 w 2072"/>
                <a:gd name="T9" fmla="*/ 717 h 776"/>
                <a:gd name="T10" fmla="*/ 1435 w 2072"/>
                <a:gd name="T11" fmla="*/ 742 h 776"/>
                <a:gd name="T12" fmla="*/ 1302 w 2072"/>
                <a:gd name="T13" fmla="*/ 761 h 776"/>
                <a:gd name="T14" fmla="*/ 1170 w 2072"/>
                <a:gd name="T15" fmla="*/ 772 h 776"/>
                <a:gd name="T16" fmla="*/ 1037 w 2072"/>
                <a:gd name="T17" fmla="*/ 776 h 776"/>
                <a:gd name="T18" fmla="*/ 903 w 2072"/>
                <a:gd name="T19" fmla="*/ 772 h 776"/>
                <a:gd name="T20" fmla="*/ 770 w 2072"/>
                <a:gd name="T21" fmla="*/ 761 h 776"/>
                <a:gd name="T22" fmla="*/ 640 w 2072"/>
                <a:gd name="T23" fmla="*/ 742 h 776"/>
                <a:gd name="T24" fmla="*/ 507 w 2072"/>
                <a:gd name="T25" fmla="*/ 717 h 776"/>
                <a:gd name="T26" fmla="*/ 378 w 2072"/>
                <a:gd name="T27" fmla="*/ 684 h 776"/>
                <a:gd name="T28" fmla="*/ 250 w 2072"/>
                <a:gd name="T29" fmla="*/ 642 h 776"/>
                <a:gd name="T30" fmla="*/ 123 w 2072"/>
                <a:gd name="T31" fmla="*/ 594 h 776"/>
                <a:gd name="T32" fmla="*/ 0 w 2072"/>
                <a:gd name="T33" fmla="*/ 538 h 776"/>
                <a:gd name="T34" fmla="*/ 259 w 2072"/>
                <a:gd name="T35" fmla="*/ 0 h 776"/>
                <a:gd name="T36" fmla="*/ 351 w 2072"/>
                <a:gd name="T37" fmla="*/ 43 h 776"/>
                <a:gd name="T38" fmla="*/ 447 w 2072"/>
                <a:gd name="T39" fmla="*/ 79 h 776"/>
                <a:gd name="T40" fmla="*/ 543 w 2072"/>
                <a:gd name="T41" fmla="*/ 110 h 776"/>
                <a:gd name="T42" fmla="*/ 640 w 2072"/>
                <a:gd name="T43" fmla="*/ 135 h 776"/>
                <a:gd name="T44" fmla="*/ 737 w 2072"/>
                <a:gd name="T45" fmla="*/ 154 h 776"/>
                <a:gd name="T46" fmla="*/ 837 w 2072"/>
                <a:gd name="T47" fmla="*/ 167 h 776"/>
                <a:gd name="T48" fmla="*/ 937 w 2072"/>
                <a:gd name="T49" fmla="*/ 175 h 776"/>
                <a:gd name="T50" fmla="*/ 1037 w 2072"/>
                <a:gd name="T51" fmla="*/ 179 h 776"/>
                <a:gd name="T52" fmla="*/ 1137 w 2072"/>
                <a:gd name="T53" fmla="*/ 175 h 776"/>
                <a:gd name="T54" fmla="*/ 1235 w 2072"/>
                <a:gd name="T55" fmla="*/ 167 h 776"/>
                <a:gd name="T56" fmla="*/ 1335 w 2072"/>
                <a:gd name="T57" fmla="*/ 154 h 776"/>
                <a:gd name="T58" fmla="*/ 1433 w 2072"/>
                <a:gd name="T59" fmla="*/ 135 h 776"/>
                <a:gd name="T60" fmla="*/ 1531 w 2072"/>
                <a:gd name="T61" fmla="*/ 110 h 776"/>
                <a:gd name="T62" fmla="*/ 1627 w 2072"/>
                <a:gd name="T63" fmla="*/ 79 h 776"/>
                <a:gd name="T64" fmla="*/ 1721 w 2072"/>
                <a:gd name="T65" fmla="*/ 43 h 776"/>
                <a:gd name="T66" fmla="*/ 1813 w 2072"/>
                <a:gd name="T67" fmla="*/ 0 h 776"/>
                <a:gd name="T68" fmla="*/ 2072 w 2072"/>
                <a:gd name="T69" fmla="*/ 538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2" h="776">
                  <a:moveTo>
                    <a:pt x="2072" y="538"/>
                  </a:moveTo>
                  <a:lnTo>
                    <a:pt x="1949" y="594"/>
                  </a:lnTo>
                  <a:lnTo>
                    <a:pt x="1822" y="642"/>
                  </a:lnTo>
                  <a:lnTo>
                    <a:pt x="1694" y="684"/>
                  </a:lnTo>
                  <a:lnTo>
                    <a:pt x="1565" y="717"/>
                  </a:lnTo>
                  <a:lnTo>
                    <a:pt x="1435" y="742"/>
                  </a:lnTo>
                  <a:lnTo>
                    <a:pt x="1302" y="761"/>
                  </a:lnTo>
                  <a:lnTo>
                    <a:pt x="1170" y="772"/>
                  </a:lnTo>
                  <a:lnTo>
                    <a:pt x="1037" y="776"/>
                  </a:lnTo>
                  <a:lnTo>
                    <a:pt x="903" y="772"/>
                  </a:lnTo>
                  <a:lnTo>
                    <a:pt x="770" y="761"/>
                  </a:lnTo>
                  <a:lnTo>
                    <a:pt x="640" y="742"/>
                  </a:lnTo>
                  <a:lnTo>
                    <a:pt x="507" y="717"/>
                  </a:lnTo>
                  <a:lnTo>
                    <a:pt x="378" y="684"/>
                  </a:lnTo>
                  <a:lnTo>
                    <a:pt x="250" y="642"/>
                  </a:lnTo>
                  <a:lnTo>
                    <a:pt x="123" y="594"/>
                  </a:lnTo>
                  <a:lnTo>
                    <a:pt x="0" y="538"/>
                  </a:lnTo>
                  <a:lnTo>
                    <a:pt x="259" y="0"/>
                  </a:lnTo>
                  <a:lnTo>
                    <a:pt x="351" y="43"/>
                  </a:lnTo>
                  <a:lnTo>
                    <a:pt x="447" y="79"/>
                  </a:lnTo>
                  <a:lnTo>
                    <a:pt x="543" y="110"/>
                  </a:lnTo>
                  <a:lnTo>
                    <a:pt x="640" y="135"/>
                  </a:lnTo>
                  <a:lnTo>
                    <a:pt x="737" y="154"/>
                  </a:lnTo>
                  <a:lnTo>
                    <a:pt x="837" y="167"/>
                  </a:lnTo>
                  <a:lnTo>
                    <a:pt x="937" y="175"/>
                  </a:lnTo>
                  <a:lnTo>
                    <a:pt x="1037" y="179"/>
                  </a:lnTo>
                  <a:lnTo>
                    <a:pt x="1137" y="175"/>
                  </a:lnTo>
                  <a:lnTo>
                    <a:pt x="1235" y="167"/>
                  </a:lnTo>
                  <a:lnTo>
                    <a:pt x="1335" y="154"/>
                  </a:lnTo>
                  <a:lnTo>
                    <a:pt x="1433" y="135"/>
                  </a:lnTo>
                  <a:lnTo>
                    <a:pt x="1531" y="110"/>
                  </a:lnTo>
                  <a:lnTo>
                    <a:pt x="1627" y="79"/>
                  </a:lnTo>
                  <a:lnTo>
                    <a:pt x="1721" y="43"/>
                  </a:lnTo>
                  <a:lnTo>
                    <a:pt x="1813" y="0"/>
                  </a:lnTo>
                  <a:lnTo>
                    <a:pt x="2072" y="538"/>
                  </a:lnTo>
                </a:path>
              </a:pathLst>
            </a:custGeom>
            <a:noFill/>
            <a:ln w="190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26" name="Freeform 13">
              <a:extLst>
                <a:ext uri="{FF2B5EF4-FFF2-40B4-BE49-F238E27FC236}">
                  <a16:creationId xmlns:a16="http://schemas.microsoft.com/office/drawing/2014/main" id="{58F09DB5-0F2E-4C4F-B732-C2DCE0ED0BC2}"/>
                </a:ext>
              </a:extLst>
            </p:cNvPr>
            <p:cNvSpPr>
              <a:spLocks/>
            </p:cNvSpPr>
            <p:nvPr/>
          </p:nvSpPr>
          <p:spPr bwMode="auto">
            <a:xfrm>
              <a:off x="2675" y="2359"/>
              <a:ext cx="776" cy="877"/>
            </a:xfrm>
            <a:custGeom>
              <a:avLst/>
              <a:gdLst>
                <a:gd name="T0" fmla="*/ 1292 w 1551"/>
                <a:gd name="T1" fmla="*/ 1753 h 1753"/>
                <a:gd name="T2" fmla="*/ 1171 w 1551"/>
                <a:gd name="T3" fmla="*/ 1692 h 1753"/>
                <a:gd name="T4" fmla="*/ 1054 w 1551"/>
                <a:gd name="T5" fmla="*/ 1623 h 1753"/>
                <a:gd name="T6" fmla="*/ 943 w 1551"/>
                <a:gd name="T7" fmla="*/ 1548 h 1753"/>
                <a:gd name="T8" fmla="*/ 837 w 1551"/>
                <a:gd name="T9" fmla="*/ 1467 h 1753"/>
                <a:gd name="T10" fmla="*/ 735 w 1551"/>
                <a:gd name="T11" fmla="*/ 1381 h 1753"/>
                <a:gd name="T12" fmla="*/ 637 w 1551"/>
                <a:gd name="T13" fmla="*/ 1290 h 1753"/>
                <a:gd name="T14" fmla="*/ 547 w 1551"/>
                <a:gd name="T15" fmla="*/ 1192 h 1753"/>
                <a:gd name="T16" fmla="*/ 461 w 1551"/>
                <a:gd name="T17" fmla="*/ 1091 h 1753"/>
                <a:gd name="T18" fmla="*/ 380 w 1551"/>
                <a:gd name="T19" fmla="*/ 985 h 1753"/>
                <a:gd name="T20" fmla="*/ 307 w 1551"/>
                <a:gd name="T21" fmla="*/ 873 h 1753"/>
                <a:gd name="T22" fmla="*/ 240 w 1551"/>
                <a:gd name="T23" fmla="*/ 760 h 1753"/>
                <a:gd name="T24" fmla="*/ 178 w 1551"/>
                <a:gd name="T25" fmla="*/ 641 h 1753"/>
                <a:gd name="T26" fmla="*/ 123 w 1551"/>
                <a:gd name="T27" fmla="*/ 518 h 1753"/>
                <a:gd name="T28" fmla="*/ 75 w 1551"/>
                <a:gd name="T29" fmla="*/ 393 h 1753"/>
                <a:gd name="T30" fmla="*/ 34 w 1551"/>
                <a:gd name="T31" fmla="*/ 265 h 1753"/>
                <a:gd name="T32" fmla="*/ 0 w 1551"/>
                <a:gd name="T33" fmla="*/ 132 h 1753"/>
                <a:gd name="T34" fmla="*/ 582 w 1551"/>
                <a:gd name="T35" fmla="*/ 0 h 1753"/>
                <a:gd name="T36" fmla="*/ 607 w 1551"/>
                <a:gd name="T37" fmla="*/ 99 h 1753"/>
                <a:gd name="T38" fmla="*/ 637 w 1551"/>
                <a:gd name="T39" fmla="*/ 195 h 1753"/>
                <a:gd name="T40" fmla="*/ 674 w 1551"/>
                <a:gd name="T41" fmla="*/ 290 h 1753"/>
                <a:gd name="T42" fmla="*/ 716 w 1551"/>
                <a:gd name="T43" fmla="*/ 382 h 1753"/>
                <a:gd name="T44" fmla="*/ 762 w 1551"/>
                <a:gd name="T45" fmla="*/ 470 h 1753"/>
                <a:gd name="T46" fmla="*/ 812 w 1551"/>
                <a:gd name="T47" fmla="*/ 557 h 1753"/>
                <a:gd name="T48" fmla="*/ 868 w 1551"/>
                <a:gd name="T49" fmla="*/ 639 h 1753"/>
                <a:gd name="T50" fmla="*/ 927 w 1551"/>
                <a:gd name="T51" fmla="*/ 718 h 1753"/>
                <a:gd name="T52" fmla="*/ 992 w 1551"/>
                <a:gd name="T53" fmla="*/ 795 h 1753"/>
                <a:gd name="T54" fmla="*/ 1060 w 1551"/>
                <a:gd name="T55" fmla="*/ 868 h 1753"/>
                <a:gd name="T56" fmla="*/ 1133 w 1551"/>
                <a:gd name="T57" fmla="*/ 937 h 1753"/>
                <a:gd name="T58" fmla="*/ 1209 w 1551"/>
                <a:gd name="T59" fmla="*/ 1000 h 1753"/>
                <a:gd name="T60" fmla="*/ 1290 w 1551"/>
                <a:gd name="T61" fmla="*/ 1062 h 1753"/>
                <a:gd name="T62" fmla="*/ 1373 w 1551"/>
                <a:gd name="T63" fmla="*/ 1117 h 1753"/>
                <a:gd name="T64" fmla="*/ 1461 w 1551"/>
                <a:gd name="T65" fmla="*/ 1169 h 1753"/>
                <a:gd name="T66" fmla="*/ 1551 w 1551"/>
                <a:gd name="T67" fmla="*/ 1215 h 1753"/>
                <a:gd name="T68" fmla="*/ 1292 w 1551"/>
                <a:gd name="T69" fmla="*/ 1753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1" h="1753">
                  <a:moveTo>
                    <a:pt x="1292" y="1753"/>
                  </a:moveTo>
                  <a:lnTo>
                    <a:pt x="1171" y="1692"/>
                  </a:lnTo>
                  <a:lnTo>
                    <a:pt x="1054" y="1623"/>
                  </a:lnTo>
                  <a:lnTo>
                    <a:pt x="943" y="1548"/>
                  </a:lnTo>
                  <a:lnTo>
                    <a:pt x="837" y="1467"/>
                  </a:lnTo>
                  <a:lnTo>
                    <a:pt x="735" y="1381"/>
                  </a:lnTo>
                  <a:lnTo>
                    <a:pt x="637" y="1290"/>
                  </a:lnTo>
                  <a:lnTo>
                    <a:pt x="547" y="1192"/>
                  </a:lnTo>
                  <a:lnTo>
                    <a:pt x="461" y="1091"/>
                  </a:lnTo>
                  <a:lnTo>
                    <a:pt x="380" y="985"/>
                  </a:lnTo>
                  <a:lnTo>
                    <a:pt x="307" y="873"/>
                  </a:lnTo>
                  <a:lnTo>
                    <a:pt x="240" y="760"/>
                  </a:lnTo>
                  <a:lnTo>
                    <a:pt x="178" y="641"/>
                  </a:lnTo>
                  <a:lnTo>
                    <a:pt x="123" y="518"/>
                  </a:lnTo>
                  <a:lnTo>
                    <a:pt x="75" y="393"/>
                  </a:lnTo>
                  <a:lnTo>
                    <a:pt x="34" y="265"/>
                  </a:lnTo>
                  <a:lnTo>
                    <a:pt x="0" y="132"/>
                  </a:lnTo>
                  <a:lnTo>
                    <a:pt x="582" y="0"/>
                  </a:lnTo>
                  <a:lnTo>
                    <a:pt x="607" y="99"/>
                  </a:lnTo>
                  <a:lnTo>
                    <a:pt x="637" y="195"/>
                  </a:lnTo>
                  <a:lnTo>
                    <a:pt x="674" y="290"/>
                  </a:lnTo>
                  <a:lnTo>
                    <a:pt x="716" y="382"/>
                  </a:lnTo>
                  <a:lnTo>
                    <a:pt x="762" y="470"/>
                  </a:lnTo>
                  <a:lnTo>
                    <a:pt x="812" y="557"/>
                  </a:lnTo>
                  <a:lnTo>
                    <a:pt x="868" y="639"/>
                  </a:lnTo>
                  <a:lnTo>
                    <a:pt x="927" y="718"/>
                  </a:lnTo>
                  <a:lnTo>
                    <a:pt x="992" y="795"/>
                  </a:lnTo>
                  <a:lnTo>
                    <a:pt x="1060" y="868"/>
                  </a:lnTo>
                  <a:lnTo>
                    <a:pt x="1133" y="937"/>
                  </a:lnTo>
                  <a:lnTo>
                    <a:pt x="1209" y="1000"/>
                  </a:lnTo>
                  <a:lnTo>
                    <a:pt x="1290" y="1062"/>
                  </a:lnTo>
                  <a:lnTo>
                    <a:pt x="1373" y="1117"/>
                  </a:lnTo>
                  <a:lnTo>
                    <a:pt x="1461" y="1169"/>
                  </a:lnTo>
                  <a:lnTo>
                    <a:pt x="1551" y="1215"/>
                  </a:lnTo>
                  <a:lnTo>
                    <a:pt x="1292" y="1753"/>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27" name="Freeform 14">
              <a:extLst>
                <a:ext uri="{FF2B5EF4-FFF2-40B4-BE49-F238E27FC236}">
                  <a16:creationId xmlns:a16="http://schemas.microsoft.com/office/drawing/2014/main" id="{E1C64837-A29C-F349-8F01-DC99B73BC4DD}"/>
                </a:ext>
              </a:extLst>
            </p:cNvPr>
            <p:cNvSpPr>
              <a:spLocks/>
            </p:cNvSpPr>
            <p:nvPr/>
          </p:nvSpPr>
          <p:spPr bwMode="auto">
            <a:xfrm>
              <a:off x="2675" y="2359"/>
              <a:ext cx="776" cy="877"/>
            </a:xfrm>
            <a:custGeom>
              <a:avLst/>
              <a:gdLst>
                <a:gd name="T0" fmla="*/ 1292 w 1551"/>
                <a:gd name="T1" fmla="*/ 1753 h 1753"/>
                <a:gd name="T2" fmla="*/ 1171 w 1551"/>
                <a:gd name="T3" fmla="*/ 1692 h 1753"/>
                <a:gd name="T4" fmla="*/ 1054 w 1551"/>
                <a:gd name="T5" fmla="*/ 1623 h 1753"/>
                <a:gd name="T6" fmla="*/ 943 w 1551"/>
                <a:gd name="T7" fmla="*/ 1548 h 1753"/>
                <a:gd name="T8" fmla="*/ 837 w 1551"/>
                <a:gd name="T9" fmla="*/ 1467 h 1753"/>
                <a:gd name="T10" fmla="*/ 735 w 1551"/>
                <a:gd name="T11" fmla="*/ 1381 h 1753"/>
                <a:gd name="T12" fmla="*/ 637 w 1551"/>
                <a:gd name="T13" fmla="*/ 1290 h 1753"/>
                <a:gd name="T14" fmla="*/ 547 w 1551"/>
                <a:gd name="T15" fmla="*/ 1192 h 1753"/>
                <a:gd name="T16" fmla="*/ 461 w 1551"/>
                <a:gd name="T17" fmla="*/ 1091 h 1753"/>
                <a:gd name="T18" fmla="*/ 380 w 1551"/>
                <a:gd name="T19" fmla="*/ 985 h 1753"/>
                <a:gd name="T20" fmla="*/ 307 w 1551"/>
                <a:gd name="T21" fmla="*/ 873 h 1753"/>
                <a:gd name="T22" fmla="*/ 240 w 1551"/>
                <a:gd name="T23" fmla="*/ 760 h 1753"/>
                <a:gd name="T24" fmla="*/ 178 w 1551"/>
                <a:gd name="T25" fmla="*/ 641 h 1753"/>
                <a:gd name="T26" fmla="*/ 123 w 1551"/>
                <a:gd name="T27" fmla="*/ 518 h 1753"/>
                <a:gd name="T28" fmla="*/ 75 w 1551"/>
                <a:gd name="T29" fmla="*/ 393 h 1753"/>
                <a:gd name="T30" fmla="*/ 34 w 1551"/>
                <a:gd name="T31" fmla="*/ 265 h 1753"/>
                <a:gd name="T32" fmla="*/ 0 w 1551"/>
                <a:gd name="T33" fmla="*/ 132 h 1753"/>
                <a:gd name="T34" fmla="*/ 582 w 1551"/>
                <a:gd name="T35" fmla="*/ 0 h 1753"/>
                <a:gd name="T36" fmla="*/ 607 w 1551"/>
                <a:gd name="T37" fmla="*/ 99 h 1753"/>
                <a:gd name="T38" fmla="*/ 637 w 1551"/>
                <a:gd name="T39" fmla="*/ 195 h 1753"/>
                <a:gd name="T40" fmla="*/ 674 w 1551"/>
                <a:gd name="T41" fmla="*/ 290 h 1753"/>
                <a:gd name="T42" fmla="*/ 716 w 1551"/>
                <a:gd name="T43" fmla="*/ 382 h 1753"/>
                <a:gd name="T44" fmla="*/ 762 w 1551"/>
                <a:gd name="T45" fmla="*/ 470 h 1753"/>
                <a:gd name="T46" fmla="*/ 812 w 1551"/>
                <a:gd name="T47" fmla="*/ 557 h 1753"/>
                <a:gd name="T48" fmla="*/ 868 w 1551"/>
                <a:gd name="T49" fmla="*/ 639 h 1753"/>
                <a:gd name="T50" fmla="*/ 927 w 1551"/>
                <a:gd name="T51" fmla="*/ 718 h 1753"/>
                <a:gd name="T52" fmla="*/ 992 w 1551"/>
                <a:gd name="T53" fmla="*/ 795 h 1753"/>
                <a:gd name="T54" fmla="*/ 1060 w 1551"/>
                <a:gd name="T55" fmla="*/ 868 h 1753"/>
                <a:gd name="T56" fmla="*/ 1133 w 1551"/>
                <a:gd name="T57" fmla="*/ 937 h 1753"/>
                <a:gd name="T58" fmla="*/ 1209 w 1551"/>
                <a:gd name="T59" fmla="*/ 1000 h 1753"/>
                <a:gd name="T60" fmla="*/ 1290 w 1551"/>
                <a:gd name="T61" fmla="*/ 1062 h 1753"/>
                <a:gd name="T62" fmla="*/ 1373 w 1551"/>
                <a:gd name="T63" fmla="*/ 1117 h 1753"/>
                <a:gd name="T64" fmla="*/ 1461 w 1551"/>
                <a:gd name="T65" fmla="*/ 1169 h 1753"/>
                <a:gd name="T66" fmla="*/ 1551 w 1551"/>
                <a:gd name="T67" fmla="*/ 1215 h 1753"/>
                <a:gd name="T68" fmla="*/ 1292 w 1551"/>
                <a:gd name="T69" fmla="*/ 1753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1" h="1753">
                  <a:moveTo>
                    <a:pt x="1292" y="1753"/>
                  </a:moveTo>
                  <a:lnTo>
                    <a:pt x="1171" y="1692"/>
                  </a:lnTo>
                  <a:lnTo>
                    <a:pt x="1054" y="1623"/>
                  </a:lnTo>
                  <a:lnTo>
                    <a:pt x="943" y="1548"/>
                  </a:lnTo>
                  <a:lnTo>
                    <a:pt x="837" y="1467"/>
                  </a:lnTo>
                  <a:lnTo>
                    <a:pt x="735" y="1381"/>
                  </a:lnTo>
                  <a:lnTo>
                    <a:pt x="637" y="1290"/>
                  </a:lnTo>
                  <a:lnTo>
                    <a:pt x="547" y="1192"/>
                  </a:lnTo>
                  <a:lnTo>
                    <a:pt x="461" y="1091"/>
                  </a:lnTo>
                  <a:lnTo>
                    <a:pt x="380" y="985"/>
                  </a:lnTo>
                  <a:lnTo>
                    <a:pt x="307" y="873"/>
                  </a:lnTo>
                  <a:lnTo>
                    <a:pt x="240" y="760"/>
                  </a:lnTo>
                  <a:lnTo>
                    <a:pt x="178" y="641"/>
                  </a:lnTo>
                  <a:lnTo>
                    <a:pt x="123" y="518"/>
                  </a:lnTo>
                  <a:lnTo>
                    <a:pt x="75" y="393"/>
                  </a:lnTo>
                  <a:lnTo>
                    <a:pt x="34" y="265"/>
                  </a:lnTo>
                  <a:lnTo>
                    <a:pt x="0" y="132"/>
                  </a:lnTo>
                  <a:lnTo>
                    <a:pt x="582" y="0"/>
                  </a:lnTo>
                  <a:lnTo>
                    <a:pt x="607" y="99"/>
                  </a:lnTo>
                  <a:lnTo>
                    <a:pt x="637" y="195"/>
                  </a:lnTo>
                  <a:lnTo>
                    <a:pt x="674" y="290"/>
                  </a:lnTo>
                  <a:lnTo>
                    <a:pt x="716" y="382"/>
                  </a:lnTo>
                  <a:lnTo>
                    <a:pt x="762" y="470"/>
                  </a:lnTo>
                  <a:lnTo>
                    <a:pt x="812" y="557"/>
                  </a:lnTo>
                  <a:lnTo>
                    <a:pt x="868" y="639"/>
                  </a:lnTo>
                  <a:lnTo>
                    <a:pt x="927" y="718"/>
                  </a:lnTo>
                  <a:lnTo>
                    <a:pt x="992" y="795"/>
                  </a:lnTo>
                  <a:lnTo>
                    <a:pt x="1060" y="868"/>
                  </a:lnTo>
                  <a:lnTo>
                    <a:pt x="1133" y="937"/>
                  </a:lnTo>
                  <a:lnTo>
                    <a:pt x="1209" y="1000"/>
                  </a:lnTo>
                  <a:lnTo>
                    <a:pt x="1290" y="1062"/>
                  </a:lnTo>
                  <a:lnTo>
                    <a:pt x="1373" y="1117"/>
                  </a:lnTo>
                  <a:lnTo>
                    <a:pt x="1461" y="1169"/>
                  </a:lnTo>
                  <a:lnTo>
                    <a:pt x="1551" y="1215"/>
                  </a:lnTo>
                  <a:lnTo>
                    <a:pt x="1292" y="1753"/>
                  </a:lnTo>
                </a:path>
              </a:pathLst>
            </a:custGeom>
            <a:noFill/>
            <a:ln w="190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28" name="Freeform 15">
              <a:extLst>
                <a:ext uri="{FF2B5EF4-FFF2-40B4-BE49-F238E27FC236}">
                  <a16:creationId xmlns:a16="http://schemas.microsoft.com/office/drawing/2014/main" id="{F7BB132A-1113-044C-A314-2F0FD2A57F8A}"/>
                </a:ext>
              </a:extLst>
            </p:cNvPr>
            <p:cNvSpPr>
              <a:spLocks/>
            </p:cNvSpPr>
            <p:nvPr/>
          </p:nvSpPr>
          <p:spPr bwMode="auto">
            <a:xfrm>
              <a:off x="2646" y="1415"/>
              <a:ext cx="493" cy="1010"/>
            </a:xfrm>
            <a:custGeom>
              <a:avLst/>
              <a:gdLst>
                <a:gd name="T0" fmla="*/ 60 w 987"/>
                <a:gd name="T1" fmla="*/ 2020 h 2020"/>
                <a:gd name="T2" fmla="*/ 44 w 987"/>
                <a:gd name="T3" fmla="*/ 1955 h 2020"/>
                <a:gd name="T4" fmla="*/ 33 w 987"/>
                <a:gd name="T5" fmla="*/ 1888 h 2020"/>
                <a:gd name="T6" fmla="*/ 23 w 987"/>
                <a:gd name="T7" fmla="*/ 1820 h 2020"/>
                <a:gd name="T8" fmla="*/ 14 w 987"/>
                <a:gd name="T9" fmla="*/ 1753 h 2020"/>
                <a:gd name="T10" fmla="*/ 2 w 987"/>
                <a:gd name="T11" fmla="*/ 1621 h 2020"/>
                <a:gd name="T12" fmla="*/ 0 w 987"/>
                <a:gd name="T13" fmla="*/ 1486 h 2020"/>
                <a:gd name="T14" fmla="*/ 4 w 987"/>
                <a:gd name="T15" fmla="*/ 1352 h 2020"/>
                <a:gd name="T16" fmla="*/ 14 w 987"/>
                <a:gd name="T17" fmla="*/ 1219 h 2020"/>
                <a:gd name="T18" fmla="*/ 33 w 987"/>
                <a:gd name="T19" fmla="*/ 1089 h 2020"/>
                <a:gd name="T20" fmla="*/ 60 w 987"/>
                <a:gd name="T21" fmla="*/ 958 h 2020"/>
                <a:gd name="T22" fmla="*/ 92 w 987"/>
                <a:gd name="T23" fmla="*/ 829 h 2020"/>
                <a:gd name="T24" fmla="*/ 133 w 987"/>
                <a:gd name="T25" fmla="*/ 703 h 2020"/>
                <a:gd name="T26" fmla="*/ 181 w 987"/>
                <a:gd name="T27" fmla="*/ 578 h 2020"/>
                <a:gd name="T28" fmla="*/ 234 w 987"/>
                <a:gd name="T29" fmla="*/ 455 h 2020"/>
                <a:gd name="T30" fmla="*/ 296 w 987"/>
                <a:gd name="T31" fmla="*/ 336 h 2020"/>
                <a:gd name="T32" fmla="*/ 363 w 987"/>
                <a:gd name="T33" fmla="*/ 220 h 2020"/>
                <a:gd name="T34" fmla="*/ 438 w 987"/>
                <a:gd name="T35" fmla="*/ 109 h 2020"/>
                <a:gd name="T36" fmla="*/ 521 w 987"/>
                <a:gd name="T37" fmla="*/ 0 h 2020"/>
                <a:gd name="T38" fmla="*/ 987 w 987"/>
                <a:gd name="T39" fmla="*/ 372 h 2020"/>
                <a:gd name="T40" fmla="*/ 926 w 987"/>
                <a:gd name="T41" fmla="*/ 453 h 2020"/>
                <a:gd name="T42" fmla="*/ 870 w 987"/>
                <a:gd name="T43" fmla="*/ 537 h 2020"/>
                <a:gd name="T44" fmla="*/ 818 w 987"/>
                <a:gd name="T45" fmla="*/ 624 h 2020"/>
                <a:gd name="T46" fmla="*/ 772 w 987"/>
                <a:gd name="T47" fmla="*/ 714 h 2020"/>
                <a:gd name="T48" fmla="*/ 732 w 987"/>
                <a:gd name="T49" fmla="*/ 806 h 2020"/>
                <a:gd name="T50" fmla="*/ 697 w 987"/>
                <a:gd name="T51" fmla="*/ 898 h 2020"/>
                <a:gd name="T52" fmla="*/ 667 w 987"/>
                <a:gd name="T53" fmla="*/ 994 h 2020"/>
                <a:gd name="T54" fmla="*/ 642 w 987"/>
                <a:gd name="T55" fmla="*/ 1091 h 2020"/>
                <a:gd name="T56" fmla="*/ 622 w 987"/>
                <a:gd name="T57" fmla="*/ 1188 h 2020"/>
                <a:gd name="T58" fmla="*/ 609 w 987"/>
                <a:gd name="T59" fmla="*/ 1286 h 2020"/>
                <a:gd name="T60" fmla="*/ 599 w 987"/>
                <a:gd name="T61" fmla="*/ 1386 h 2020"/>
                <a:gd name="T62" fmla="*/ 597 w 987"/>
                <a:gd name="T63" fmla="*/ 1486 h 2020"/>
                <a:gd name="T64" fmla="*/ 599 w 987"/>
                <a:gd name="T65" fmla="*/ 1588 h 2020"/>
                <a:gd name="T66" fmla="*/ 607 w 987"/>
                <a:gd name="T67" fmla="*/ 1688 h 2020"/>
                <a:gd name="T68" fmla="*/ 622 w 987"/>
                <a:gd name="T69" fmla="*/ 1788 h 2020"/>
                <a:gd name="T70" fmla="*/ 642 w 987"/>
                <a:gd name="T71" fmla="*/ 1888 h 2020"/>
                <a:gd name="T72" fmla="*/ 60 w 987"/>
                <a:gd name="T73" fmla="*/ 2020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7" h="2020">
                  <a:moveTo>
                    <a:pt x="60" y="2020"/>
                  </a:moveTo>
                  <a:lnTo>
                    <a:pt x="44" y="1955"/>
                  </a:lnTo>
                  <a:lnTo>
                    <a:pt x="33" y="1888"/>
                  </a:lnTo>
                  <a:lnTo>
                    <a:pt x="23" y="1820"/>
                  </a:lnTo>
                  <a:lnTo>
                    <a:pt x="14" y="1753"/>
                  </a:lnTo>
                  <a:lnTo>
                    <a:pt x="2" y="1621"/>
                  </a:lnTo>
                  <a:lnTo>
                    <a:pt x="0" y="1486"/>
                  </a:lnTo>
                  <a:lnTo>
                    <a:pt x="4" y="1352"/>
                  </a:lnTo>
                  <a:lnTo>
                    <a:pt x="14" y="1219"/>
                  </a:lnTo>
                  <a:lnTo>
                    <a:pt x="33" y="1089"/>
                  </a:lnTo>
                  <a:lnTo>
                    <a:pt x="60" y="958"/>
                  </a:lnTo>
                  <a:lnTo>
                    <a:pt x="92" y="829"/>
                  </a:lnTo>
                  <a:lnTo>
                    <a:pt x="133" y="703"/>
                  </a:lnTo>
                  <a:lnTo>
                    <a:pt x="181" y="578"/>
                  </a:lnTo>
                  <a:lnTo>
                    <a:pt x="234" y="455"/>
                  </a:lnTo>
                  <a:lnTo>
                    <a:pt x="296" y="336"/>
                  </a:lnTo>
                  <a:lnTo>
                    <a:pt x="363" y="220"/>
                  </a:lnTo>
                  <a:lnTo>
                    <a:pt x="438" y="109"/>
                  </a:lnTo>
                  <a:lnTo>
                    <a:pt x="521" y="0"/>
                  </a:lnTo>
                  <a:lnTo>
                    <a:pt x="987" y="372"/>
                  </a:lnTo>
                  <a:lnTo>
                    <a:pt x="926" y="453"/>
                  </a:lnTo>
                  <a:lnTo>
                    <a:pt x="870" y="537"/>
                  </a:lnTo>
                  <a:lnTo>
                    <a:pt x="818" y="624"/>
                  </a:lnTo>
                  <a:lnTo>
                    <a:pt x="772" y="714"/>
                  </a:lnTo>
                  <a:lnTo>
                    <a:pt x="732" y="806"/>
                  </a:lnTo>
                  <a:lnTo>
                    <a:pt x="697" y="898"/>
                  </a:lnTo>
                  <a:lnTo>
                    <a:pt x="667" y="994"/>
                  </a:lnTo>
                  <a:lnTo>
                    <a:pt x="642" y="1091"/>
                  </a:lnTo>
                  <a:lnTo>
                    <a:pt x="622" y="1188"/>
                  </a:lnTo>
                  <a:lnTo>
                    <a:pt x="609" y="1286"/>
                  </a:lnTo>
                  <a:lnTo>
                    <a:pt x="599" y="1386"/>
                  </a:lnTo>
                  <a:lnTo>
                    <a:pt x="597" y="1486"/>
                  </a:lnTo>
                  <a:lnTo>
                    <a:pt x="599" y="1588"/>
                  </a:lnTo>
                  <a:lnTo>
                    <a:pt x="607" y="1688"/>
                  </a:lnTo>
                  <a:lnTo>
                    <a:pt x="622" y="1788"/>
                  </a:lnTo>
                  <a:lnTo>
                    <a:pt x="642" y="1888"/>
                  </a:lnTo>
                  <a:lnTo>
                    <a:pt x="60" y="202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29" name="Freeform 16">
              <a:extLst>
                <a:ext uri="{FF2B5EF4-FFF2-40B4-BE49-F238E27FC236}">
                  <a16:creationId xmlns:a16="http://schemas.microsoft.com/office/drawing/2014/main" id="{CDBF8DB9-7F6A-5741-8187-CD04B7F24C2F}"/>
                </a:ext>
              </a:extLst>
            </p:cNvPr>
            <p:cNvSpPr>
              <a:spLocks/>
            </p:cNvSpPr>
            <p:nvPr/>
          </p:nvSpPr>
          <p:spPr bwMode="auto">
            <a:xfrm>
              <a:off x="2646" y="1415"/>
              <a:ext cx="493" cy="1010"/>
            </a:xfrm>
            <a:custGeom>
              <a:avLst/>
              <a:gdLst>
                <a:gd name="T0" fmla="*/ 60 w 987"/>
                <a:gd name="T1" fmla="*/ 2020 h 2020"/>
                <a:gd name="T2" fmla="*/ 44 w 987"/>
                <a:gd name="T3" fmla="*/ 1955 h 2020"/>
                <a:gd name="T4" fmla="*/ 33 w 987"/>
                <a:gd name="T5" fmla="*/ 1888 h 2020"/>
                <a:gd name="T6" fmla="*/ 23 w 987"/>
                <a:gd name="T7" fmla="*/ 1820 h 2020"/>
                <a:gd name="T8" fmla="*/ 14 w 987"/>
                <a:gd name="T9" fmla="*/ 1753 h 2020"/>
                <a:gd name="T10" fmla="*/ 2 w 987"/>
                <a:gd name="T11" fmla="*/ 1621 h 2020"/>
                <a:gd name="T12" fmla="*/ 0 w 987"/>
                <a:gd name="T13" fmla="*/ 1486 h 2020"/>
                <a:gd name="T14" fmla="*/ 4 w 987"/>
                <a:gd name="T15" fmla="*/ 1352 h 2020"/>
                <a:gd name="T16" fmla="*/ 14 w 987"/>
                <a:gd name="T17" fmla="*/ 1219 h 2020"/>
                <a:gd name="T18" fmla="*/ 33 w 987"/>
                <a:gd name="T19" fmla="*/ 1089 h 2020"/>
                <a:gd name="T20" fmla="*/ 60 w 987"/>
                <a:gd name="T21" fmla="*/ 958 h 2020"/>
                <a:gd name="T22" fmla="*/ 92 w 987"/>
                <a:gd name="T23" fmla="*/ 829 h 2020"/>
                <a:gd name="T24" fmla="*/ 133 w 987"/>
                <a:gd name="T25" fmla="*/ 703 h 2020"/>
                <a:gd name="T26" fmla="*/ 181 w 987"/>
                <a:gd name="T27" fmla="*/ 578 h 2020"/>
                <a:gd name="T28" fmla="*/ 234 w 987"/>
                <a:gd name="T29" fmla="*/ 455 h 2020"/>
                <a:gd name="T30" fmla="*/ 296 w 987"/>
                <a:gd name="T31" fmla="*/ 336 h 2020"/>
                <a:gd name="T32" fmla="*/ 363 w 987"/>
                <a:gd name="T33" fmla="*/ 220 h 2020"/>
                <a:gd name="T34" fmla="*/ 438 w 987"/>
                <a:gd name="T35" fmla="*/ 109 h 2020"/>
                <a:gd name="T36" fmla="*/ 521 w 987"/>
                <a:gd name="T37" fmla="*/ 0 h 2020"/>
                <a:gd name="T38" fmla="*/ 987 w 987"/>
                <a:gd name="T39" fmla="*/ 372 h 2020"/>
                <a:gd name="T40" fmla="*/ 926 w 987"/>
                <a:gd name="T41" fmla="*/ 453 h 2020"/>
                <a:gd name="T42" fmla="*/ 870 w 987"/>
                <a:gd name="T43" fmla="*/ 537 h 2020"/>
                <a:gd name="T44" fmla="*/ 818 w 987"/>
                <a:gd name="T45" fmla="*/ 624 h 2020"/>
                <a:gd name="T46" fmla="*/ 772 w 987"/>
                <a:gd name="T47" fmla="*/ 714 h 2020"/>
                <a:gd name="T48" fmla="*/ 732 w 987"/>
                <a:gd name="T49" fmla="*/ 806 h 2020"/>
                <a:gd name="T50" fmla="*/ 697 w 987"/>
                <a:gd name="T51" fmla="*/ 898 h 2020"/>
                <a:gd name="T52" fmla="*/ 667 w 987"/>
                <a:gd name="T53" fmla="*/ 994 h 2020"/>
                <a:gd name="T54" fmla="*/ 642 w 987"/>
                <a:gd name="T55" fmla="*/ 1091 h 2020"/>
                <a:gd name="T56" fmla="*/ 622 w 987"/>
                <a:gd name="T57" fmla="*/ 1188 h 2020"/>
                <a:gd name="T58" fmla="*/ 609 w 987"/>
                <a:gd name="T59" fmla="*/ 1286 h 2020"/>
                <a:gd name="T60" fmla="*/ 599 w 987"/>
                <a:gd name="T61" fmla="*/ 1386 h 2020"/>
                <a:gd name="T62" fmla="*/ 597 w 987"/>
                <a:gd name="T63" fmla="*/ 1486 h 2020"/>
                <a:gd name="T64" fmla="*/ 599 w 987"/>
                <a:gd name="T65" fmla="*/ 1588 h 2020"/>
                <a:gd name="T66" fmla="*/ 607 w 987"/>
                <a:gd name="T67" fmla="*/ 1688 h 2020"/>
                <a:gd name="T68" fmla="*/ 622 w 987"/>
                <a:gd name="T69" fmla="*/ 1788 h 2020"/>
                <a:gd name="T70" fmla="*/ 642 w 987"/>
                <a:gd name="T71" fmla="*/ 1888 h 2020"/>
                <a:gd name="T72" fmla="*/ 60 w 987"/>
                <a:gd name="T73" fmla="*/ 2020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7" h="2020">
                  <a:moveTo>
                    <a:pt x="60" y="2020"/>
                  </a:moveTo>
                  <a:lnTo>
                    <a:pt x="44" y="1955"/>
                  </a:lnTo>
                  <a:lnTo>
                    <a:pt x="33" y="1888"/>
                  </a:lnTo>
                  <a:lnTo>
                    <a:pt x="23" y="1820"/>
                  </a:lnTo>
                  <a:lnTo>
                    <a:pt x="14" y="1753"/>
                  </a:lnTo>
                  <a:lnTo>
                    <a:pt x="2" y="1621"/>
                  </a:lnTo>
                  <a:lnTo>
                    <a:pt x="0" y="1486"/>
                  </a:lnTo>
                  <a:lnTo>
                    <a:pt x="4" y="1352"/>
                  </a:lnTo>
                  <a:lnTo>
                    <a:pt x="14" y="1219"/>
                  </a:lnTo>
                  <a:lnTo>
                    <a:pt x="33" y="1089"/>
                  </a:lnTo>
                  <a:lnTo>
                    <a:pt x="60" y="958"/>
                  </a:lnTo>
                  <a:lnTo>
                    <a:pt x="92" y="829"/>
                  </a:lnTo>
                  <a:lnTo>
                    <a:pt x="133" y="703"/>
                  </a:lnTo>
                  <a:lnTo>
                    <a:pt x="181" y="578"/>
                  </a:lnTo>
                  <a:lnTo>
                    <a:pt x="234" y="455"/>
                  </a:lnTo>
                  <a:lnTo>
                    <a:pt x="296" y="336"/>
                  </a:lnTo>
                  <a:lnTo>
                    <a:pt x="363" y="220"/>
                  </a:lnTo>
                  <a:lnTo>
                    <a:pt x="438" y="109"/>
                  </a:lnTo>
                  <a:lnTo>
                    <a:pt x="521" y="0"/>
                  </a:lnTo>
                  <a:lnTo>
                    <a:pt x="987" y="372"/>
                  </a:lnTo>
                  <a:lnTo>
                    <a:pt x="926" y="453"/>
                  </a:lnTo>
                  <a:lnTo>
                    <a:pt x="870" y="537"/>
                  </a:lnTo>
                  <a:lnTo>
                    <a:pt x="818" y="624"/>
                  </a:lnTo>
                  <a:lnTo>
                    <a:pt x="772" y="714"/>
                  </a:lnTo>
                  <a:lnTo>
                    <a:pt x="732" y="806"/>
                  </a:lnTo>
                  <a:lnTo>
                    <a:pt x="697" y="898"/>
                  </a:lnTo>
                  <a:lnTo>
                    <a:pt x="667" y="994"/>
                  </a:lnTo>
                  <a:lnTo>
                    <a:pt x="642" y="1091"/>
                  </a:lnTo>
                  <a:lnTo>
                    <a:pt x="622" y="1188"/>
                  </a:lnTo>
                  <a:lnTo>
                    <a:pt x="609" y="1286"/>
                  </a:lnTo>
                  <a:lnTo>
                    <a:pt x="599" y="1386"/>
                  </a:lnTo>
                  <a:lnTo>
                    <a:pt x="597" y="1486"/>
                  </a:lnTo>
                  <a:lnTo>
                    <a:pt x="599" y="1588"/>
                  </a:lnTo>
                  <a:lnTo>
                    <a:pt x="607" y="1688"/>
                  </a:lnTo>
                  <a:lnTo>
                    <a:pt x="622" y="1788"/>
                  </a:lnTo>
                  <a:lnTo>
                    <a:pt x="642" y="1888"/>
                  </a:lnTo>
                  <a:lnTo>
                    <a:pt x="60" y="2020"/>
                  </a:lnTo>
                </a:path>
              </a:pathLst>
            </a:custGeom>
            <a:noFill/>
            <a:ln w="190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30" name="Freeform 17">
              <a:extLst>
                <a:ext uri="{FF2B5EF4-FFF2-40B4-BE49-F238E27FC236}">
                  <a16:creationId xmlns:a16="http://schemas.microsoft.com/office/drawing/2014/main" id="{CBCAB0C4-EF83-074F-8A5B-013CEEE6102F}"/>
                </a:ext>
              </a:extLst>
            </p:cNvPr>
            <p:cNvSpPr>
              <a:spLocks/>
            </p:cNvSpPr>
            <p:nvPr/>
          </p:nvSpPr>
          <p:spPr bwMode="auto">
            <a:xfrm>
              <a:off x="2906" y="965"/>
              <a:ext cx="934" cy="636"/>
            </a:xfrm>
            <a:custGeom>
              <a:avLst/>
              <a:gdLst>
                <a:gd name="T0" fmla="*/ 0 w 1868"/>
                <a:gd name="T1" fmla="*/ 899 h 1271"/>
                <a:gd name="T2" fmla="*/ 88 w 1868"/>
                <a:gd name="T3" fmla="*/ 795 h 1271"/>
                <a:gd name="T4" fmla="*/ 180 w 1868"/>
                <a:gd name="T5" fmla="*/ 697 h 1271"/>
                <a:gd name="T6" fmla="*/ 278 w 1868"/>
                <a:gd name="T7" fmla="*/ 605 h 1271"/>
                <a:gd name="T8" fmla="*/ 380 w 1868"/>
                <a:gd name="T9" fmla="*/ 518 h 1271"/>
                <a:gd name="T10" fmla="*/ 487 w 1868"/>
                <a:gd name="T11" fmla="*/ 438 h 1271"/>
                <a:gd name="T12" fmla="*/ 599 w 1868"/>
                <a:gd name="T13" fmla="*/ 365 h 1271"/>
                <a:gd name="T14" fmla="*/ 712 w 1868"/>
                <a:gd name="T15" fmla="*/ 297 h 1271"/>
                <a:gd name="T16" fmla="*/ 831 w 1868"/>
                <a:gd name="T17" fmla="*/ 236 h 1271"/>
                <a:gd name="T18" fmla="*/ 952 w 1868"/>
                <a:gd name="T19" fmla="*/ 180 h 1271"/>
                <a:gd name="T20" fmla="*/ 1077 w 1868"/>
                <a:gd name="T21" fmla="*/ 134 h 1271"/>
                <a:gd name="T22" fmla="*/ 1204 w 1868"/>
                <a:gd name="T23" fmla="*/ 94 h 1271"/>
                <a:gd name="T24" fmla="*/ 1332 w 1868"/>
                <a:gd name="T25" fmla="*/ 59 h 1271"/>
                <a:gd name="T26" fmla="*/ 1463 w 1868"/>
                <a:gd name="T27" fmla="*/ 32 h 1271"/>
                <a:gd name="T28" fmla="*/ 1597 w 1868"/>
                <a:gd name="T29" fmla="*/ 15 h 1271"/>
                <a:gd name="T30" fmla="*/ 1732 w 1868"/>
                <a:gd name="T31" fmla="*/ 4 h 1271"/>
                <a:gd name="T32" fmla="*/ 1799 w 1868"/>
                <a:gd name="T33" fmla="*/ 0 h 1271"/>
                <a:gd name="T34" fmla="*/ 1868 w 1868"/>
                <a:gd name="T35" fmla="*/ 0 h 1271"/>
                <a:gd name="T36" fmla="*/ 1868 w 1868"/>
                <a:gd name="T37" fmla="*/ 597 h 1271"/>
                <a:gd name="T38" fmla="*/ 1764 w 1868"/>
                <a:gd name="T39" fmla="*/ 599 h 1271"/>
                <a:gd name="T40" fmla="*/ 1664 w 1868"/>
                <a:gd name="T41" fmla="*/ 609 h 1271"/>
                <a:gd name="T42" fmla="*/ 1565 w 1868"/>
                <a:gd name="T43" fmla="*/ 622 h 1271"/>
                <a:gd name="T44" fmla="*/ 1467 w 1868"/>
                <a:gd name="T45" fmla="*/ 641 h 1271"/>
                <a:gd name="T46" fmla="*/ 1369 w 1868"/>
                <a:gd name="T47" fmla="*/ 666 h 1271"/>
                <a:gd name="T48" fmla="*/ 1275 w 1868"/>
                <a:gd name="T49" fmla="*/ 697 h 1271"/>
                <a:gd name="T50" fmla="*/ 1181 w 1868"/>
                <a:gd name="T51" fmla="*/ 733 h 1271"/>
                <a:gd name="T52" fmla="*/ 1090 w 1868"/>
                <a:gd name="T53" fmla="*/ 774 h 1271"/>
                <a:gd name="T54" fmla="*/ 1002 w 1868"/>
                <a:gd name="T55" fmla="*/ 820 h 1271"/>
                <a:gd name="T56" fmla="*/ 916 w 1868"/>
                <a:gd name="T57" fmla="*/ 870 h 1271"/>
                <a:gd name="T58" fmla="*/ 833 w 1868"/>
                <a:gd name="T59" fmla="*/ 925 h 1271"/>
                <a:gd name="T60" fmla="*/ 752 w 1868"/>
                <a:gd name="T61" fmla="*/ 985 h 1271"/>
                <a:gd name="T62" fmla="*/ 676 w 1868"/>
                <a:gd name="T63" fmla="*/ 1050 h 1271"/>
                <a:gd name="T64" fmla="*/ 603 w 1868"/>
                <a:gd name="T65" fmla="*/ 1119 h 1271"/>
                <a:gd name="T66" fmla="*/ 531 w 1868"/>
                <a:gd name="T67" fmla="*/ 1192 h 1271"/>
                <a:gd name="T68" fmla="*/ 466 w 1868"/>
                <a:gd name="T69" fmla="*/ 1271 h 1271"/>
                <a:gd name="T70" fmla="*/ 0 w 1868"/>
                <a:gd name="T71" fmla="*/ 899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8" h="1271">
                  <a:moveTo>
                    <a:pt x="0" y="899"/>
                  </a:moveTo>
                  <a:lnTo>
                    <a:pt x="88" y="795"/>
                  </a:lnTo>
                  <a:lnTo>
                    <a:pt x="180" y="697"/>
                  </a:lnTo>
                  <a:lnTo>
                    <a:pt x="278" y="605"/>
                  </a:lnTo>
                  <a:lnTo>
                    <a:pt x="380" y="518"/>
                  </a:lnTo>
                  <a:lnTo>
                    <a:pt x="487" y="438"/>
                  </a:lnTo>
                  <a:lnTo>
                    <a:pt x="599" y="365"/>
                  </a:lnTo>
                  <a:lnTo>
                    <a:pt x="712" y="297"/>
                  </a:lnTo>
                  <a:lnTo>
                    <a:pt x="831" y="236"/>
                  </a:lnTo>
                  <a:lnTo>
                    <a:pt x="952" y="180"/>
                  </a:lnTo>
                  <a:lnTo>
                    <a:pt x="1077" y="134"/>
                  </a:lnTo>
                  <a:lnTo>
                    <a:pt x="1204" y="94"/>
                  </a:lnTo>
                  <a:lnTo>
                    <a:pt x="1332" y="59"/>
                  </a:lnTo>
                  <a:lnTo>
                    <a:pt x="1463" y="32"/>
                  </a:lnTo>
                  <a:lnTo>
                    <a:pt x="1597" y="15"/>
                  </a:lnTo>
                  <a:lnTo>
                    <a:pt x="1732" y="4"/>
                  </a:lnTo>
                  <a:lnTo>
                    <a:pt x="1799" y="0"/>
                  </a:lnTo>
                  <a:lnTo>
                    <a:pt x="1868" y="0"/>
                  </a:lnTo>
                  <a:lnTo>
                    <a:pt x="1868" y="597"/>
                  </a:lnTo>
                  <a:lnTo>
                    <a:pt x="1764" y="599"/>
                  </a:lnTo>
                  <a:lnTo>
                    <a:pt x="1664" y="609"/>
                  </a:lnTo>
                  <a:lnTo>
                    <a:pt x="1565" y="622"/>
                  </a:lnTo>
                  <a:lnTo>
                    <a:pt x="1467" y="641"/>
                  </a:lnTo>
                  <a:lnTo>
                    <a:pt x="1369" y="666"/>
                  </a:lnTo>
                  <a:lnTo>
                    <a:pt x="1275" y="697"/>
                  </a:lnTo>
                  <a:lnTo>
                    <a:pt x="1181" y="733"/>
                  </a:lnTo>
                  <a:lnTo>
                    <a:pt x="1090" y="774"/>
                  </a:lnTo>
                  <a:lnTo>
                    <a:pt x="1002" y="820"/>
                  </a:lnTo>
                  <a:lnTo>
                    <a:pt x="916" y="870"/>
                  </a:lnTo>
                  <a:lnTo>
                    <a:pt x="833" y="925"/>
                  </a:lnTo>
                  <a:lnTo>
                    <a:pt x="752" y="985"/>
                  </a:lnTo>
                  <a:lnTo>
                    <a:pt x="676" y="1050"/>
                  </a:lnTo>
                  <a:lnTo>
                    <a:pt x="603" y="1119"/>
                  </a:lnTo>
                  <a:lnTo>
                    <a:pt x="531" y="1192"/>
                  </a:lnTo>
                  <a:lnTo>
                    <a:pt x="466" y="1271"/>
                  </a:lnTo>
                  <a:lnTo>
                    <a:pt x="0" y="899"/>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31" name="Freeform 18">
              <a:extLst>
                <a:ext uri="{FF2B5EF4-FFF2-40B4-BE49-F238E27FC236}">
                  <a16:creationId xmlns:a16="http://schemas.microsoft.com/office/drawing/2014/main" id="{7A9B7D71-98AB-004F-9A84-7BDAFAA8F025}"/>
                </a:ext>
              </a:extLst>
            </p:cNvPr>
            <p:cNvSpPr>
              <a:spLocks/>
            </p:cNvSpPr>
            <p:nvPr/>
          </p:nvSpPr>
          <p:spPr bwMode="auto">
            <a:xfrm>
              <a:off x="2906" y="965"/>
              <a:ext cx="934" cy="636"/>
            </a:xfrm>
            <a:custGeom>
              <a:avLst/>
              <a:gdLst>
                <a:gd name="T0" fmla="*/ 0 w 1868"/>
                <a:gd name="T1" fmla="*/ 899 h 1271"/>
                <a:gd name="T2" fmla="*/ 88 w 1868"/>
                <a:gd name="T3" fmla="*/ 795 h 1271"/>
                <a:gd name="T4" fmla="*/ 180 w 1868"/>
                <a:gd name="T5" fmla="*/ 697 h 1271"/>
                <a:gd name="T6" fmla="*/ 278 w 1868"/>
                <a:gd name="T7" fmla="*/ 605 h 1271"/>
                <a:gd name="T8" fmla="*/ 380 w 1868"/>
                <a:gd name="T9" fmla="*/ 518 h 1271"/>
                <a:gd name="T10" fmla="*/ 487 w 1868"/>
                <a:gd name="T11" fmla="*/ 438 h 1271"/>
                <a:gd name="T12" fmla="*/ 599 w 1868"/>
                <a:gd name="T13" fmla="*/ 365 h 1271"/>
                <a:gd name="T14" fmla="*/ 712 w 1868"/>
                <a:gd name="T15" fmla="*/ 297 h 1271"/>
                <a:gd name="T16" fmla="*/ 831 w 1868"/>
                <a:gd name="T17" fmla="*/ 236 h 1271"/>
                <a:gd name="T18" fmla="*/ 952 w 1868"/>
                <a:gd name="T19" fmla="*/ 180 h 1271"/>
                <a:gd name="T20" fmla="*/ 1077 w 1868"/>
                <a:gd name="T21" fmla="*/ 134 h 1271"/>
                <a:gd name="T22" fmla="*/ 1204 w 1868"/>
                <a:gd name="T23" fmla="*/ 94 h 1271"/>
                <a:gd name="T24" fmla="*/ 1332 w 1868"/>
                <a:gd name="T25" fmla="*/ 59 h 1271"/>
                <a:gd name="T26" fmla="*/ 1463 w 1868"/>
                <a:gd name="T27" fmla="*/ 32 h 1271"/>
                <a:gd name="T28" fmla="*/ 1597 w 1868"/>
                <a:gd name="T29" fmla="*/ 15 h 1271"/>
                <a:gd name="T30" fmla="*/ 1732 w 1868"/>
                <a:gd name="T31" fmla="*/ 4 h 1271"/>
                <a:gd name="T32" fmla="*/ 1799 w 1868"/>
                <a:gd name="T33" fmla="*/ 0 h 1271"/>
                <a:gd name="T34" fmla="*/ 1868 w 1868"/>
                <a:gd name="T35" fmla="*/ 0 h 1271"/>
                <a:gd name="T36" fmla="*/ 1868 w 1868"/>
                <a:gd name="T37" fmla="*/ 597 h 1271"/>
                <a:gd name="T38" fmla="*/ 1764 w 1868"/>
                <a:gd name="T39" fmla="*/ 599 h 1271"/>
                <a:gd name="T40" fmla="*/ 1664 w 1868"/>
                <a:gd name="T41" fmla="*/ 609 h 1271"/>
                <a:gd name="T42" fmla="*/ 1565 w 1868"/>
                <a:gd name="T43" fmla="*/ 622 h 1271"/>
                <a:gd name="T44" fmla="*/ 1467 w 1868"/>
                <a:gd name="T45" fmla="*/ 641 h 1271"/>
                <a:gd name="T46" fmla="*/ 1369 w 1868"/>
                <a:gd name="T47" fmla="*/ 666 h 1271"/>
                <a:gd name="T48" fmla="*/ 1275 w 1868"/>
                <a:gd name="T49" fmla="*/ 697 h 1271"/>
                <a:gd name="T50" fmla="*/ 1181 w 1868"/>
                <a:gd name="T51" fmla="*/ 733 h 1271"/>
                <a:gd name="T52" fmla="*/ 1090 w 1868"/>
                <a:gd name="T53" fmla="*/ 774 h 1271"/>
                <a:gd name="T54" fmla="*/ 1002 w 1868"/>
                <a:gd name="T55" fmla="*/ 820 h 1271"/>
                <a:gd name="T56" fmla="*/ 916 w 1868"/>
                <a:gd name="T57" fmla="*/ 870 h 1271"/>
                <a:gd name="T58" fmla="*/ 833 w 1868"/>
                <a:gd name="T59" fmla="*/ 925 h 1271"/>
                <a:gd name="T60" fmla="*/ 752 w 1868"/>
                <a:gd name="T61" fmla="*/ 985 h 1271"/>
                <a:gd name="T62" fmla="*/ 676 w 1868"/>
                <a:gd name="T63" fmla="*/ 1050 h 1271"/>
                <a:gd name="T64" fmla="*/ 603 w 1868"/>
                <a:gd name="T65" fmla="*/ 1119 h 1271"/>
                <a:gd name="T66" fmla="*/ 531 w 1868"/>
                <a:gd name="T67" fmla="*/ 1192 h 1271"/>
                <a:gd name="T68" fmla="*/ 466 w 1868"/>
                <a:gd name="T69" fmla="*/ 1271 h 1271"/>
                <a:gd name="T70" fmla="*/ 0 w 1868"/>
                <a:gd name="T71" fmla="*/ 899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8" h="1271">
                  <a:moveTo>
                    <a:pt x="0" y="899"/>
                  </a:moveTo>
                  <a:lnTo>
                    <a:pt x="88" y="795"/>
                  </a:lnTo>
                  <a:lnTo>
                    <a:pt x="180" y="697"/>
                  </a:lnTo>
                  <a:lnTo>
                    <a:pt x="278" y="605"/>
                  </a:lnTo>
                  <a:lnTo>
                    <a:pt x="380" y="518"/>
                  </a:lnTo>
                  <a:lnTo>
                    <a:pt x="487" y="438"/>
                  </a:lnTo>
                  <a:lnTo>
                    <a:pt x="599" y="365"/>
                  </a:lnTo>
                  <a:lnTo>
                    <a:pt x="712" y="297"/>
                  </a:lnTo>
                  <a:lnTo>
                    <a:pt x="831" y="236"/>
                  </a:lnTo>
                  <a:lnTo>
                    <a:pt x="952" y="180"/>
                  </a:lnTo>
                  <a:lnTo>
                    <a:pt x="1077" y="134"/>
                  </a:lnTo>
                  <a:lnTo>
                    <a:pt x="1204" y="94"/>
                  </a:lnTo>
                  <a:lnTo>
                    <a:pt x="1332" y="59"/>
                  </a:lnTo>
                  <a:lnTo>
                    <a:pt x="1463" y="32"/>
                  </a:lnTo>
                  <a:lnTo>
                    <a:pt x="1597" y="15"/>
                  </a:lnTo>
                  <a:lnTo>
                    <a:pt x="1732" y="4"/>
                  </a:lnTo>
                  <a:lnTo>
                    <a:pt x="1799" y="0"/>
                  </a:lnTo>
                  <a:lnTo>
                    <a:pt x="1868" y="0"/>
                  </a:lnTo>
                  <a:lnTo>
                    <a:pt x="1868" y="597"/>
                  </a:lnTo>
                  <a:lnTo>
                    <a:pt x="1764" y="599"/>
                  </a:lnTo>
                  <a:lnTo>
                    <a:pt x="1664" y="609"/>
                  </a:lnTo>
                  <a:lnTo>
                    <a:pt x="1565" y="622"/>
                  </a:lnTo>
                  <a:lnTo>
                    <a:pt x="1467" y="641"/>
                  </a:lnTo>
                  <a:lnTo>
                    <a:pt x="1369" y="666"/>
                  </a:lnTo>
                  <a:lnTo>
                    <a:pt x="1275" y="697"/>
                  </a:lnTo>
                  <a:lnTo>
                    <a:pt x="1181" y="733"/>
                  </a:lnTo>
                  <a:lnTo>
                    <a:pt x="1090" y="774"/>
                  </a:lnTo>
                  <a:lnTo>
                    <a:pt x="1002" y="820"/>
                  </a:lnTo>
                  <a:lnTo>
                    <a:pt x="916" y="870"/>
                  </a:lnTo>
                  <a:lnTo>
                    <a:pt x="833" y="925"/>
                  </a:lnTo>
                  <a:lnTo>
                    <a:pt x="752" y="985"/>
                  </a:lnTo>
                  <a:lnTo>
                    <a:pt x="676" y="1050"/>
                  </a:lnTo>
                  <a:lnTo>
                    <a:pt x="603" y="1119"/>
                  </a:lnTo>
                  <a:lnTo>
                    <a:pt x="531" y="1192"/>
                  </a:lnTo>
                  <a:lnTo>
                    <a:pt x="466" y="1271"/>
                  </a:lnTo>
                  <a:lnTo>
                    <a:pt x="0" y="899"/>
                  </a:lnTo>
                </a:path>
              </a:pathLst>
            </a:custGeom>
            <a:noFill/>
            <a:ln w="190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grpSp>
      <p:pic>
        <p:nvPicPr>
          <p:cNvPr id="132" name="Picture 54" descr="GreenSky home improvement loans review December 2020 | finder.com">
            <a:extLst>
              <a:ext uri="{FF2B5EF4-FFF2-40B4-BE49-F238E27FC236}">
                <a16:creationId xmlns:a16="http://schemas.microsoft.com/office/drawing/2014/main" id="{5C8FC6AD-5711-2743-BDC5-57207466BCB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78130" y="5257561"/>
            <a:ext cx="1227538" cy="681058"/>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4" descr="Pitney Bowes Marks 100th Anniversary with Award-Winning SendPro Mailstation  | Business Wire">
            <a:extLst>
              <a:ext uri="{FF2B5EF4-FFF2-40B4-BE49-F238E27FC236}">
                <a16:creationId xmlns:a16="http://schemas.microsoft.com/office/drawing/2014/main" id="{5E1D27C5-1F0F-A84A-AD99-46B0B5ED71F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3399" t="13399" r="13399" b="13399"/>
          <a:stretch/>
        </p:blipFill>
        <p:spPr bwMode="auto">
          <a:xfrm>
            <a:off x="9141874" y="2741956"/>
            <a:ext cx="1519972" cy="791755"/>
          </a:xfrm>
          <a:prstGeom prst="rect">
            <a:avLst/>
          </a:prstGeom>
          <a:extLst>
            <a:ext uri="{909E8E84-426E-40DD-AFC4-6F175D3DCCD1}">
              <a14:hiddenFill xmlns:a14="http://schemas.microsoft.com/office/drawing/2010/main">
                <a:solidFill>
                  <a:srgbClr val="FFFFFF"/>
                </a:solidFill>
              </a14:hiddenFill>
            </a:ext>
          </a:extLst>
        </p:spPr>
      </p:pic>
      <p:pic>
        <p:nvPicPr>
          <p:cNvPr id="135" name="Picture 2">
            <a:extLst>
              <a:ext uri="{FF2B5EF4-FFF2-40B4-BE49-F238E27FC236}">
                <a16:creationId xmlns:a16="http://schemas.microsoft.com/office/drawing/2014/main" id="{F16315BD-1FBC-0748-942A-1DEE6DC150E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81897" y="5828527"/>
            <a:ext cx="658854" cy="38712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2" descr="Shipping with Hermes from United Kingdom | Easyship">
            <a:extLst>
              <a:ext uri="{FF2B5EF4-FFF2-40B4-BE49-F238E27FC236}">
                <a16:creationId xmlns:a16="http://schemas.microsoft.com/office/drawing/2014/main" id="{38D43F2B-FC7F-D145-821E-0A383AD23ED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15091" y="413891"/>
            <a:ext cx="1179166" cy="337321"/>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ASOS CEO Nick Beighton - Coronavirus is taking its toll on retail, but our  e-commerce warehouses are fit for public health purpose">
            <a:extLst>
              <a:ext uri="{FF2B5EF4-FFF2-40B4-BE49-F238E27FC236}">
                <a16:creationId xmlns:a16="http://schemas.microsoft.com/office/drawing/2014/main" id="{6FC55E95-0536-6746-AD97-5330F34B820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015914" y="2150197"/>
            <a:ext cx="699277" cy="400259"/>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6" descr="Carilion Clinic | Hospitals &amp; Physicians in Virginia | Carilion Clinic">
            <a:extLst>
              <a:ext uri="{FF2B5EF4-FFF2-40B4-BE49-F238E27FC236}">
                <a16:creationId xmlns:a16="http://schemas.microsoft.com/office/drawing/2014/main" id="{D729DF0C-C5FF-0A4A-BB6C-4A9EA39158B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007863" y="1726724"/>
            <a:ext cx="810976" cy="81097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8" descr="goeasy">
            <a:extLst>
              <a:ext uri="{FF2B5EF4-FFF2-40B4-BE49-F238E27FC236}">
                <a16:creationId xmlns:a16="http://schemas.microsoft.com/office/drawing/2014/main" id="{59E7B2EA-43FD-8040-9310-B6B324D6117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1262628" y="3266974"/>
            <a:ext cx="1109140" cy="344881"/>
          </a:xfrm>
          <a:prstGeom prst="rect">
            <a:avLst/>
          </a:prstGeom>
          <a:extLst>
            <a:ext uri="{909E8E84-426E-40DD-AFC4-6F175D3DCCD1}">
              <a14:hiddenFill xmlns:a14="http://schemas.microsoft.com/office/drawing/2010/main">
                <a:solidFill>
                  <a:srgbClr val="FFFFFF"/>
                </a:solidFill>
              </a14:hiddenFill>
            </a:ext>
          </a:extLst>
        </p:spPr>
      </p:pic>
      <p:pic>
        <p:nvPicPr>
          <p:cNvPr id="140" name="Picture 20" descr="Procter &amp; Gamble - Wikipedia">
            <a:extLst>
              <a:ext uri="{FF2B5EF4-FFF2-40B4-BE49-F238E27FC236}">
                <a16:creationId xmlns:a16="http://schemas.microsoft.com/office/drawing/2014/main" id="{A3F3290B-B7B1-C941-8451-044AD46B9C9E}"/>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120181" y="834165"/>
            <a:ext cx="461508" cy="461508"/>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2" descr="Emmi USA - Cheese from Switzerland, Gruyère, Fondue, Raclette">
            <a:extLst>
              <a:ext uri="{FF2B5EF4-FFF2-40B4-BE49-F238E27FC236}">
                <a16:creationId xmlns:a16="http://schemas.microsoft.com/office/drawing/2014/main" id="{64E06EB9-B591-6245-9951-DE6D3EA5383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741305" y="1237348"/>
            <a:ext cx="801139" cy="330556"/>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34" descr="The Branding Source: New logo: Hop!">
            <a:extLst>
              <a:ext uri="{FF2B5EF4-FFF2-40B4-BE49-F238E27FC236}">
                <a16:creationId xmlns:a16="http://schemas.microsoft.com/office/drawing/2014/main" id="{9E7E435B-39F2-B341-8605-FAC7E7EFE4C7}"/>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019598" y="3887301"/>
            <a:ext cx="793392" cy="226145"/>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36" descr="Safeguard Auto Insurance - Product/Service | Facebook - 3 Photos">
            <a:extLst>
              <a:ext uri="{FF2B5EF4-FFF2-40B4-BE49-F238E27FC236}">
                <a16:creationId xmlns:a16="http://schemas.microsoft.com/office/drawing/2014/main" id="{930DC8EE-5626-1342-81BE-F96EC1DEB3E3}"/>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9228415" y="5554935"/>
            <a:ext cx="890006" cy="723558"/>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38" descr="Progressive Leasing">
            <a:extLst>
              <a:ext uri="{FF2B5EF4-FFF2-40B4-BE49-F238E27FC236}">
                <a16:creationId xmlns:a16="http://schemas.microsoft.com/office/drawing/2014/main" id="{11EB30A4-F33C-4E46-9BAC-6CC415FFD80E}"/>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9727712" y="4655430"/>
            <a:ext cx="1036405" cy="452472"/>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42" descr="GE Logo | GE Appliances">
            <a:extLst>
              <a:ext uri="{FF2B5EF4-FFF2-40B4-BE49-F238E27FC236}">
                <a16:creationId xmlns:a16="http://schemas.microsoft.com/office/drawing/2014/main" id="{27BBB4B0-C02B-0D41-9EEC-CD40927C45ED}"/>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711284" y="447702"/>
            <a:ext cx="480122" cy="480122"/>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6" descr="Auction Edge, Inc. | LinkedIn">
            <a:extLst>
              <a:ext uri="{FF2B5EF4-FFF2-40B4-BE49-F238E27FC236}">
                <a16:creationId xmlns:a16="http://schemas.microsoft.com/office/drawing/2014/main" id="{1D9BE316-E217-7F40-9E33-D787794334F2}"/>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046420" y="3453121"/>
            <a:ext cx="786447" cy="786447"/>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48" descr="Wellington Financial (@wellingtonfund) | Twitter">
            <a:extLst>
              <a:ext uri="{FF2B5EF4-FFF2-40B4-BE49-F238E27FC236}">
                <a16:creationId xmlns:a16="http://schemas.microsoft.com/office/drawing/2014/main" id="{0C181199-B75B-B748-B844-B617E0451C2D}"/>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1623646" y="3972462"/>
            <a:ext cx="970783" cy="420982"/>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56" descr="Morgan Stanley | World Economic Forum">
            <a:extLst>
              <a:ext uri="{FF2B5EF4-FFF2-40B4-BE49-F238E27FC236}">
                <a16:creationId xmlns:a16="http://schemas.microsoft.com/office/drawing/2014/main" id="{8FD2E83F-0D4D-4540-B72D-E936CACE8869}"/>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1709629" y="1707942"/>
            <a:ext cx="1348664" cy="318489"/>
          </a:xfrm>
          <a:prstGeom prst="rect">
            <a:avLst/>
          </a:prstGeom>
          <a:noFill/>
          <a:extLst>
            <a:ext uri="{909E8E84-426E-40DD-AFC4-6F175D3DCCD1}">
              <a14:hiddenFill xmlns:a14="http://schemas.microsoft.com/office/drawing/2010/main">
                <a:solidFill>
                  <a:srgbClr val="FFFFFF"/>
                </a:solidFill>
              </a14:hiddenFill>
            </a:ext>
          </a:extLst>
        </p:spPr>
      </p:pic>
      <p:grpSp>
        <p:nvGrpSpPr>
          <p:cNvPr id="151" name="Group 150">
            <a:extLst>
              <a:ext uri="{FF2B5EF4-FFF2-40B4-BE49-F238E27FC236}">
                <a16:creationId xmlns:a16="http://schemas.microsoft.com/office/drawing/2014/main" id="{39206635-2C19-1A4F-81EF-4A500DD0764F}"/>
              </a:ext>
            </a:extLst>
          </p:cNvPr>
          <p:cNvGrpSpPr>
            <a:grpSpLocks noChangeAspect="1"/>
          </p:cNvGrpSpPr>
          <p:nvPr/>
        </p:nvGrpSpPr>
        <p:grpSpPr>
          <a:xfrm>
            <a:off x="3249472" y="842592"/>
            <a:ext cx="5371961" cy="5246576"/>
            <a:chOff x="3794274" y="1656538"/>
            <a:chExt cx="4327121" cy="4226126"/>
          </a:xfrm>
          <a:noFill/>
        </p:grpSpPr>
        <p:sp>
          <p:nvSpPr>
            <p:cNvPr id="152" name="Freeform: Shape 58">
              <a:extLst>
                <a:ext uri="{FF2B5EF4-FFF2-40B4-BE49-F238E27FC236}">
                  <a16:creationId xmlns:a16="http://schemas.microsoft.com/office/drawing/2014/main" id="{92492495-6FB9-E34C-9C80-AB0F8686E739}"/>
                </a:ext>
              </a:extLst>
            </p:cNvPr>
            <p:cNvSpPr>
              <a:spLocks noChangeAspect="1"/>
            </p:cNvSpPr>
            <p:nvPr/>
          </p:nvSpPr>
          <p:spPr>
            <a:xfrm>
              <a:off x="5450532" y="1656538"/>
              <a:ext cx="958095" cy="958095"/>
            </a:xfrm>
            <a:custGeom>
              <a:avLst/>
              <a:gdLst>
                <a:gd name="connsiteX0" fmla="*/ 0 w 1053902"/>
                <a:gd name="connsiteY0" fmla="*/ 526951 h 1053902"/>
                <a:gd name="connsiteX1" fmla="*/ 526951 w 1053902"/>
                <a:gd name="connsiteY1" fmla="*/ 0 h 1053902"/>
                <a:gd name="connsiteX2" fmla="*/ 1053902 w 1053902"/>
                <a:gd name="connsiteY2" fmla="*/ 526951 h 1053902"/>
                <a:gd name="connsiteX3" fmla="*/ 526951 w 1053902"/>
                <a:gd name="connsiteY3" fmla="*/ 1053902 h 1053902"/>
                <a:gd name="connsiteX4" fmla="*/ 0 w 1053902"/>
                <a:gd name="connsiteY4" fmla="*/ 526951 h 1053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902" h="1053902">
                  <a:moveTo>
                    <a:pt x="0" y="526951"/>
                  </a:moveTo>
                  <a:cubicBezTo>
                    <a:pt x="0" y="235924"/>
                    <a:pt x="235924" y="0"/>
                    <a:pt x="526951" y="0"/>
                  </a:cubicBezTo>
                  <a:cubicBezTo>
                    <a:pt x="817978" y="0"/>
                    <a:pt x="1053902" y="235924"/>
                    <a:pt x="1053902" y="526951"/>
                  </a:cubicBezTo>
                  <a:cubicBezTo>
                    <a:pt x="1053902" y="817978"/>
                    <a:pt x="817978" y="1053902"/>
                    <a:pt x="526951" y="1053902"/>
                  </a:cubicBezTo>
                  <a:cubicBezTo>
                    <a:pt x="235924" y="1053902"/>
                    <a:pt x="0" y="817978"/>
                    <a:pt x="0" y="526951"/>
                  </a:cubicBezTo>
                  <a:close/>
                </a:path>
              </a:pathLst>
            </a:cu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169580" tIns="169580" rIns="169580" bIns="1695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Nova"/>
                  <a:ea typeface="+mn-ea"/>
                  <a:cs typeface="Arial Nova" panose="020B0504020202020204" pitchFamily="34" charset="0"/>
                </a:rPr>
                <a:t>Logistics</a:t>
              </a:r>
            </a:p>
          </p:txBody>
        </p:sp>
        <p:sp>
          <p:nvSpPr>
            <p:cNvPr id="153" name="Freeform: Shape 59">
              <a:extLst>
                <a:ext uri="{FF2B5EF4-FFF2-40B4-BE49-F238E27FC236}">
                  <a16:creationId xmlns:a16="http://schemas.microsoft.com/office/drawing/2014/main" id="{E7358C3F-E004-8541-9EA2-A9EA3E32CDC3}"/>
                </a:ext>
              </a:extLst>
            </p:cNvPr>
            <p:cNvSpPr>
              <a:spLocks noChangeAspect="1"/>
            </p:cNvSpPr>
            <p:nvPr/>
          </p:nvSpPr>
          <p:spPr>
            <a:xfrm rot="3180261">
              <a:off x="6872210" y="2267924"/>
              <a:ext cx="958095" cy="958095"/>
            </a:xfrm>
            <a:custGeom>
              <a:avLst/>
              <a:gdLst>
                <a:gd name="connsiteX0" fmla="*/ 0 w 1053902"/>
                <a:gd name="connsiteY0" fmla="*/ 526951 h 1053902"/>
                <a:gd name="connsiteX1" fmla="*/ 526951 w 1053902"/>
                <a:gd name="connsiteY1" fmla="*/ 0 h 1053902"/>
                <a:gd name="connsiteX2" fmla="*/ 1053902 w 1053902"/>
                <a:gd name="connsiteY2" fmla="*/ 526951 h 1053902"/>
                <a:gd name="connsiteX3" fmla="*/ 526951 w 1053902"/>
                <a:gd name="connsiteY3" fmla="*/ 1053902 h 1053902"/>
                <a:gd name="connsiteX4" fmla="*/ 0 w 1053902"/>
                <a:gd name="connsiteY4" fmla="*/ 526951 h 1053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902" h="1053902">
                  <a:moveTo>
                    <a:pt x="0" y="526951"/>
                  </a:moveTo>
                  <a:cubicBezTo>
                    <a:pt x="0" y="235924"/>
                    <a:pt x="235924" y="0"/>
                    <a:pt x="526951" y="0"/>
                  </a:cubicBezTo>
                  <a:cubicBezTo>
                    <a:pt x="817978" y="0"/>
                    <a:pt x="1053902" y="235924"/>
                    <a:pt x="1053902" y="526951"/>
                  </a:cubicBezTo>
                  <a:cubicBezTo>
                    <a:pt x="1053902" y="817978"/>
                    <a:pt x="817978" y="1053902"/>
                    <a:pt x="526951" y="1053902"/>
                  </a:cubicBezTo>
                  <a:cubicBezTo>
                    <a:pt x="235924" y="1053902"/>
                    <a:pt x="0" y="817978"/>
                    <a:pt x="0" y="526951"/>
                  </a:cubicBezTo>
                  <a:close/>
                </a:path>
              </a:pathLst>
            </a:cu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169580" tIns="169580" rIns="169580" bIns="1695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Nova"/>
                  <a:ea typeface="+mn-ea"/>
                  <a:cs typeface="Arial Nova" panose="020B0504020202020204" pitchFamily="34" charset="0"/>
                </a:rPr>
                <a:t>Supply Chain</a:t>
              </a:r>
            </a:p>
          </p:txBody>
        </p:sp>
        <p:sp>
          <p:nvSpPr>
            <p:cNvPr id="154" name="Freeform: Shape 60">
              <a:extLst>
                <a:ext uri="{FF2B5EF4-FFF2-40B4-BE49-F238E27FC236}">
                  <a16:creationId xmlns:a16="http://schemas.microsoft.com/office/drawing/2014/main" id="{7E9F09A6-9BA6-2347-98D3-955FE47A560A}"/>
                </a:ext>
              </a:extLst>
            </p:cNvPr>
            <p:cNvSpPr>
              <a:spLocks noChangeAspect="1"/>
            </p:cNvSpPr>
            <p:nvPr/>
          </p:nvSpPr>
          <p:spPr>
            <a:xfrm rot="17054420">
              <a:off x="7163300" y="3762778"/>
              <a:ext cx="958095" cy="958095"/>
            </a:xfrm>
            <a:custGeom>
              <a:avLst/>
              <a:gdLst>
                <a:gd name="connsiteX0" fmla="*/ 0 w 1053902"/>
                <a:gd name="connsiteY0" fmla="*/ 526951 h 1053902"/>
                <a:gd name="connsiteX1" fmla="*/ 526951 w 1053902"/>
                <a:gd name="connsiteY1" fmla="*/ 0 h 1053902"/>
                <a:gd name="connsiteX2" fmla="*/ 1053902 w 1053902"/>
                <a:gd name="connsiteY2" fmla="*/ 526951 h 1053902"/>
                <a:gd name="connsiteX3" fmla="*/ 526951 w 1053902"/>
                <a:gd name="connsiteY3" fmla="*/ 1053902 h 1053902"/>
                <a:gd name="connsiteX4" fmla="*/ 0 w 1053902"/>
                <a:gd name="connsiteY4" fmla="*/ 526951 h 1053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902" h="1053902">
                  <a:moveTo>
                    <a:pt x="0" y="526951"/>
                  </a:moveTo>
                  <a:cubicBezTo>
                    <a:pt x="0" y="235924"/>
                    <a:pt x="235924" y="0"/>
                    <a:pt x="526951" y="0"/>
                  </a:cubicBezTo>
                  <a:cubicBezTo>
                    <a:pt x="817978" y="0"/>
                    <a:pt x="1053902" y="235924"/>
                    <a:pt x="1053902" y="526951"/>
                  </a:cubicBezTo>
                  <a:cubicBezTo>
                    <a:pt x="1053902" y="817978"/>
                    <a:pt x="817978" y="1053902"/>
                    <a:pt x="526951" y="1053902"/>
                  </a:cubicBezTo>
                  <a:cubicBezTo>
                    <a:pt x="235924" y="1053902"/>
                    <a:pt x="0" y="817978"/>
                    <a:pt x="0" y="526951"/>
                  </a:cubicBezTo>
                  <a:close/>
                </a:path>
              </a:pathLst>
            </a:cu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169580" tIns="169580" rIns="169580" bIns="1695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Nova"/>
                  <a:ea typeface="+mn-ea"/>
                  <a:cs typeface="Arial Nova" panose="020B0504020202020204" pitchFamily="34" charset="0"/>
                </a:rPr>
                <a:t>Services</a:t>
              </a:r>
            </a:p>
          </p:txBody>
        </p:sp>
        <p:sp>
          <p:nvSpPr>
            <p:cNvPr id="155" name="Freeform: Shape 61">
              <a:extLst>
                <a:ext uri="{FF2B5EF4-FFF2-40B4-BE49-F238E27FC236}">
                  <a16:creationId xmlns:a16="http://schemas.microsoft.com/office/drawing/2014/main" id="{0AC1D6A0-2FD2-2048-91D3-FF09C3C71E6A}"/>
                </a:ext>
              </a:extLst>
            </p:cNvPr>
            <p:cNvSpPr>
              <a:spLocks noChangeAspect="1"/>
            </p:cNvSpPr>
            <p:nvPr/>
          </p:nvSpPr>
          <p:spPr>
            <a:xfrm rot="20100000">
              <a:off x="6247718" y="4924569"/>
              <a:ext cx="958095" cy="958095"/>
            </a:xfrm>
            <a:custGeom>
              <a:avLst/>
              <a:gdLst>
                <a:gd name="connsiteX0" fmla="*/ 0 w 1053902"/>
                <a:gd name="connsiteY0" fmla="*/ 526951 h 1053902"/>
                <a:gd name="connsiteX1" fmla="*/ 526951 w 1053902"/>
                <a:gd name="connsiteY1" fmla="*/ 0 h 1053902"/>
                <a:gd name="connsiteX2" fmla="*/ 1053902 w 1053902"/>
                <a:gd name="connsiteY2" fmla="*/ 526951 h 1053902"/>
                <a:gd name="connsiteX3" fmla="*/ 526951 w 1053902"/>
                <a:gd name="connsiteY3" fmla="*/ 1053902 h 1053902"/>
                <a:gd name="connsiteX4" fmla="*/ 0 w 1053902"/>
                <a:gd name="connsiteY4" fmla="*/ 526951 h 1053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902" h="1053902">
                  <a:moveTo>
                    <a:pt x="0" y="526951"/>
                  </a:moveTo>
                  <a:cubicBezTo>
                    <a:pt x="0" y="235924"/>
                    <a:pt x="235924" y="0"/>
                    <a:pt x="526951" y="0"/>
                  </a:cubicBezTo>
                  <a:cubicBezTo>
                    <a:pt x="817978" y="0"/>
                    <a:pt x="1053902" y="235924"/>
                    <a:pt x="1053902" y="526951"/>
                  </a:cubicBezTo>
                  <a:cubicBezTo>
                    <a:pt x="1053902" y="817978"/>
                    <a:pt x="817978" y="1053902"/>
                    <a:pt x="526951" y="1053902"/>
                  </a:cubicBezTo>
                  <a:cubicBezTo>
                    <a:pt x="235924" y="1053902"/>
                    <a:pt x="0" y="817978"/>
                    <a:pt x="0" y="526951"/>
                  </a:cubicBezTo>
                  <a:close/>
                </a:path>
              </a:pathLst>
            </a:cu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169580" tIns="169580" rIns="169580" bIns="1695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Nova"/>
                  <a:ea typeface="+mn-ea"/>
                  <a:cs typeface="Arial Nova" panose="020B0504020202020204" pitchFamily="34" charset="0"/>
                </a:rPr>
                <a:t>Sales &amp; Marketing </a:t>
              </a:r>
            </a:p>
          </p:txBody>
        </p:sp>
        <p:sp>
          <p:nvSpPr>
            <p:cNvPr id="156" name="Freeform: Shape 62">
              <a:extLst>
                <a:ext uri="{FF2B5EF4-FFF2-40B4-BE49-F238E27FC236}">
                  <a16:creationId xmlns:a16="http://schemas.microsoft.com/office/drawing/2014/main" id="{74113BB7-5BAC-C94C-A174-1BF394A352D1}"/>
                </a:ext>
              </a:extLst>
            </p:cNvPr>
            <p:cNvSpPr>
              <a:spLocks noChangeAspect="1"/>
            </p:cNvSpPr>
            <p:nvPr/>
          </p:nvSpPr>
          <p:spPr>
            <a:xfrm rot="1620000">
              <a:off x="4732189" y="4911870"/>
              <a:ext cx="958095" cy="958095"/>
            </a:xfrm>
            <a:custGeom>
              <a:avLst/>
              <a:gdLst>
                <a:gd name="connsiteX0" fmla="*/ 0 w 1053902"/>
                <a:gd name="connsiteY0" fmla="*/ 526951 h 1053902"/>
                <a:gd name="connsiteX1" fmla="*/ 526951 w 1053902"/>
                <a:gd name="connsiteY1" fmla="*/ 0 h 1053902"/>
                <a:gd name="connsiteX2" fmla="*/ 1053902 w 1053902"/>
                <a:gd name="connsiteY2" fmla="*/ 526951 h 1053902"/>
                <a:gd name="connsiteX3" fmla="*/ 526951 w 1053902"/>
                <a:gd name="connsiteY3" fmla="*/ 1053902 h 1053902"/>
                <a:gd name="connsiteX4" fmla="*/ 0 w 1053902"/>
                <a:gd name="connsiteY4" fmla="*/ 526951 h 1053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902" h="1053902">
                  <a:moveTo>
                    <a:pt x="0" y="526951"/>
                  </a:moveTo>
                  <a:cubicBezTo>
                    <a:pt x="0" y="235924"/>
                    <a:pt x="235924" y="0"/>
                    <a:pt x="526951" y="0"/>
                  </a:cubicBezTo>
                  <a:cubicBezTo>
                    <a:pt x="817978" y="0"/>
                    <a:pt x="1053902" y="235924"/>
                    <a:pt x="1053902" y="526951"/>
                  </a:cubicBezTo>
                  <a:cubicBezTo>
                    <a:pt x="1053902" y="817978"/>
                    <a:pt x="817978" y="1053902"/>
                    <a:pt x="526951" y="1053902"/>
                  </a:cubicBezTo>
                  <a:cubicBezTo>
                    <a:pt x="235924" y="1053902"/>
                    <a:pt x="0" y="817978"/>
                    <a:pt x="0" y="526951"/>
                  </a:cubicBezTo>
                  <a:close/>
                </a:path>
              </a:pathLst>
            </a:cu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169580" tIns="169580" rIns="169580" bIns="1695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Nova"/>
                  <a:ea typeface="+mn-ea"/>
                  <a:cs typeface="Arial Nova" panose="020B0504020202020204" pitchFamily="34" charset="0"/>
                </a:rPr>
                <a:t>Project Management</a:t>
              </a:r>
            </a:p>
          </p:txBody>
        </p:sp>
        <p:sp>
          <p:nvSpPr>
            <p:cNvPr id="157" name="Freeform: Shape 63">
              <a:extLst>
                <a:ext uri="{FF2B5EF4-FFF2-40B4-BE49-F238E27FC236}">
                  <a16:creationId xmlns:a16="http://schemas.microsoft.com/office/drawing/2014/main" id="{BB07F11C-58E8-3F4F-A425-AEB0AC6E8079}"/>
                </a:ext>
              </a:extLst>
            </p:cNvPr>
            <p:cNvSpPr>
              <a:spLocks noChangeAspect="1"/>
            </p:cNvSpPr>
            <p:nvPr/>
          </p:nvSpPr>
          <p:spPr>
            <a:xfrm rot="4560000">
              <a:off x="3794274" y="3768493"/>
              <a:ext cx="958095" cy="958095"/>
            </a:xfrm>
            <a:custGeom>
              <a:avLst/>
              <a:gdLst>
                <a:gd name="connsiteX0" fmla="*/ 0 w 1053902"/>
                <a:gd name="connsiteY0" fmla="*/ 526951 h 1053902"/>
                <a:gd name="connsiteX1" fmla="*/ 526951 w 1053902"/>
                <a:gd name="connsiteY1" fmla="*/ 0 h 1053902"/>
                <a:gd name="connsiteX2" fmla="*/ 1053902 w 1053902"/>
                <a:gd name="connsiteY2" fmla="*/ 526951 h 1053902"/>
                <a:gd name="connsiteX3" fmla="*/ 526951 w 1053902"/>
                <a:gd name="connsiteY3" fmla="*/ 1053902 h 1053902"/>
                <a:gd name="connsiteX4" fmla="*/ 0 w 1053902"/>
                <a:gd name="connsiteY4" fmla="*/ 526951 h 1053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902" h="1053902">
                  <a:moveTo>
                    <a:pt x="0" y="526951"/>
                  </a:moveTo>
                  <a:cubicBezTo>
                    <a:pt x="0" y="235924"/>
                    <a:pt x="235924" y="0"/>
                    <a:pt x="526951" y="0"/>
                  </a:cubicBezTo>
                  <a:cubicBezTo>
                    <a:pt x="817978" y="0"/>
                    <a:pt x="1053902" y="235924"/>
                    <a:pt x="1053902" y="526951"/>
                  </a:cubicBezTo>
                  <a:cubicBezTo>
                    <a:pt x="1053902" y="817978"/>
                    <a:pt x="817978" y="1053902"/>
                    <a:pt x="526951" y="1053902"/>
                  </a:cubicBezTo>
                  <a:cubicBezTo>
                    <a:pt x="235924" y="1053902"/>
                    <a:pt x="0" y="817978"/>
                    <a:pt x="0" y="526951"/>
                  </a:cubicBezTo>
                  <a:close/>
                </a:path>
              </a:pathLst>
            </a:cu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169580" tIns="169580" rIns="169580" bIns="1695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Nova"/>
                  <a:ea typeface="+mn-ea"/>
                  <a:cs typeface="Arial Nova" panose="020B0504020202020204" pitchFamily="34" charset="0"/>
                </a:rPr>
                <a:t>Risk Management</a:t>
              </a:r>
            </a:p>
          </p:txBody>
        </p:sp>
        <p:sp>
          <p:nvSpPr>
            <p:cNvPr id="158" name="Freeform: Shape 64">
              <a:extLst>
                <a:ext uri="{FF2B5EF4-FFF2-40B4-BE49-F238E27FC236}">
                  <a16:creationId xmlns:a16="http://schemas.microsoft.com/office/drawing/2014/main" id="{D32B76A6-1D35-224F-B350-0C1C71DE87C5}"/>
                </a:ext>
              </a:extLst>
            </p:cNvPr>
            <p:cNvSpPr>
              <a:spLocks noChangeAspect="1"/>
            </p:cNvSpPr>
            <p:nvPr/>
          </p:nvSpPr>
          <p:spPr>
            <a:xfrm rot="18420000">
              <a:off x="4091765" y="2310886"/>
              <a:ext cx="958095" cy="958095"/>
            </a:xfrm>
            <a:custGeom>
              <a:avLst/>
              <a:gdLst>
                <a:gd name="connsiteX0" fmla="*/ 0 w 1053902"/>
                <a:gd name="connsiteY0" fmla="*/ 526951 h 1053902"/>
                <a:gd name="connsiteX1" fmla="*/ 526951 w 1053902"/>
                <a:gd name="connsiteY1" fmla="*/ 0 h 1053902"/>
                <a:gd name="connsiteX2" fmla="*/ 1053902 w 1053902"/>
                <a:gd name="connsiteY2" fmla="*/ 526951 h 1053902"/>
                <a:gd name="connsiteX3" fmla="*/ 526951 w 1053902"/>
                <a:gd name="connsiteY3" fmla="*/ 1053902 h 1053902"/>
                <a:gd name="connsiteX4" fmla="*/ 0 w 1053902"/>
                <a:gd name="connsiteY4" fmla="*/ 526951 h 1053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902" h="1053902">
                  <a:moveTo>
                    <a:pt x="0" y="526951"/>
                  </a:moveTo>
                  <a:cubicBezTo>
                    <a:pt x="0" y="235924"/>
                    <a:pt x="235924" y="0"/>
                    <a:pt x="526951" y="0"/>
                  </a:cubicBezTo>
                  <a:cubicBezTo>
                    <a:pt x="817978" y="0"/>
                    <a:pt x="1053902" y="235924"/>
                    <a:pt x="1053902" y="526951"/>
                  </a:cubicBezTo>
                  <a:cubicBezTo>
                    <a:pt x="1053902" y="817978"/>
                    <a:pt x="817978" y="1053902"/>
                    <a:pt x="526951" y="1053902"/>
                  </a:cubicBezTo>
                  <a:cubicBezTo>
                    <a:pt x="235924" y="1053902"/>
                    <a:pt x="0" y="817978"/>
                    <a:pt x="0" y="526951"/>
                  </a:cubicBezTo>
                  <a:close/>
                </a:path>
              </a:pathLst>
            </a:custGeom>
            <a:grpFill/>
            <a:ln>
              <a:noFill/>
            </a:ln>
            <a:effectLst>
              <a:softEdge rad="0"/>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none" lIns="169580" tIns="169580" rIns="169580" bIns="1695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Nova"/>
                  <a:ea typeface="+mn-ea"/>
                  <a:cs typeface="Arial Nova" panose="020B0504020202020204" pitchFamily="34" charset="0"/>
                </a:rPr>
                <a:t>Financial Reporting</a:t>
              </a:r>
            </a:p>
          </p:txBody>
        </p:sp>
      </p:grpSp>
      <p:pic>
        <p:nvPicPr>
          <p:cNvPr id="159" name="Picture 50" descr="PIMCO - 100 Women In Finance">
            <a:extLst>
              <a:ext uri="{FF2B5EF4-FFF2-40B4-BE49-F238E27FC236}">
                <a16:creationId xmlns:a16="http://schemas.microsoft.com/office/drawing/2014/main" id="{6CD1FA98-1F04-0040-AC7F-0E832F7F0BB6}"/>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1296502" y="4868103"/>
            <a:ext cx="1360395" cy="236680"/>
          </a:xfrm>
          <a:prstGeom prst="rect">
            <a:avLst/>
          </a:prstGeom>
          <a:extLst>
            <a:ext uri="{909E8E84-426E-40DD-AFC4-6F175D3DCCD1}">
              <a14:hiddenFill xmlns:a14="http://schemas.microsoft.com/office/drawing/2010/main">
                <a:solidFill>
                  <a:srgbClr val="FFFFFF"/>
                </a:solidFill>
              </a14:hiddenFill>
            </a:ext>
          </a:extLst>
        </p:spPr>
      </p:pic>
      <p:sp>
        <p:nvSpPr>
          <p:cNvPr id="161" name="Freeform: Shape 96">
            <a:extLst>
              <a:ext uri="{FF2B5EF4-FFF2-40B4-BE49-F238E27FC236}">
                <a16:creationId xmlns:a16="http://schemas.microsoft.com/office/drawing/2014/main" id="{0BB398B9-2EA2-384C-ABC6-A0E480DF539A}"/>
              </a:ext>
            </a:extLst>
          </p:cNvPr>
          <p:cNvSpPr>
            <a:spLocks noChangeAspect="1"/>
          </p:cNvSpPr>
          <p:nvPr/>
        </p:nvSpPr>
        <p:spPr>
          <a:xfrm>
            <a:off x="4221444" y="1813404"/>
            <a:ext cx="3462156" cy="3462156"/>
          </a:xfrm>
          <a:custGeom>
            <a:avLst/>
            <a:gdLst>
              <a:gd name="connsiteX0" fmla="*/ 0 w 1171003"/>
              <a:gd name="connsiteY0" fmla="*/ 585502 h 1171003"/>
              <a:gd name="connsiteX1" fmla="*/ 585502 w 1171003"/>
              <a:gd name="connsiteY1" fmla="*/ 0 h 1171003"/>
              <a:gd name="connsiteX2" fmla="*/ 1171004 w 1171003"/>
              <a:gd name="connsiteY2" fmla="*/ 585502 h 1171003"/>
              <a:gd name="connsiteX3" fmla="*/ 585502 w 1171003"/>
              <a:gd name="connsiteY3" fmla="*/ 1171004 h 1171003"/>
              <a:gd name="connsiteX4" fmla="*/ 0 w 1171003"/>
              <a:gd name="connsiteY4" fmla="*/ 585502 h 117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003" h="1171003">
                <a:moveTo>
                  <a:pt x="0" y="585502"/>
                </a:moveTo>
                <a:cubicBezTo>
                  <a:pt x="0" y="262138"/>
                  <a:pt x="262138" y="0"/>
                  <a:pt x="585502" y="0"/>
                </a:cubicBezTo>
                <a:cubicBezTo>
                  <a:pt x="908866" y="0"/>
                  <a:pt x="1171004" y="262138"/>
                  <a:pt x="1171004" y="585502"/>
                </a:cubicBezTo>
                <a:cubicBezTo>
                  <a:pt x="1171004" y="908866"/>
                  <a:pt x="908866" y="1171004"/>
                  <a:pt x="585502" y="1171004"/>
                </a:cubicBezTo>
                <a:cubicBezTo>
                  <a:pt x="262138" y="1171004"/>
                  <a:pt x="0" y="908866"/>
                  <a:pt x="0" y="585502"/>
                </a:cubicBezTo>
                <a:close/>
              </a:path>
            </a:pathLst>
          </a:custGeom>
          <a:gradFill flip="none" rotWithShape="1">
            <a:gsLst>
              <a:gs pos="94000">
                <a:srgbClr val="1D59E4"/>
              </a:gs>
              <a:gs pos="40000">
                <a:schemeClr val="accent2"/>
              </a:gs>
              <a:gs pos="0">
                <a:schemeClr val="accent2">
                  <a:lumMod val="7500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00" normalizeH="0" baseline="0" noProof="0" dirty="0" err="1">
                <a:ln>
                  <a:noFill/>
                </a:ln>
                <a:solidFill>
                  <a:srgbClr val="FFFFFF"/>
                </a:solidFill>
                <a:effectLst/>
                <a:uLnTx/>
                <a:uFillTx/>
                <a:latin typeface="Arial Nova"/>
                <a:ea typeface="+mn-ea"/>
                <a:cs typeface="+mn-cs"/>
              </a:rPr>
              <a:t>Capacités</a:t>
            </a:r>
            <a:r>
              <a:rPr kumimoji="0" lang="en-US" sz="3600" b="1" i="0" u="none" strike="noStrike" kern="1200" cap="none" spc="100" normalizeH="0" baseline="0" noProof="0" dirty="0">
                <a:ln>
                  <a:noFill/>
                </a:ln>
                <a:solidFill>
                  <a:srgbClr val="FFFFFF"/>
                </a:solidFill>
                <a:effectLst/>
                <a:uLnTx/>
                <a:uFillTx/>
                <a:latin typeface="Arial Nova"/>
                <a:ea typeface="+mn-ea"/>
                <a:cs typeface="+mn-cs"/>
              </a:rPr>
              <a:t> </a:t>
            </a:r>
            <a:r>
              <a:rPr kumimoji="0" lang="en-US" sz="3600" b="1" i="0" u="none" strike="noStrike" kern="1200" cap="none" spc="100" normalizeH="0" baseline="0" noProof="0" dirty="0" err="1">
                <a:ln>
                  <a:noFill/>
                </a:ln>
                <a:solidFill>
                  <a:srgbClr val="FFFFFF"/>
                </a:solidFill>
                <a:effectLst/>
                <a:uLnTx/>
                <a:uFillTx/>
                <a:latin typeface="Arial Nova"/>
                <a:ea typeface="+mn-ea"/>
                <a:cs typeface="+mn-cs"/>
              </a:rPr>
              <a:t>élargies</a:t>
            </a:r>
            <a:endParaRPr kumimoji="0" lang="en-US" sz="800" b="0" i="0" u="none" strike="noStrike" kern="1200" cap="none" spc="100" normalizeH="0" baseline="0" noProof="0" dirty="0">
              <a:ln>
                <a:noFill/>
              </a:ln>
              <a:solidFill>
                <a:srgbClr val="FFFFFF"/>
              </a:solidFill>
              <a:effectLst/>
              <a:uLnTx/>
              <a:uFillTx/>
              <a:latin typeface="Arial Nova"/>
              <a:ea typeface="+mn-ea"/>
              <a:cs typeface="Arial Nova" panose="020B05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Arial Nova"/>
                <a:ea typeface="+mn-ea"/>
                <a:cs typeface="Arial Nova" panose="020B0504020202020204" pitchFamily="34" charset="0"/>
              </a:rPr>
              <a:t>Optimisation des opérations dans tous les secteurs</a:t>
            </a:r>
            <a:endParaRPr kumimoji="0" lang="en-US" sz="1800" b="0" i="0" u="none" strike="noStrike" kern="1200" cap="none" spc="0" normalizeH="0" baseline="0" noProof="0" dirty="0">
              <a:ln>
                <a:noFill/>
              </a:ln>
              <a:solidFill>
                <a:srgbClr val="FFFFFF"/>
              </a:solidFill>
              <a:effectLst/>
              <a:uLnTx/>
              <a:uFillTx/>
              <a:latin typeface="Arial Nova"/>
              <a:ea typeface="+mn-ea"/>
              <a:cs typeface="Arial Nova" panose="020B0504020202020204" pitchFamily="34" charset="0"/>
            </a:endParaRPr>
          </a:p>
        </p:txBody>
      </p:sp>
      <p:pic>
        <p:nvPicPr>
          <p:cNvPr id="162" name="Picture 32" descr="How Amazon's logos reflect its evolution - Marketplace">
            <a:extLst>
              <a:ext uri="{FF2B5EF4-FFF2-40B4-BE49-F238E27FC236}">
                <a16:creationId xmlns:a16="http://schemas.microsoft.com/office/drawing/2014/main" id="{D8CC653F-1A64-6F40-96DB-12E8340EBBC6}"/>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p:blipFill>
        <p:spPr bwMode="auto">
          <a:xfrm>
            <a:off x="1522220" y="2381393"/>
            <a:ext cx="965375" cy="358125"/>
          </a:xfrm>
          <a:prstGeom prst="rect">
            <a:avLst/>
          </a:prstGeom>
          <a:extLst>
            <a:ext uri="{909E8E84-426E-40DD-AFC4-6F175D3DCCD1}">
              <a14:hiddenFill xmlns:a14="http://schemas.microsoft.com/office/drawing/2010/main">
                <a:solidFill>
                  <a:srgbClr val="FFFFFF"/>
                </a:solidFill>
              </a14:hiddenFill>
            </a:ext>
          </a:extLst>
        </p:spPr>
      </p:pic>
      <p:pic>
        <p:nvPicPr>
          <p:cNvPr id="163" name="Picture 2">
            <a:extLst>
              <a:ext uri="{FF2B5EF4-FFF2-40B4-BE49-F238E27FC236}">
                <a16:creationId xmlns:a16="http://schemas.microsoft.com/office/drawing/2014/main" id="{4058B0D9-30EE-AD4F-81F5-CEBD69B5668A}"/>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4743017" y="193379"/>
            <a:ext cx="1125275" cy="459925"/>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63" descr="1800 Flowers Logo Download Vector">
            <a:extLst>
              <a:ext uri="{FF2B5EF4-FFF2-40B4-BE49-F238E27FC236}">
                <a16:creationId xmlns:a16="http://schemas.microsoft.com/office/drawing/2014/main" id="{D854C425-2149-F742-ADA4-0FB835A7F18F}"/>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8078709" y="4909312"/>
            <a:ext cx="1361581" cy="603315"/>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6" descr="Finicity's Competitors, Revenue, Number of Employees, Funding, Acquisitions  &amp; News - Owler Company Profile">
            <a:extLst>
              <a:ext uri="{FF2B5EF4-FFF2-40B4-BE49-F238E27FC236}">
                <a16:creationId xmlns:a16="http://schemas.microsoft.com/office/drawing/2014/main" id="{5BFCB0A3-C336-2141-A906-9980114E2A19}"/>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2322328" y="1071070"/>
            <a:ext cx="1106698" cy="31350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8" descr="Kiewit Building Group Inc. Kiewit Infrastructure Co. - Aksarben Village">
            <a:extLst>
              <a:ext uri="{FF2B5EF4-FFF2-40B4-BE49-F238E27FC236}">
                <a16:creationId xmlns:a16="http://schemas.microsoft.com/office/drawing/2014/main" id="{916F7510-3522-4E41-856E-A43DDE99A7D6}"/>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3155257" y="5482323"/>
            <a:ext cx="1371090" cy="111936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4" descr="Logo&#10;&#10;Description automatically generated">
            <a:extLst>
              <a:ext uri="{FF2B5EF4-FFF2-40B4-BE49-F238E27FC236}">
                <a16:creationId xmlns:a16="http://schemas.microsoft.com/office/drawing/2014/main" id="{6B26F249-FF78-41CA-9B4A-F85E1BD7916A}"/>
              </a:ext>
            </a:extLst>
          </p:cNvPr>
          <p:cNvPicPr>
            <a:picLocks noChangeAspect="1"/>
          </p:cNvPicPr>
          <p:nvPr/>
        </p:nvPicPr>
        <p:blipFill rotWithShape="1">
          <a:blip r:embed="rId25"/>
          <a:srcRect t="21143" b="7880"/>
          <a:stretch/>
        </p:blipFill>
        <p:spPr>
          <a:xfrm>
            <a:off x="9890614" y="976040"/>
            <a:ext cx="1884506" cy="405320"/>
          </a:xfrm>
          <a:prstGeom prst="rect">
            <a:avLst/>
          </a:prstGeom>
        </p:spPr>
      </p:pic>
    </p:spTree>
    <p:extLst>
      <p:ext uri="{BB962C8B-B14F-4D97-AF65-F5344CB8AC3E}">
        <p14:creationId xmlns:p14="http://schemas.microsoft.com/office/powerpoint/2010/main" val="1055403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859CA0-CB8F-40A0-B29A-F114EC8EB09E}"/>
              </a:ext>
            </a:extLst>
          </p:cNvPr>
          <p:cNvPicPr>
            <a:picLocks noChangeAspect="1"/>
          </p:cNvPicPr>
          <p:nvPr/>
        </p:nvPicPr>
        <p:blipFill rotWithShape="1">
          <a:blip r:embed="rId3"/>
          <a:srcRect/>
          <a:stretch/>
        </p:blipFill>
        <p:spPr>
          <a:xfrm>
            <a:off x="0" y="12884"/>
            <a:ext cx="12192000" cy="6857995"/>
          </a:xfrm>
          <a:prstGeom prst="rect">
            <a:avLst/>
          </a:prstGeom>
          <a:effectLst>
            <a:outerShdw blurRad="889000" algn="ctr" rotWithShape="0">
              <a:schemeClr val="accent2">
                <a:lumMod val="50000"/>
                <a:alpha val="20000"/>
              </a:schemeClr>
            </a:outerShdw>
          </a:effectLst>
        </p:spPr>
      </p:pic>
      <p:sp>
        <p:nvSpPr>
          <p:cNvPr id="23" name="Rectangle 22">
            <a:extLst>
              <a:ext uri="{FF2B5EF4-FFF2-40B4-BE49-F238E27FC236}">
                <a16:creationId xmlns:a16="http://schemas.microsoft.com/office/drawing/2014/main" id="{155FB65A-A66F-0147-BFB0-4ED93CDA9154}"/>
              </a:ext>
            </a:extLst>
          </p:cNvPr>
          <p:cNvSpPr/>
          <p:nvPr/>
        </p:nvSpPr>
        <p:spPr>
          <a:xfrm rot="10800000">
            <a:off x="0" y="99641"/>
            <a:ext cx="12192000" cy="768627"/>
          </a:xfrm>
          <a:prstGeom prst="rect">
            <a:avLst/>
          </a:prstGeom>
          <a:gradFill>
            <a:gsLst>
              <a:gs pos="64000">
                <a:schemeClr val="bg1"/>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9" name="Content Placeholder 8">
            <a:extLst>
              <a:ext uri="{FF2B5EF4-FFF2-40B4-BE49-F238E27FC236}">
                <a16:creationId xmlns:a16="http://schemas.microsoft.com/office/drawing/2014/main" id="{7A86C2C7-88A0-B847-BE66-EF2F34108436}"/>
              </a:ext>
            </a:extLst>
          </p:cNvPr>
          <p:cNvSpPr>
            <a:spLocks noGrp="1"/>
          </p:cNvSpPr>
          <p:nvPr>
            <p:ph idx="4294967295"/>
          </p:nvPr>
        </p:nvSpPr>
        <p:spPr>
          <a:xfrm>
            <a:off x="6498771" y="2292350"/>
            <a:ext cx="4279461" cy="3700463"/>
          </a:xfrm>
          <a:prstGeom prst="rect">
            <a:avLst/>
          </a:prstGeom>
        </p:spPr>
        <p:txBody>
          <a:bodyPr/>
          <a:lstStyle/>
          <a:p>
            <a:pPr marL="0" indent="0">
              <a:spcBef>
                <a:spcPts val="2400"/>
              </a:spcBef>
              <a:buNone/>
            </a:pPr>
            <a:endParaRPr lang="en-US" sz="2000" dirty="0">
              <a:solidFill>
                <a:schemeClr val="bg1"/>
              </a:solidFill>
            </a:endParaRPr>
          </a:p>
        </p:txBody>
      </p:sp>
      <p:sp>
        <p:nvSpPr>
          <p:cNvPr id="25" name="Rectangle 24">
            <a:extLst>
              <a:ext uri="{FF2B5EF4-FFF2-40B4-BE49-F238E27FC236}">
                <a16:creationId xmlns:a16="http://schemas.microsoft.com/office/drawing/2014/main" id="{130A919A-490B-493D-B10B-E23E55E10384}"/>
              </a:ext>
            </a:extLst>
          </p:cNvPr>
          <p:cNvSpPr/>
          <p:nvPr/>
        </p:nvSpPr>
        <p:spPr>
          <a:xfrm>
            <a:off x="917370" y="3342720"/>
            <a:ext cx="4157462" cy="683264"/>
          </a:xfrm>
          <a:prstGeom prst="rect">
            <a:avLst/>
          </a:prstGeom>
          <a:noFill/>
        </p:spPr>
        <p:txBody>
          <a:bodyPr wrap="square" anchor="b">
            <a:spAutoFit/>
          </a:bodyPr>
          <a:lstStyle/>
          <a:p>
            <a:pPr marL="0" marR="0" lvl="0" indent="0" algn="l" defTabSz="914400" rtl="0" eaLnBrk="1" fontAlgn="auto" latinLnBrk="0" hangingPunct="1">
              <a:lnSpc>
                <a:spcPct val="80000"/>
              </a:lnSpc>
              <a:spcBef>
                <a:spcPts val="600"/>
              </a:spcBef>
              <a:spcAft>
                <a:spcPts val="1200"/>
              </a:spcAft>
              <a:buClrTx/>
              <a:buSzTx/>
              <a:buFontTx/>
              <a:buNone/>
              <a:tabLst/>
              <a:defRPr/>
            </a:pPr>
            <a:r>
              <a:rPr kumimoji="0" lang="en-US" sz="4800" b="1" i="0" u="none" strike="noStrike" kern="1200" cap="none" spc="0" normalizeH="0" baseline="0" noProof="0" dirty="0">
                <a:ln w="12700">
                  <a:noFill/>
                </a:ln>
                <a:solidFill>
                  <a:schemeClr val="bg1"/>
                </a:solidFill>
                <a:effectLst/>
                <a:uLnTx/>
                <a:uFillTx/>
                <a:latin typeface="+mj-lt"/>
              </a:rPr>
              <a:t>FM Logistic</a:t>
            </a:r>
          </a:p>
        </p:txBody>
      </p:sp>
      <p:sp>
        <p:nvSpPr>
          <p:cNvPr id="28" name="Rectangle 27">
            <a:extLst>
              <a:ext uri="{FF2B5EF4-FFF2-40B4-BE49-F238E27FC236}">
                <a16:creationId xmlns:a16="http://schemas.microsoft.com/office/drawing/2014/main" id="{AD242C5E-0291-44FD-BD53-6391DFA616EB}"/>
              </a:ext>
            </a:extLst>
          </p:cNvPr>
          <p:cNvSpPr/>
          <p:nvPr/>
        </p:nvSpPr>
        <p:spPr>
          <a:xfrm>
            <a:off x="917370" y="4004475"/>
            <a:ext cx="3880610" cy="30777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1400" i="0" u="none" strike="noStrike" kern="1200" cap="none" spc="0" normalizeH="0" baseline="0" noProof="0" dirty="0">
                <a:ln w="12700">
                  <a:noFill/>
                </a:ln>
                <a:solidFill>
                  <a:schemeClr val="bg1"/>
                </a:solidFill>
                <a:effectLst/>
                <a:uLnTx/>
                <a:uFillTx/>
                <a:latin typeface="+mj-lt"/>
              </a:rPr>
              <a:t>Logistics and Supply Chain </a:t>
            </a:r>
          </a:p>
        </p:txBody>
      </p:sp>
      <p:grpSp>
        <p:nvGrpSpPr>
          <p:cNvPr id="35" name="Group 34">
            <a:extLst>
              <a:ext uri="{FF2B5EF4-FFF2-40B4-BE49-F238E27FC236}">
                <a16:creationId xmlns:a16="http://schemas.microsoft.com/office/drawing/2014/main" id="{25E6BB28-F67C-1342-989F-23834119A27E}"/>
              </a:ext>
            </a:extLst>
          </p:cNvPr>
          <p:cNvGrpSpPr>
            <a:grpSpLocks noChangeAspect="1"/>
          </p:cNvGrpSpPr>
          <p:nvPr/>
        </p:nvGrpSpPr>
        <p:grpSpPr>
          <a:xfrm>
            <a:off x="10060200" y="418612"/>
            <a:ext cx="191658" cy="191658"/>
            <a:chOff x="2769468" y="430816"/>
            <a:chExt cx="1261930" cy="1261930"/>
          </a:xfrm>
        </p:grpSpPr>
        <p:cxnSp>
          <p:nvCxnSpPr>
            <p:cNvPr id="36" name="Straight Connector 35">
              <a:extLst>
                <a:ext uri="{FF2B5EF4-FFF2-40B4-BE49-F238E27FC236}">
                  <a16:creationId xmlns:a16="http://schemas.microsoft.com/office/drawing/2014/main" id="{9E55ACED-868E-274A-A1D8-7368457DC0AE}"/>
                </a:ext>
              </a:extLst>
            </p:cNvPr>
            <p:cNvCxnSpPr>
              <a:cxnSpLocks/>
            </p:cNvCxnSpPr>
            <p:nvPr/>
          </p:nvCxnSpPr>
          <p:spPr>
            <a:xfrm rot="2700000">
              <a:off x="3400433" y="430816"/>
              <a:ext cx="0" cy="12619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451F9A9-8DC8-5143-BFC8-D9968E469A4D}"/>
                </a:ext>
              </a:extLst>
            </p:cNvPr>
            <p:cNvCxnSpPr>
              <a:cxnSpLocks/>
            </p:cNvCxnSpPr>
            <p:nvPr/>
          </p:nvCxnSpPr>
          <p:spPr>
            <a:xfrm rot="8100000">
              <a:off x="3400433" y="430816"/>
              <a:ext cx="0" cy="126193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F9319D9F-D779-4D9B-A115-BC115EACFFC0}"/>
              </a:ext>
            </a:extLst>
          </p:cNvPr>
          <p:cNvSpPr txBox="1"/>
          <p:nvPr/>
        </p:nvSpPr>
        <p:spPr>
          <a:xfrm>
            <a:off x="11472595" y="6474474"/>
            <a:ext cx="233397"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000" b="0" i="0" u="none" strike="noStrike" kern="1200" cap="none" spc="0" normalizeH="0" baseline="0" noProof="0" smtClean="0">
                <a:ln>
                  <a:noFill/>
                </a:ln>
                <a:solidFill>
                  <a:schemeClr val="bg1"/>
                </a:solidFill>
                <a:effectLst/>
                <a:uLnTx/>
                <a:uFillTx/>
                <a:latin typeface="+mj-lt"/>
                <a:ea typeface="Arial Nova" panose="020B0504020202020204" pitchFamily="34" charset="0"/>
                <a:cs typeface="Arial Nova" panose="020B05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MY" sz="1000" b="0" i="0" u="none" strike="noStrike" kern="1200" cap="none" spc="0" normalizeH="0" baseline="0" noProof="0" dirty="0">
              <a:ln>
                <a:noFill/>
              </a:ln>
              <a:solidFill>
                <a:schemeClr val="bg1"/>
              </a:solidFill>
              <a:effectLst/>
              <a:uLnTx/>
              <a:uFillTx/>
              <a:latin typeface="+mj-lt"/>
              <a:ea typeface="Arial Nova" panose="020B0504020202020204" pitchFamily="34" charset="0"/>
              <a:cs typeface="Arial Nova" panose="020B0504020202020204" pitchFamily="34" charset="0"/>
            </a:endParaRPr>
          </a:p>
        </p:txBody>
      </p:sp>
      <p:pic>
        <p:nvPicPr>
          <p:cNvPr id="18" name="Picture 17">
            <a:extLst>
              <a:ext uri="{FF2B5EF4-FFF2-40B4-BE49-F238E27FC236}">
                <a16:creationId xmlns:a16="http://schemas.microsoft.com/office/drawing/2014/main" id="{39146DBE-0290-0F44-A9D8-4DDE469425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81256" y="357318"/>
            <a:ext cx="1246237" cy="263356"/>
          </a:xfrm>
          <a:prstGeom prst="rect">
            <a:avLst/>
          </a:prstGeom>
        </p:spPr>
      </p:pic>
      <p:sp>
        <p:nvSpPr>
          <p:cNvPr id="20" name="TextBox 19">
            <a:extLst>
              <a:ext uri="{FF2B5EF4-FFF2-40B4-BE49-F238E27FC236}">
                <a16:creationId xmlns:a16="http://schemas.microsoft.com/office/drawing/2014/main" id="{B3A71668-CF00-BD46-A76C-91C2AB83ACC4}"/>
              </a:ext>
            </a:extLst>
          </p:cNvPr>
          <p:cNvSpPr txBox="1"/>
          <p:nvPr/>
        </p:nvSpPr>
        <p:spPr>
          <a:xfrm>
            <a:off x="644365" y="6474474"/>
            <a:ext cx="1998945" cy="246221"/>
          </a:xfrm>
          <a:prstGeom prst="rect">
            <a:avLst/>
          </a:prstGeom>
          <a:noFill/>
        </p:spPr>
        <p:txBody>
          <a:bodyPr wrap="none" lIns="0" rIns="0" rtlCol="0">
            <a:spAutoFit/>
          </a:bodyPr>
          <a:lstStyle>
            <a:defPPr>
              <a:defRPr lang="en-US"/>
            </a:defPPr>
            <a:lvl1pPr>
              <a:defRPr sz="1000" b="0" i="0">
                <a:latin typeface="Arial Nova" panose="020B0504020202020204" pitchFamily="34" charset="0"/>
                <a:ea typeface="Arial Nova" panose="020B0504020202020204" pitchFamily="34" charset="0"/>
                <a:cs typeface="Arial Nova" panose="020B0504020202020204" pitchFamily="34" charset="0"/>
              </a:defRPr>
            </a:lvl1pPr>
          </a:lstStyle>
          <a:p>
            <a:pPr lvl="0" defTabSz="914400">
              <a:defRPr/>
            </a:pPr>
            <a:r>
              <a:rPr kumimoji="0" lang="en-US" sz="1000" b="0" i="0" u="none" strike="noStrike" kern="1200" cap="none" spc="0" normalizeH="0" baseline="0" noProof="0" dirty="0">
                <a:ln>
                  <a:noFill/>
                </a:ln>
                <a:solidFill>
                  <a:schemeClr val="bg1"/>
                </a:solidFill>
                <a:effectLst/>
                <a:uLnTx/>
                <a:uFillTx/>
                <a:latin typeface="+mj-lt"/>
              </a:rPr>
              <a:t>Confidential | HVR Software ©2021</a:t>
            </a:r>
            <a:endParaRPr kumimoji="0" lang="en-MY" sz="1000" b="0" i="0" u="none" strike="noStrike" kern="1200" cap="none" spc="0" normalizeH="0" baseline="0" noProof="0" dirty="0">
              <a:ln>
                <a:noFill/>
              </a:ln>
              <a:solidFill>
                <a:schemeClr val="bg1"/>
              </a:solidFill>
              <a:effectLst/>
              <a:uLnTx/>
              <a:uFillTx/>
              <a:latin typeface="+mj-lt"/>
            </a:endParaRPr>
          </a:p>
        </p:txBody>
      </p:sp>
      <p:pic>
        <p:nvPicPr>
          <p:cNvPr id="15" name="Picture 14" descr="Logo&#10;&#10;Description automatically generated">
            <a:extLst>
              <a:ext uri="{FF2B5EF4-FFF2-40B4-BE49-F238E27FC236}">
                <a16:creationId xmlns:a16="http://schemas.microsoft.com/office/drawing/2014/main" id="{EA0BAAD6-37DD-FB4F-9F31-C04FA5AAA445}"/>
              </a:ext>
            </a:extLst>
          </p:cNvPr>
          <p:cNvPicPr>
            <a:picLocks noChangeAspect="1"/>
          </p:cNvPicPr>
          <p:nvPr/>
        </p:nvPicPr>
        <p:blipFill rotWithShape="1">
          <a:blip r:embed="rId5"/>
          <a:srcRect t="21143" b="7880"/>
          <a:stretch/>
        </p:blipFill>
        <p:spPr>
          <a:xfrm>
            <a:off x="7313787" y="295348"/>
            <a:ext cx="2649428" cy="569839"/>
          </a:xfrm>
          <a:prstGeom prst="rect">
            <a:avLst/>
          </a:prstGeom>
        </p:spPr>
      </p:pic>
    </p:spTree>
    <p:extLst>
      <p:ext uri="{BB962C8B-B14F-4D97-AF65-F5344CB8AC3E}">
        <p14:creationId xmlns:p14="http://schemas.microsoft.com/office/powerpoint/2010/main" val="3658374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53"/>
          <p:cNvPicPr preferRelativeResize="0"/>
          <p:nvPr/>
        </p:nvPicPr>
        <p:blipFill rotWithShape="1">
          <a:blip r:embed="rId3">
            <a:alphaModFix/>
          </a:blip>
          <a:srcRect/>
          <a:stretch/>
        </p:blipFill>
        <p:spPr>
          <a:xfrm>
            <a:off x="1630957" y="3220006"/>
            <a:ext cx="8876545" cy="2255716"/>
          </a:xfrm>
          <a:prstGeom prst="rect">
            <a:avLst/>
          </a:prstGeom>
          <a:noFill/>
          <a:ln>
            <a:noFill/>
          </a:ln>
        </p:spPr>
      </p:pic>
      <p:sp>
        <p:nvSpPr>
          <p:cNvPr id="379" name="Google Shape;379;p53"/>
          <p:cNvSpPr txBox="1"/>
          <p:nvPr/>
        </p:nvSpPr>
        <p:spPr>
          <a:xfrm>
            <a:off x="805375" y="364932"/>
            <a:ext cx="7324800" cy="584700"/>
          </a:xfrm>
          <a:prstGeom prst="rect">
            <a:avLst/>
          </a:prstGeom>
          <a:noFill/>
          <a:ln>
            <a:noFill/>
          </a:ln>
        </p:spPr>
        <p:txBody>
          <a:bodyPr spcFirstLastPara="1" wrap="square" lIns="91425" tIns="45700" rIns="91425" bIns="45700" anchor="t" anchorCtr="0">
            <a:noAutofit/>
          </a:bodyPr>
          <a:lstStyle/>
          <a:p>
            <a:pPr algn="just"/>
            <a:r>
              <a:rPr lang="en-US" sz="3200" b="1">
                <a:solidFill>
                  <a:srgbClr val="FFFFFF"/>
                </a:solidFill>
                <a:latin typeface="Raleway"/>
                <a:ea typeface="Raleway"/>
                <a:cs typeface="Raleway"/>
                <a:sym typeface="Raleway"/>
              </a:rPr>
              <a:t>FM Logistic en bref</a:t>
            </a:r>
            <a:endParaRPr b="1">
              <a:latin typeface="Raleway"/>
              <a:ea typeface="Raleway"/>
              <a:cs typeface="Raleway"/>
              <a:sym typeface="Raleway"/>
            </a:endParaRPr>
          </a:p>
        </p:txBody>
      </p:sp>
      <p:sp>
        <p:nvSpPr>
          <p:cNvPr id="380" name="Google Shape;380;p53"/>
          <p:cNvSpPr txBox="1"/>
          <p:nvPr/>
        </p:nvSpPr>
        <p:spPr>
          <a:xfrm>
            <a:off x="7880018" y="642395"/>
            <a:ext cx="2988900" cy="1446600"/>
          </a:xfrm>
          <a:prstGeom prst="rect">
            <a:avLst/>
          </a:prstGeom>
          <a:noFill/>
          <a:ln>
            <a:noFill/>
          </a:ln>
        </p:spPr>
        <p:txBody>
          <a:bodyPr spcFirstLastPara="1" wrap="square" lIns="91425" tIns="45700" rIns="91425" bIns="45700" anchor="t" anchorCtr="0">
            <a:noAutofit/>
          </a:bodyPr>
          <a:lstStyle/>
          <a:p>
            <a:pPr algn="ctr"/>
            <a:r>
              <a:rPr lang="en-US" sz="8800" b="1">
                <a:solidFill>
                  <a:srgbClr val="FFFFFF"/>
                </a:solidFill>
                <a:latin typeface="Raleway"/>
                <a:ea typeface="Raleway"/>
                <a:cs typeface="Raleway"/>
                <a:sym typeface="Raleway"/>
              </a:rPr>
              <a:t>2021</a:t>
            </a:r>
            <a:endParaRPr b="1">
              <a:latin typeface="Raleway"/>
              <a:ea typeface="Raleway"/>
              <a:cs typeface="Raleway"/>
              <a:sym typeface="Raleway"/>
            </a:endParaRPr>
          </a:p>
        </p:txBody>
      </p:sp>
      <p:sp>
        <p:nvSpPr>
          <p:cNvPr id="381" name="Google Shape;381;p53"/>
          <p:cNvSpPr txBox="1"/>
          <p:nvPr/>
        </p:nvSpPr>
        <p:spPr>
          <a:xfrm>
            <a:off x="1051962" y="4460996"/>
            <a:ext cx="1671600" cy="1446600"/>
          </a:xfrm>
          <a:prstGeom prst="rect">
            <a:avLst/>
          </a:prstGeom>
          <a:noFill/>
          <a:ln>
            <a:noFill/>
          </a:ln>
        </p:spPr>
        <p:txBody>
          <a:bodyPr spcFirstLastPara="1" wrap="square" lIns="91425" tIns="45700" rIns="91425" bIns="45700" anchor="t" anchorCtr="0">
            <a:noAutofit/>
          </a:bodyPr>
          <a:lstStyle/>
          <a:p>
            <a:pPr algn="ctr"/>
            <a:r>
              <a:rPr lang="en-US" sz="8800" b="1">
                <a:solidFill>
                  <a:srgbClr val="00D525"/>
                </a:solidFill>
                <a:latin typeface="Raleway"/>
                <a:ea typeface="Raleway"/>
                <a:cs typeface="Raleway"/>
                <a:sym typeface="Raleway"/>
              </a:rPr>
              <a:t>14</a:t>
            </a:r>
            <a:endParaRPr b="1">
              <a:solidFill>
                <a:srgbClr val="00D525"/>
              </a:solidFill>
              <a:latin typeface="Raleway"/>
              <a:ea typeface="Raleway"/>
              <a:cs typeface="Raleway"/>
              <a:sym typeface="Raleway"/>
            </a:endParaRPr>
          </a:p>
        </p:txBody>
      </p:sp>
      <p:sp>
        <p:nvSpPr>
          <p:cNvPr id="382" name="Google Shape;382;p53"/>
          <p:cNvSpPr txBox="1"/>
          <p:nvPr/>
        </p:nvSpPr>
        <p:spPr>
          <a:xfrm>
            <a:off x="661430" y="5647575"/>
            <a:ext cx="2290200" cy="523200"/>
          </a:xfrm>
          <a:prstGeom prst="rect">
            <a:avLst/>
          </a:prstGeom>
          <a:noFill/>
          <a:ln>
            <a:noFill/>
          </a:ln>
        </p:spPr>
        <p:txBody>
          <a:bodyPr spcFirstLastPara="1" wrap="square" lIns="91425" tIns="45700" rIns="91425" bIns="45700" anchor="t" anchorCtr="0">
            <a:noAutofit/>
          </a:bodyPr>
          <a:lstStyle/>
          <a:p>
            <a:pPr algn="ctr"/>
            <a:r>
              <a:rPr lang="en-US" sz="2800">
                <a:solidFill>
                  <a:srgbClr val="2B2B2B"/>
                </a:solidFill>
                <a:latin typeface="Raleway Thin"/>
                <a:ea typeface="Raleway Thin"/>
                <a:cs typeface="Raleway Thin"/>
                <a:sym typeface="Raleway Thin"/>
              </a:rPr>
              <a:t>PAYS</a:t>
            </a:r>
            <a:endParaRPr>
              <a:latin typeface="Raleway Thin"/>
              <a:ea typeface="Raleway Thin"/>
              <a:cs typeface="Raleway Thin"/>
              <a:sym typeface="Raleway Thin"/>
            </a:endParaRPr>
          </a:p>
        </p:txBody>
      </p:sp>
      <p:sp>
        <p:nvSpPr>
          <p:cNvPr id="383" name="Google Shape;383;p53"/>
          <p:cNvSpPr txBox="1"/>
          <p:nvPr/>
        </p:nvSpPr>
        <p:spPr>
          <a:xfrm>
            <a:off x="8011568" y="2717433"/>
            <a:ext cx="2355000" cy="1446600"/>
          </a:xfrm>
          <a:prstGeom prst="rect">
            <a:avLst/>
          </a:prstGeom>
          <a:noFill/>
          <a:ln>
            <a:noFill/>
          </a:ln>
        </p:spPr>
        <p:txBody>
          <a:bodyPr spcFirstLastPara="1" wrap="square" lIns="91425" tIns="45700" rIns="91425" bIns="45700" anchor="t" anchorCtr="0">
            <a:noAutofit/>
          </a:bodyPr>
          <a:lstStyle/>
          <a:p>
            <a:pPr algn="ctr"/>
            <a:r>
              <a:rPr lang="en-US" sz="8800" b="1">
                <a:solidFill>
                  <a:srgbClr val="63B9E9"/>
                </a:solidFill>
                <a:latin typeface="Raleway"/>
                <a:ea typeface="Raleway"/>
                <a:cs typeface="Raleway"/>
                <a:sym typeface="Raleway"/>
              </a:rPr>
              <a:t>4,1</a:t>
            </a:r>
            <a:endParaRPr b="1">
              <a:latin typeface="Raleway"/>
              <a:ea typeface="Raleway"/>
              <a:cs typeface="Raleway"/>
              <a:sym typeface="Raleway"/>
            </a:endParaRPr>
          </a:p>
        </p:txBody>
      </p:sp>
      <p:sp>
        <p:nvSpPr>
          <p:cNvPr id="384" name="Google Shape;384;p53"/>
          <p:cNvSpPr txBox="1"/>
          <p:nvPr/>
        </p:nvSpPr>
        <p:spPr>
          <a:xfrm>
            <a:off x="8613974" y="2688225"/>
            <a:ext cx="2988900" cy="523200"/>
          </a:xfrm>
          <a:prstGeom prst="rect">
            <a:avLst/>
          </a:prstGeom>
          <a:noFill/>
          <a:ln>
            <a:noFill/>
          </a:ln>
        </p:spPr>
        <p:txBody>
          <a:bodyPr spcFirstLastPara="1" wrap="square" lIns="91425" tIns="45700" rIns="91425" bIns="45700" anchor="t" anchorCtr="0">
            <a:noAutofit/>
          </a:bodyPr>
          <a:lstStyle/>
          <a:p>
            <a:pPr algn="ctr"/>
            <a:r>
              <a:rPr lang="en-US" sz="2800">
                <a:solidFill>
                  <a:srgbClr val="2B2B2B"/>
                </a:solidFill>
                <a:latin typeface="Raleway Thin"/>
                <a:ea typeface="Raleway Thin"/>
                <a:cs typeface="Raleway Thin"/>
                <a:sym typeface="Raleway Thin"/>
              </a:rPr>
              <a:t>MILLIONs DE M²</a:t>
            </a:r>
            <a:endParaRPr>
              <a:latin typeface="Raleway Thin"/>
              <a:ea typeface="Raleway Thin"/>
              <a:cs typeface="Raleway Thin"/>
              <a:sym typeface="Raleway Thin"/>
            </a:endParaRPr>
          </a:p>
        </p:txBody>
      </p:sp>
      <p:sp>
        <p:nvSpPr>
          <p:cNvPr id="385" name="Google Shape;385;p53"/>
          <p:cNvSpPr txBox="1"/>
          <p:nvPr/>
        </p:nvSpPr>
        <p:spPr>
          <a:xfrm>
            <a:off x="7893205" y="4776567"/>
            <a:ext cx="3215100" cy="1446600"/>
          </a:xfrm>
          <a:prstGeom prst="rect">
            <a:avLst/>
          </a:prstGeom>
          <a:noFill/>
          <a:ln>
            <a:noFill/>
          </a:ln>
        </p:spPr>
        <p:txBody>
          <a:bodyPr spcFirstLastPara="1" wrap="square" lIns="91425" tIns="45700" rIns="91425" bIns="45700" anchor="t" anchorCtr="0">
            <a:noAutofit/>
          </a:bodyPr>
          <a:lstStyle/>
          <a:p>
            <a:pPr algn="ctr"/>
            <a:r>
              <a:rPr lang="en-US" sz="8800" b="1">
                <a:solidFill>
                  <a:srgbClr val="00D525"/>
                </a:solidFill>
                <a:latin typeface="Raleway"/>
                <a:ea typeface="Raleway"/>
                <a:cs typeface="Raleway"/>
                <a:sym typeface="Raleway"/>
              </a:rPr>
              <a:t>1,38</a:t>
            </a:r>
            <a:endParaRPr b="1">
              <a:solidFill>
                <a:srgbClr val="00D525"/>
              </a:solidFill>
              <a:latin typeface="Raleway"/>
              <a:ea typeface="Raleway"/>
              <a:cs typeface="Raleway"/>
              <a:sym typeface="Raleway"/>
            </a:endParaRPr>
          </a:p>
        </p:txBody>
      </p:sp>
      <p:sp>
        <p:nvSpPr>
          <p:cNvPr id="386" name="Google Shape;386;p53"/>
          <p:cNvSpPr txBox="1"/>
          <p:nvPr/>
        </p:nvSpPr>
        <p:spPr>
          <a:xfrm>
            <a:off x="9041949" y="5886325"/>
            <a:ext cx="2793300" cy="523200"/>
          </a:xfrm>
          <a:prstGeom prst="rect">
            <a:avLst/>
          </a:prstGeom>
          <a:noFill/>
          <a:ln>
            <a:noFill/>
          </a:ln>
        </p:spPr>
        <p:txBody>
          <a:bodyPr spcFirstLastPara="1" wrap="square" lIns="91425" tIns="45700" rIns="91425" bIns="45700" anchor="t" anchorCtr="0">
            <a:noAutofit/>
          </a:bodyPr>
          <a:lstStyle/>
          <a:p>
            <a:pPr algn="ctr"/>
            <a:r>
              <a:rPr lang="en-US" sz="2800">
                <a:solidFill>
                  <a:srgbClr val="2B2B2B"/>
                </a:solidFill>
                <a:latin typeface="Raleway Thin"/>
                <a:ea typeface="Raleway Thin"/>
                <a:cs typeface="Raleway Thin"/>
                <a:sym typeface="Raleway Thin"/>
              </a:rPr>
              <a:t>MILLIARD D’€</a:t>
            </a:r>
            <a:endParaRPr sz="2800">
              <a:solidFill>
                <a:srgbClr val="2B2B2B"/>
              </a:solidFill>
              <a:latin typeface="Raleway Thin"/>
              <a:ea typeface="Raleway Thin"/>
              <a:cs typeface="Raleway Thin"/>
              <a:sym typeface="Raleway Thin"/>
            </a:endParaRPr>
          </a:p>
          <a:p>
            <a:pPr algn="ctr"/>
            <a:r>
              <a:rPr lang="en-US" sz="2800">
                <a:solidFill>
                  <a:srgbClr val="2B2B2B"/>
                </a:solidFill>
                <a:latin typeface="Raleway Thin"/>
                <a:ea typeface="Raleway Thin"/>
                <a:cs typeface="Raleway Thin"/>
                <a:sym typeface="Raleway Thin"/>
              </a:rPr>
              <a:t>DE CA</a:t>
            </a:r>
            <a:endParaRPr sz="2800">
              <a:solidFill>
                <a:srgbClr val="2B2B2B"/>
              </a:solidFill>
              <a:latin typeface="Raleway Thin"/>
              <a:ea typeface="Raleway Thin"/>
              <a:cs typeface="Raleway Thin"/>
              <a:sym typeface="Raleway Thin"/>
            </a:endParaRPr>
          </a:p>
        </p:txBody>
      </p:sp>
      <p:sp>
        <p:nvSpPr>
          <p:cNvPr id="387" name="Google Shape;387;p53"/>
          <p:cNvSpPr txBox="1"/>
          <p:nvPr/>
        </p:nvSpPr>
        <p:spPr>
          <a:xfrm>
            <a:off x="18376" y="1057650"/>
            <a:ext cx="5527800" cy="461700"/>
          </a:xfrm>
          <a:prstGeom prst="rect">
            <a:avLst/>
          </a:prstGeom>
          <a:noFill/>
          <a:ln>
            <a:noFill/>
          </a:ln>
        </p:spPr>
        <p:txBody>
          <a:bodyPr spcFirstLastPara="1" wrap="square" lIns="91425" tIns="45700" rIns="91425" bIns="45700" anchor="t" anchorCtr="0">
            <a:noAutofit/>
          </a:bodyPr>
          <a:lstStyle/>
          <a:p>
            <a:r>
              <a:rPr lang="en-US" sz="2400">
                <a:solidFill>
                  <a:srgbClr val="164194"/>
                </a:solidFill>
                <a:latin typeface="Raleway"/>
                <a:ea typeface="Raleway"/>
                <a:cs typeface="Raleway"/>
                <a:sym typeface="Raleway"/>
              </a:rPr>
              <a:t>Une entreprise familiale</a:t>
            </a:r>
            <a:endParaRPr sz="2400">
              <a:solidFill>
                <a:srgbClr val="164194"/>
              </a:solidFill>
              <a:latin typeface="Raleway"/>
              <a:ea typeface="Raleway"/>
              <a:cs typeface="Raleway"/>
              <a:sym typeface="Raleway"/>
            </a:endParaRPr>
          </a:p>
        </p:txBody>
      </p:sp>
      <p:sp>
        <p:nvSpPr>
          <p:cNvPr id="388" name="Google Shape;388;p53"/>
          <p:cNvSpPr txBox="1"/>
          <p:nvPr/>
        </p:nvSpPr>
        <p:spPr>
          <a:xfrm>
            <a:off x="2177854" y="2204676"/>
            <a:ext cx="1671600" cy="1446600"/>
          </a:xfrm>
          <a:prstGeom prst="rect">
            <a:avLst/>
          </a:prstGeom>
          <a:noFill/>
          <a:ln>
            <a:noFill/>
          </a:ln>
        </p:spPr>
        <p:txBody>
          <a:bodyPr spcFirstLastPara="1" wrap="square" lIns="91425" tIns="45700" rIns="91425" bIns="45700" anchor="t" anchorCtr="0">
            <a:noAutofit/>
          </a:bodyPr>
          <a:lstStyle/>
          <a:p>
            <a:pPr algn="ctr"/>
            <a:r>
              <a:rPr lang="en-US" sz="8800" b="1">
                <a:solidFill>
                  <a:srgbClr val="63B9E9"/>
                </a:solidFill>
                <a:latin typeface="Raleway"/>
                <a:ea typeface="Raleway"/>
                <a:cs typeface="Raleway"/>
                <a:sym typeface="Raleway"/>
              </a:rPr>
              <a:t>54</a:t>
            </a:r>
            <a:endParaRPr b="1">
              <a:latin typeface="Raleway"/>
              <a:ea typeface="Raleway"/>
              <a:cs typeface="Raleway"/>
              <a:sym typeface="Raleway"/>
            </a:endParaRPr>
          </a:p>
        </p:txBody>
      </p:sp>
      <p:sp>
        <p:nvSpPr>
          <p:cNvPr id="389" name="Google Shape;389;p53"/>
          <p:cNvSpPr txBox="1"/>
          <p:nvPr/>
        </p:nvSpPr>
        <p:spPr>
          <a:xfrm>
            <a:off x="1989827" y="2204683"/>
            <a:ext cx="1584900" cy="523200"/>
          </a:xfrm>
          <a:prstGeom prst="rect">
            <a:avLst/>
          </a:prstGeom>
          <a:noFill/>
          <a:ln>
            <a:noFill/>
          </a:ln>
        </p:spPr>
        <p:txBody>
          <a:bodyPr spcFirstLastPara="1" wrap="square" lIns="91425" tIns="45700" rIns="91425" bIns="45700" anchor="t" anchorCtr="0">
            <a:noAutofit/>
          </a:bodyPr>
          <a:lstStyle/>
          <a:p>
            <a:pPr algn="ctr"/>
            <a:r>
              <a:rPr lang="en-US" sz="2800">
                <a:solidFill>
                  <a:srgbClr val="2B2B2B"/>
                </a:solidFill>
                <a:latin typeface="Raleway Thin"/>
                <a:ea typeface="Raleway Thin"/>
                <a:cs typeface="Raleway Thin"/>
                <a:sym typeface="Raleway Thin"/>
              </a:rPr>
              <a:t>ANS</a:t>
            </a:r>
            <a:endParaRPr sz="2800">
              <a:solidFill>
                <a:srgbClr val="2B2B2B"/>
              </a:solidFill>
              <a:latin typeface="Raleway Thin"/>
              <a:ea typeface="Raleway Thin"/>
              <a:cs typeface="Raleway Thin"/>
              <a:sym typeface="Raleway Thin"/>
            </a:endParaRPr>
          </a:p>
        </p:txBody>
      </p:sp>
      <p:sp>
        <p:nvSpPr>
          <p:cNvPr id="390" name="Google Shape;390;p53"/>
          <p:cNvSpPr txBox="1"/>
          <p:nvPr/>
        </p:nvSpPr>
        <p:spPr>
          <a:xfrm>
            <a:off x="4178281" y="2652584"/>
            <a:ext cx="2355000" cy="1446600"/>
          </a:xfrm>
          <a:prstGeom prst="rect">
            <a:avLst/>
          </a:prstGeom>
          <a:noFill/>
          <a:ln>
            <a:noFill/>
          </a:ln>
        </p:spPr>
        <p:txBody>
          <a:bodyPr spcFirstLastPara="1" wrap="square" lIns="91425" tIns="45700" rIns="91425" bIns="45700" anchor="t" anchorCtr="0">
            <a:noAutofit/>
          </a:bodyPr>
          <a:lstStyle/>
          <a:p>
            <a:pPr algn="ctr"/>
            <a:r>
              <a:rPr lang="en-US" sz="8800" b="1">
                <a:solidFill>
                  <a:srgbClr val="00D525"/>
                </a:solidFill>
                <a:latin typeface="Raleway"/>
                <a:ea typeface="Raleway"/>
                <a:cs typeface="Raleway"/>
                <a:sym typeface="Raleway"/>
              </a:rPr>
              <a:t>171</a:t>
            </a:r>
            <a:endParaRPr b="1">
              <a:solidFill>
                <a:srgbClr val="00D525"/>
              </a:solidFill>
              <a:latin typeface="Raleway"/>
              <a:ea typeface="Raleway"/>
              <a:cs typeface="Raleway"/>
              <a:sym typeface="Raleway"/>
            </a:endParaRPr>
          </a:p>
        </p:txBody>
      </p:sp>
      <p:sp>
        <p:nvSpPr>
          <p:cNvPr id="391" name="Google Shape;391;p53"/>
          <p:cNvSpPr txBox="1"/>
          <p:nvPr/>
        </p:nvSpPr>
        <p:spPr>
          <a:xfrm>
            <a:off x="4640184" y="2537375"/>
            <a:ext cx="2290200" cy="523200"/>
          </a:xfrm>
          <a:prstGeom prst="rect">
            <a:avLst/>
          </a:prstGeom>
          <a:noFill/>
          <a:ln>
            <a:noFill/>
          </a:ln>
        </p:spPr>
        <p:txBody>
          <a:bodyPr spcFirstLastPara="1" wrap="square" lIns="91425" tIns="45700" rIns="91425" bIns="45700" anchor="t" anchorCtr="0">
            <a:noAutofit/>
          </a:bodyPr>
          <a:lstStyle/>
          <a:p>
            <a:pPr algn="ctr"/>
            <a:r>
              <a:rPr lang="en-US" sz="2800">
                <a:solidFill>
                  <a:srgbClr val="2B2B2B"/>
                </a:solidFill>
                <a:latin typeface="Raleway Thin"/>
                <a:ea typeface="Raleway Thin"/>
                <a:cs typeface="Raleway Thin"/>
                <a:sym typeface="Raleway Thin"/>
              </a:rPr>
              <a:t>SITES</a:t>
            </a:r>
            <a:endParaRPr>
              <a:latin typeface="Raleway Thin"/>
              <a:ea typeface="Raleway Thin"/>
              <a:cs typeface="Raleway Thin"/>
              <a:sym typeface="Raleway Thin"/>
            </a:endParaRPr>
          </a:p>
        </p:txBody>
      </p:sp>
      <p:sp>
        <p:nvSpPr>
          <p:cNvPr id="392" name="Google Shape;392;p53"/>
          <p:cNvSpPr txBox="1"/>
          <p:nvPr/>
        </p:nvSpPr>
        <p:spPr>
          <a:xfrm>
            <a:off x="3621325" y="4654750"/>
            <a:ext cx="4272000" cy="1446600"/>
          </a:xfrm>
          <a:prstGeom prst="rect">
            <a:avLst/>
          </a:prstGeom>
          <a:noFill/>
          <a:ln>
            <a:noFill/>
          </a:ln>
        </p:spPr>
        <p:txBody>
          <a:bodyPr spcFirstLastPara="1" wrap="square" lIns="91425" tIns="45700" rIns="91425" bIns="45700" anchor="t" anchorCtr="0">
            <a:noAutofit/>
          </a:bodyPr>
          <a:lstStyle/>
          <a:p>
            <a:pPr algn="ctr"/>
            <a:r>
              <a:rPr lang="en-US" sz="8800" b="1">
                <a:solidFill>
                  <a:srgbClr val="63B9E9"/>
                </a:solidFill>
                <a:latin typeface="Raleway"/>
                <a:ea typeface="Raleway"/>
                <a:cs typeface="Raleway"/>
                <a:sym typeface="Raleway"/>
              </a:rPr>
              <a:t>27 200</a:t>
            </a:r>
            <a:endParaRPr b="1">
              <a:latin typeface="Raleway"/>
              <a:ea typeface="Raleway"/>
              <a:cs typeface="Raleway"/>
              <a:sym typeface="Raleway"/>
            </a:endParaRPr>
          </a:p>
        </p:txBody>
      </p:sp>
      <p:sp>
        <p:nvSpPr>
          <p:cNvPr id="393" name="Google Shape;393;p53"/>
          <p:cNvSpPr txBox="1"/>
          <p:nvPr/>
        </p:nvSpPr>
        <p:spPr>
          <a:xfrm>
            <a:off x="4505475" y="5700950"/>
            <a:ext cx="3600000" cy="523200"/>
          </a:xfrm>
          <a:prstGeom prst="rect">
            <a:avLst/>
          </a:prstGeom>
          <a:noFill/>
          <a:ln>
            <a:noFill/>
          </a:ln>
        </p:spPr>
        <p:txBody>
          <a:bodyPr spcFirstLastPara="1" wrap="square" lIns="91425" tIns="45700" rIns="91425" bIns="45700" anchor="t" anchorCtr="0">
            <a:noAutofit/>
          </a:bodyPr>
          <a:lstStyle/>
          <a:p>
            <a:pPr algn="ctr"/>
            <a:r>
              <a:rPr lang="en-US" sz="2800">
                <a:solidFill>
                  <a:srgbClr val="2B2B2B"/>
                </a:solidFill>
                <a:latin typeface="Raleway Thin"/>
                <a:ea typeface="Raleway Thin"/>
                <a:cs typeface="Raleway Thin"/>
                <a:sym typeface="Raleway Thin"/>
              </a:rPr>
              <a:t>COLLABORATEURS</a:t>
            </a:r>
            <a:endParaRPr sz="2800">
              <a:solidFill>
                <a:srgbClr val="2B2B2B"/>
              </a:solidFill>
              <a:latin typeface="Raleway Thin"/>
              <a:ea typeface="Raleway Thin"/>
              <a:cs typeface="Raleway Thin"/>
              <a:sym typeface="Raleway Thin"/>
            </a:endParaRPr>
          </a:p>
          <a:p>
            <a:pPr algn="ctr"/>
            <a:r>
              <a:rPr lang="en-US" sz="1200">
                <a:solidFill>
                  <a:srgbClr val="2B2B2B"/>
                </a:solidFill>
                <a:latin typeface="Raleway Thin"/>
                <a:ea typeface="Raleway Thin"/>
                <a:cs typeface="Raleway Thin"/>
                <a:sym typeface="Raleway Thin"/>
              </a:rPr>
              <a:t>(ETP moyen sur l’exercice)</a:t>
            </a:r>
            <a:endParaRPr sz="1200">
              <a:solidFill>
                <a:srgbClr val="2B2B2B"/>
              </a:solidFill>
              <a:latin typeface="Raleway Thin"/>
              <a:ea typeface="Raleway Thin"/>
              <a:cs typeface="Raleway Thin"/>
              <a:sym typeface="Raleway Thin"/>
            </a:endParaRPr>
          </a:p>
        </p:txBody>
      </p:sp>
      <p:sp>
        <p:nvSpPr>
          <p:cNvPr id="394" name="Google Shape;394;p53"/>
          <p:cNvSpPr txBox="1"/>
          <p:nvPr/>
        </p:nvSpPr>
        <p:spPr>
          <a:xfrm>
            <a:off x="6286500" y="2883350"/>
            <a:ext cx="1020600" cy="252000"/>
          </a:xfrm>
          <a:prstGeom prst="rect">
            <a:avLst/>
          </a:prstGeom>
          <a:noFill/>
          <a:ln>
            <a:noFill/>
          </a:ln>
        </p:spPr>
        <p:txBody>
          <a:bodyPr spcFirstLastPara="1" wrap="square" lIns="91425" tIns="91425" rIns="91425" bIns="91425" anchor="t" anchorCtr="0">
            <a:noAutofit/>
          </a:bodyPr>
          <a:lstStyle/>
          <a:p>
            <a:r>
              <a:rPr lang="en-US" sz="1050">
                <a:solidFill>
                  <a:srgbClr val="3C4043"/>
                </a:solidFill>
                <a:highlight>
                  <a:srgbClr val="FFFFFF"/>
                </a:highlight>
                <a:latin typeface="Roboto"/>
                <a:ea typeface="Roboto"/>
                <a:cs typeface="Roboto"/>
                <a:sym typeface="Roboto"/>
              </a:rPr>
              <a:t>31/03/2021</a:t>
            </a:r>
            <a:endParaRPr/>
          </a:p>
        </p:txBody>
      </p:sp>
    </p:spTree>
    <p:extLst>
      <p:ext uri="{BB962C8B-B14F-4D97-AF65-F5344CB8AC3E}">
        <p14:creationId xmlns:p14="http://schemas.microsoft.com/office/powerpoint/2010/main" val="2153120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62"/>
          <p:cNvSpPr txBox="1"/>
          <p:nvPr/>
        </p:nvSpPr>
        <p:spPr>
          <a:xfrm>
            <a:off x="769833" y="364367"/>
            <a:ext cx="10329600" cy="748500"/>
          </a:xfrm>
          <a:prstGeom prst="rect">
            <a:avLst/>
          </a:prstGeom>
          <a:noFill/>
          <a:ln>
            <a:noFill/>
          </a:ln>
        </p:spPr>
        <p:txBody>
          <a:bodyPr spcFirstLastPara="1" wrap="square" lIns="121900" tIns="121900" rIns="121900" bIns="121900" anchor="t" anchorCtr="0">
            <a:noAutofit/>
          </a:bodyPr>
          <a:lstStyle/>
          <a:p>
            <a:pPr>
              <a:buSzPts val="2400"/>
            </a:pPr>
            <a:r>
              <a:rPr lang="en-US" sz="3200" b="1">
                <a:solidFill>
                  <a:srgbClr val="FFFFFF"/>
                </a:solidFill>
                <a:latin typeface="Raleway"/>
                <a:ea typeface="Raleway"/>
                <a:cs typeface="Raleway"/>
                <a:sym typeface="Raleway"/>
              </a:rPr>
              <a:t>Notre offre globale  </a:t>
            </a:r>
            <a:endParaRPr sz="3200" b="1">
              <a:solidFill>
                <a:srgbClr val="FFFFFF"/>
              </a:solidFill>
              <a:latin typeface="Raleway"/>
              <a:ea typeface="Raleway"/>
              <a:cs typeface="Raleway"/>
              <a:sym typeface="Raleway"/>
            </a:endParaRPr>
          </a:p>
        </p:txBody>
      </p:sp>
      <p:sp>
        <p:nvSpPr>
          <p:cNvPr id="919" name="Google Shape;919;p62"/>
          <p:cNvSpPr txBox="1"/>
          <p:nvPr/>
        </p:nvSpPr>
        <p:spPr>
          <a:xfrm>
            <a:off x="3186233" y="2985383"/>
            <a:ext cx="1983900" cy="672300"/>
          </a:xfrm>
          <a:prstGeom prst="rect">
            <a:avLst/>
          </a:prstGeom>
          <a:noFill/>
          <a:ln>
            <a:noFill/>
          </a:ln>
        </p:spPr>
        <p:txBody>
          <a:bodyPr spcFirstLastPara="1" wrap="square" lIns="121900" tIns="121900" rIns="121900" bIns="121900" anchor="t" anchorCtr="0">
            <a:noAutofit/>
          </a:bodyPr>
          <a:lstStyle/>
          <a:p>
            <a:pPr algn="ctr">
              <a:buSzPts val="1600"/>
            </a:pPr>
            <a:r>
              <a:rPr lang="en-US" sz="1600">
                <a:latin typeface="Raleway"/>
                <a:ea typeface="Raleway"/>
                <a:cs typeface="Raleway"/>
                <a:sym typeface="Raleway"/>
              </a:rPr>
              <a:t>Transport vers l’entrepôt</a:t>
            </a:r>
            <a:endParaRPr sz="1600">
              <a:latin typeface="Raleway"/>
              <a:ea typeface="Raleway"/>
              <a:cs typeface="Raleway"/>
              <a:sym typeface="Raleway"/>
            </a:endParaRPr>
          </a:p>
        </p:txBody>
      </p:sp>
      <p:sp>
        <p:nvSpPr>
          <p:cNvPr id="920" name="Google Shape;920;p62"/>
          <p:cNvSpPr txBox="1"/>
          <p:nvPr/>
        </p:nvSpPr>
        <p:spPr>
          <a:xfrm>
            <a:off x="4990033" y="4959267"/>
            <a:ext cx="2092500" cy="672300"/>
          </a:xfrm>
          <a:prstGeom prst="rect">
            <a:avLst/>
          </a:prstGeom>
          <a:noFill/>
          <a:ln>
            <a:noFill/>
          </a:ln>
        </p:spPr>
        <p:txBody>
          <a:bodyPr spcFirstLastPara="1" wrap="square" lIns="121900" tIns="121900" rIns="121900" bIns="121900" anchor="t" anchorCtr="0">
            <a:noAutofit/>
          </a:bodyPr>
          <a:lstStyle/>
          <a:p>
            <a:pPr algn="ctr">
              <a:buSzPts val="1600"/>
            </a:pPr>
            <a:r>
              <a:rPr lang="en-US" sz="1600">
                <a:latin typeface="Raleway"/>
                <a:ea typeface="Raleway"/>
                <a:cs typeface="Raleway"/>
                <a:sym typeface="Raleway"/>
              </a:rPr>
              <a:t>Entreposage mutualisé ou dédié</a:t>
            </a:r>
            <a:endParaRPr sz="1600">
              <a:latin typeface="Raleway"/>
              <a:ea typeface="Raleway"/>
              <a:cs typeface="Raleway"/>
              <a:sym typeface="Raleway"/>
            </a:endParaRPr>
          </a:p>
          <a:p>
            <a:pPr algn="ctr">
              <a:buSzPts val="1600"/>
            </a:pPr>
            <a:r>
              <a:rPr lang="en-US" sz="1600">
                <a:latin typeface="Raleway"/>
                <a:ea typeface="Raleway"/>
                <a:cs typeface="Raleway"/>
                <a:sym typeface="Raleway"/>
              </a:rPr>
              <a:t>BtoBtoC</a:t>
            </a:r>
            <a:endParaRPr sz="1600">
              <a:latin typeface="Raleway"/>
              <a:ea typeface="Raleway"/>
              <a:cs typeface="Raleway"/>
              <a:sym typeface="Raleway"/>
            </a:endParaRPr>
          </a:p>
          <a:p>
            <a:pPr algn="ctr">
              <a:buSzPts val="1600"/>
            </a:pPr>
            <a:endParaRPr sz="1600">
              <a:latin typeface="Raleway"/>
              <a:ea typeface="Raleway"/>
              <a:cs typeface="Raleway"/>
              <a:sym typeface="Raleway"/>
            </a:endParaRPr>
          </a:p>
        </p:txBody>
      </p:sp>
      <p:sp>
        <p:nvSpPr>
          <p:cNvPr id="921" name="Google Shape;921;p62"/>
          <p:cNvSpPr txBox="1"/>
          <p:nvPr/>
        </p:nvSpPr>
        <p:spPr>
          <a:xfrm>
            <a:off x="6856233" y="2623417"/>
            <a:ext cx="2092500" cy="864000"/>
          </a:xfrm>
          <a:prstGeom prst="rect">
            <a:avLst/>
          </a:prstGeom>
          <a:noFill/>
          <a:ln>
            <a:noFill/>
          </a:ln>
        </p:spPr>
        <p:txBody>
          <a:bodyPr spcFirstLastPara="1" wrap="square" lIns="121900" tIns="121900" rIns="121900" bIns="121900" anchor="t" anchorCtr="0">
            <a:noAutofit/>
          </a:bodyPr>
          <a:lstStyle/>
          <a:p>
            <a:pPr algn="ctr">
              <a:buSzPts val="1600"/>
            </a:pPr>
            <a:r>
              <a:rPr lang="en-US" sz="1600">
                <a:latin typeface="Raleway"/>
                <a:ea typeface="Raleway"/>
                <a:cs typeface="Raleway"/>
                <a:sym typeface="Raleway"/>
              </a:rPr>
              <a:t>Co-packing</a:t>
            </a:r>
            <a:endParaRPr sz="1600">
              <a:latin typeface="Raleway"/>
              <a:ea typeface="Raleway"/>
              <a:cs typeface="Raleway"/>
              <a:sym typeface="Raleway"/>
            </a:endParaRPr>
          </a:p>
          <a:p>
            <a:pPr algn="ctr">
              <a:buSzPts val="1600"/>
            </a:pPr>
            <a:r>
              <a:rPr lang="en-US" sz="1600">
                <a:latin typeface="Raleway"/>
                <a:ea typeface="Raleway"/>
                <a:cs typeface="Raleway"/>
                <a:sym typeface="Raleway"/>
              </a:rPr>
              <a:t>wall-to-wall</a:t>
            </a:r>
            <a:endParaRPr sz="1600">
              <a:latin typeface="Raleway"/>
              <a:ea typeface="Raleway"/>
              <a:cs typeface="Raleway"/>
              <a:sym typeface="Raleway"/>
            </a:endParaRPr>
          </a:p>
          <a:p>
            <a:pPr algn="ctr">
              <a:buSzPts val="1200"/>
            </a:pPr>
            <a:r>
              <a:rPr lang="en-US" sz="1200">
                <a:latin typeface="Raleway"/>
                <a:ea typeface="Raleway"/>
                <a:cs typeface="Raleway"/>
                <a:sym typeface="Raleway"/>
              </a:rPr>
              <a:t>(services à valeur ajoutée)</a:t>
            </a:r>
            <a:endParaRPr sz="1200">
              <a:latin typeface="Raleway"/>
              <a:ea typeface="Raleway"/>
              <a:cs typeface="Raleway"/>
              <a:sym typeface="Raleway"/>
            </a:endParaRPr>
          </a:p>
        </p:txBody>
      </p:sp>
      <p:sp>
        <p:nvSpPr>
          <p:cNvPr id="922" name="Google Shape;922;p62"/>
          <p:cNvSpPr txBox="1"/>
          <p:nvPr/>
        </p:nvSpPr>
        <p:spPr>
          <a:xfrm>
            <a:off x="8639833" y="4944133"/>
            <a:ext cx="1930500" cy="672300"/>
          </a:xfrm>
          <a:prstGeom prst="rect">
            <a:avLst/>
          </a:prstGeom>
          <a:noFill/>
          <a:ln>
            <a:noFill/>
          </a:ln>
        </p:spPr>
        <p:txBody>
          <a:bodyPr spcFirstLastPara="1" wrap="square" lIns="121900" tIns="121900" rIns="121900" bIns="121900" anchor="t" anchorCtr="0">
            <a:noAutofit/>
          </a:bodyPr>
          <a:lstStyle/>
          <a:p>
            <a:pPr algn="ctr">
              <a:buSzPts val="1600"/>
            </a:pPr>
            <a:r>
              <a:rPr lang="en-US" sz="1600">
                <a:latin typeface="Raleway"/>
                <a:ea typeface="Raleway"/>
                <a:cs typeface="Raleway"/>
                <a:sym typeface="Raleway"/>
              </a:rPr>
              <a:t>Distribution multicanal pour nos clients</a:t>
            </a:r>
            <a:endParaRPr sz="1600">
              <a:latin typeface="Raleway"/>
              <a:ea typeface="Raleway"/>
              <a:cs typeface="Raleway"/>
              <a:sym typeface="Raleway"/>
            </a:endParaRPr>
          </a:p>
        </p:txBody>
      </p:sp>
      <p:cxnSp>
        <p:nvCxnSpPr>
          <p:cNvPr id="923" name="Google Shape;923;p62"/>
          <p:cNvCxnSpPr/>
          <p:nvPr/>
        </p:nvCxnSpPr>
        <p:spPr>
          <a:xfrm>
            <a:off x="33400" y="4693250"/>
            <a:ext cx="12125100" cy="0"/>
          </a:xfrm>
          <a:prstGeom prst="straightConnector1">
            <a:avLst/>
          </a:prstGeom>
          <a:noFill/>
          <a:ln w="28575" cap="flat" cmpd="sng">
            <a:solidFill>
              <a:srgbClr val="666666"/>
            </a:solidFill>
            <a:prstDash val="solid"/>
            <a:round/>
            <a:headEnd type="none" w="sm" len="sm"/>
            <a:tailEnd type="triangle" w="med" len="med"/>
          </a:ln>
        </p:spPr>
      </p:cxnSp>
      <p:pic>
        <p:nvPicPr>
          <p:cNvPr id="924" name="Google Shape;924;p62"/>
          <p:cNvPicPr preferRelativeResize="0"/>
          <p:nvPr/>
        </p:nvPicPr>
        <p:blipFill rotWithShape="1">
          <a:blip r:embed="rId3">
            <a:alphaModFix/>
          </a:blip>
          <a:srcRect/>
          <a:stretch/>
        </p:blipFill>
        <p:spPr>
          <a:xfrm>
            <a:off x="10981950" y="3686850"/>
            <a:ext cx="864000" cy="864000"/>
          </a:xfrm>
          <a:prstGeom prst="rect">
            <a:avLst/>
          </a:prstGeom>
          <a:noFill/>
          <a:ln>
            <a:noFill/>
          </a:ln>
        </p:spPr>
      </p:pic>
      <p:sp>
        <p:nvSpPr>
          <p:cNvPr id="925" name="Google Shape;925;p62"/>
          <p:cNvSpPr txBox="1"/>
          <p:nvPr/>
        </p:nvSpPr>
        <p:spPr>
          <a:xfrm>
            <a:off x="414400" y="1696933"/>
            <a:ext cx="2600700" cy="471900"/>
          </a:xfrm>
          <a:prstGeom prst="rect">
            <a:avLst/>
          </a:prstGeom>
          <a:noFill/>
          <a:ln>
            <a:noFill/>
          </a:ln>
        </p:spPr>
        <p:txBody>
          <a:bodyPr spcFirstLastPara="1" wrap="square" lIns="121900" tIns="121900" rIns="121900" bIns="121900" anchor="t" anchorCtr="0">
            <a:noAutofit/>
          </a:bodyPr>
          <a:lstStyle/>
          <a:p>
            <a:pPr>
              <a:buSzPts val="1900"/>
            </a:pPr>
            <a:r>
              <a:rPr lang="en-US" sz="1700" b="1">
                <a:latin typeface="Raleway"/>
                <a:ea typeface="Raleway"/>
                <a:cs typeface="Raleway"/>
                <a:sym typeface="Raleway"/>
              </a:rPr>
              <a:t>Une logistique de bout en bout : </a:t>
            </a:r>
            <a:endParaRPr sz="1700">
              <a:latin typeface="Raleway"/>
              <a:ea typeface="Raleway"/>
              <a:cs typeface="Raleway"/>
              <a:sym typeface="Raleway"/>
            </a:endParaRPr>
          </a:p>
        </p:txBody>
      </p:sp>
      <p:sp>
        <p:nvSpPr>
          <p:cNvPr id="926" name="Google Shape;926;p62"/>
          <p:cNvSpPr txBox="1"/>
          <p:nvPr/>
        </p:nvSpPr>
        <p:spPr>
          <a:xfrm>
            <a:off x="10265400" y="1773133"/>
            <a:ext cx="1808100" cy="471900"/>
          </a:xfrm>
          <a:prstGeom prst="rect">
            <a:avLst/>
          </a:prstGeom>
          <a:solidFill>
            <a:schemeClr val="accent1"/>
          </a:solidFill>
          <a:ln>
            <a:noFill/>
          </a:ln>
        </p:spPr>
        <p:txBody>
          <a:bodyPr spcFirstLastPara="1" wrap="square" lIns="121900" tIns="121900" rIns="121900" bIns="121900" anchor="t" anchorCtr="0">
            <a:noAutofit/>
          </a:bodyPr>
          <a:lstStyle/>
          <a:p>
            <a:pPr algn="ctr">
              <a:buSzPts val="1600"/>
            </a:pPr>
            <a:r>
              <a:rPr lang="en-US" sz="1600" b="1">
                <a:solidFill>
                  <a:srgbClr val="164194"/>
                </a:solidFill>
                <a:latin typeface="Raleway"/>
                <a:ea typeface="Raleway"/>
                <a:cs typeface="Raleway"/>
                <a:sym typeface="Raleway"/>
              </a:rPr>
              <a:t>Offre verte </a:t>
            </a:r>
            <a:endParaRPr sz="1600" b="1">
              <a:solidFill>
                <a:srgbClr val="164194"/>
              </a:solidFill>
              <a:latin typeface="Raleway"/>
              <a:ea typeface="Raleway"/>
              <a:cs typeface="Raleway"/>
              <a:sym typeface="Raleway"/>
            </a:endParaRPr>
          </a:p>
        </p:txBody>
      </p:sp>
      <p:sp>
        <p:nvSpPr>
          <p:cNvPr id="927" name="Google Shape;927;p62"/>
          <p:cNvSpPr txBox="1"/>
          <p:nvPr/>
        </p:nvSpPr>
        <p:spPr>
          <a:xfrm>
            <a:off x="2670733" y="1773133"/>
            <a:ext cx="1808100" cy="471900"/>
          </a:xfrm>
          <a:prstGeom prst="rect">
            <a:avLst/>
          </a:prstGeom>
          <a:solidFill>
            <a:schemeClr val="dk1"/>
          </a:solidFill>
          <a:ln>
            <a:noFill/>
          </a:ln>
        </p:spPr>
        <p:txBody>
          <a:bodyPr spcFirstLastPara="1" wrap="square" lIns="121900" tIns="121900" rIns="121900" bIns="121900" anchor="t" anchorCtr="0">
            <a:noAutofit/>
          </a:bodyPr>
          <a:lstStyle/>
          <a:p>
            <a:pPr algn="ctr">
              <a:buSzPts val="1600"/>
            </a:pPr>
            <a:r>
              <a:rPr lang="en-US" sz="1600" b="1">
                <a:solidFill>
                  <a:srgbClr val="FFFFFF"/>
                </a:solidFill>
                <a:latin typeface="Raleway"/>
                <a:ea typeface="Raleway"/>
                <a:cs typeface="Raleway"/>
                <a:sym typeface="Raleway"/>
              </a:rPr>
              <a:t>Omnicanal </a:t>
            </a:r>
            <a:endParaRPr sz="1600" b="1">
              <a:solidFill>
                <a:srgbClr val="FFFFFF"/>
              </a:solidFill>
              <a:latin typeface="Raleway"/>
              <a:ea typeface="Raleway"/>
              <a:cs typeface="Raleway"/>
              <a:sym typeface="Raleway"/>
            </a:endParaRPr>
          </a:p>
        </p:txBody>
      </p:sp>
      <p:sp>
        <p:nvSpPr>
          <p:cNvPr id="928" name="Google Shape;928;p62"/>
          <p:cNvSpPr txBox="1"/>
          <p:nvPr/>
        </p:nvSpPr>
        <p:spPr>
          <a:xfrm>
            <a:off x="6468067" y="1773133"/>
            <a:ext cx="1808100" cy="471900"/>
          </a:xfrm>
          <a:prstGeom prst="rect">
            <a:avLst/>
          </a:prstGeom>
          <a:solidFill>
            <a:schemeClr val="accent3"/>
          </a:solidFill>
          <a:ln>
            <a:noFill/>
          </a:ln>
        </p:spPr>
        <p:txBody>
          <a:bodyPr spcFirstLastPara="1" wrap="square" lIns="121900" tIns="121900" rIns="121900" bIns="121900" anchor="t" anchorCtr="0">
            <a:noAutofit/>
          </a:bodyPr>
          <a:lstStyle/>
          <a:p>
            <a:pPr algn="ctr">
              <a:buSzPts val="1600"/>
            </a:pPr>
            <a:r>
              <a:rPr lang="en-US" sz="1600" b="1">
                <a:solidFill>
                  <a:srgbClr val="FFFFFF"/>
                </a:solidFill>
                <a:latin typeface="Raleway"/>
                <a:ea typeface="Raleway"/>
                <a:cs typeface="Raleway"/>
                <a:sym typeface="Raleway"/>
              </a:rPr>
              <a:t>Control tower </a:t>
            </a:r>
            <a:endParaRPr sz="1600" b="1">
              <a:solidFill>
                <a:srgbClr val="FFFFFF"/>
              </a:solidFill>
              <a:latin typeface="Raleway"/>
              <a:ea typeface="Raleway"/>
              <a:cs typeface="Raleway"/>
              <a:sym typeface="Raleway"/>
            </a:endParaRPr>
          </a:p>
        </p:txBody>
      </p:sp>
      <p:sp>
        <p:nvSpPr>
          <p:cNvPr id="929" name="Google Shape;929;p62"/>
          <p:cNvSpPr txBox="1"/>
          <p:nvPr/>
        </p:nvSpPr>
        <p:spPr>
          <a:xfrm>
            <a:off x="8366734" y="1773133"/>
            <a:ext cx="1808100" cy="471900"/>
          </a:xfrm>
          <a:prstGeom prst="rect">
            <a:avLst/>
          </a:prstGeom>
          <a:solidFill>
            <a:schemeClr val="accent2"/>
          </a:solidFill>
          <a:ln>
            <a:noFill/>
          </a:ln>
        </p:spPr>
        <p:txBody>
          <a:bodyPr spcFirstLastPara="1" wrap="square" lIns="121900" tIns="121900" rIns="121900" bIns="121900" anchor="t" anchorCtr="0">
            <a:noAutofit/>
          </a:bodyPr>
          <a:lstStyle/>
          <a:p>
            <a:pPr algn="ctr">
              <a:buSzPts val="1600"/>
            </a:pPr>
            <a:r>
              <a:rPr lang="en-US" sz="1600" b="1">
                <a:solidFill>
                  <a:srgbClr val="164194"/>
                </a:solidFill>
                <a:latin typeface="Raleway"/>
                <a:ea typeface="Raleway"/>
                <a:cs typeface="Raleway"/>
                <a:sym typeface="Raleway"/>
              </a:rPr>
              <a:t>Traçabilité </a:t>
            </a:r>
            <a:endParaRPr sz="1600" b="1">
              <a:solidFill>
                <a:srgbClr val="164194"/>
              </a:solidFill>
              <a:latin typeface="Raleway"/>
              <a:ea typeface="Raleway"/>
              <a:cs typeface="Raleway"/>
              <a:sym typeface="Raleway"/>
            </a:endParaRPr>
          </a:p>
        </p:txBody>
      </p:sp>
      <p:sp>
        <p:nvSpPr>
          <p:cNvPr id="930" name="Google Shape;930;p62"/>
          <p:cNvSpPr txBox="1"/>
          <p:nvPr/>
        </p:nvSpPr>
        <p:spPr>
          <a:xfrm>
            <a:off x="4569395" y="1773133"/>
            <a:ext cx="1808100" cy="471900"/>
          </a:xfrm>
          <a:prstGeom prst="rect">
            <a:avLst/>
          </a:prstGeom>
          <a:solidFill>
            <a:schemeClr val="accent4"/>
          </a:solidFill>
          <a:ln>
            <a:noFill/>
          </a:ln>
        </p:spPr>
        <p:txBody>
          <a:bodyPr spcFirstLastPara="1" wrap="square" lIns="121900" tIns="121900" rIns="121900" bIns="121900" anchor="t" anchorCtr="0">
            <a:noAutofit/>
          </a:bodyPr>
          <a:lstStyle/>
          <a:p>
            <a:pPr algn="ctr">
              <a:buSzPts val="1600"/>
            </a:pPr>
            <a:r>
              <a:rPr lang="en-US" sz="1600" b="1">
                <a:solidFill>
                  <a:srgbClr val="FFFFFF"/>
                </a:solidFill>
                <a:latin typeface="Raleway"/>
                <a:ea typeface="Raleway"/>
                <a:cs typeface="Raleway"/>
                <a:sym typeface="Raleway"/>
              </a:rPr>
              <a:t>Transport</a:t>
            </a:r>
            <a:endParaRPr sz="1600" b="1">
              <a:solidFill>
                <a:srgbClr val="FFFFFF"/>
              </a:solidFill>
              <a:latin typeface="Raleway"/>
              <a:ea typeface="Raleway"/>
              <a:cs typeface="Raleway"/>
              <a:sym typeface="Raleway"/>
            </a:endParaRPr>
          </a:p>
        </p:txBody>
      </p:sp>
      <p:pic>
        <p:nvPicPr>
          <p:cNvPr id="931" name="Google Shape;931;p62"/>
          <p:cNvPicPr preferRelativeResize="0"/>
          <p:nvPr/>
        </p:nvPicPr>
        <p:blipFill rotWithShape="1">
          <a:blip r:embed="rId4">
            <a:alphaModFix/>
          </a:blip>
          <a:srcRect/>
          <a:stretch/>
        </p:blipFill>
        <p:spPr>
          <a:xfrm>
            <a:off x="1949950" y="3567200"/>
            <a:ext cx="922500" cy="922500"/>
          </a:xfrm>
          <a:prstGeom prst="rect">
            <a:avLst/>
          </a:prstGeom>
          <a:noFill/>
          <a:ln>
            <a:noFill/>
          </a:ln>
        </p:spPr>
      </p:pic>
      <p:pic>
        <p:nvPicPr>
          <p:cNvPr id="932" name="Google Shape;932;p62"/>
          <p:cNvPicPr preferRelativeResize="0"/>
          <p:nvPr/>
        </p:nvPicPr>
        <p:blipFill rotWithShape="1">
          <a:blip r:embed="rId5">
            <a:alphaModFix/>
          </a:blip>
          <a:srcRect/>
          <a:stretch/>
        </p:blipFill>
        <p:spPr>
          <a:xfrm>
            <a:off x="5589250" y="3688117"/>
            <a:ext cx="748401" cy="748401"/>
          </a:xfrm>
          <a:prstGeom prst="rect">
            <a:avLst/>
          </a:prstGeom>
          <a:noFill/>
          <a:ln>
            <a:noFill/>
          </a:ln>
        </p:spPr>
      </p:pic>
      <p:pic>
        <p:nvPicPr>
          <p:cNvPr id="933" name="Google Shape;933;p62"/>
          <p:cNvPicPr preferRelativeResize="0"/>
          <p:nvPr/>
        </p:nvPicPr>
        <p:blipFill rotWithShape="1">
          <a:blip r:embed="rId6">
            <a:alphaModFix/>
          </a:blip>
          <a:srcRect/>
          <a:stretch/>
        </p:blipFill>
        <p:spPr>
          <a:xfrm>
            <a:off x="212167" y="3543516"/>
            <a:ext cx="864000" cy="864000"/>
          </a:xfrm>
          <a:prstGeom prst="rect">
            <a:avLst/>
          </a:prstGeom>
          <a:noFill/>
          <a:ln>
            <a:noFill/>
          </a:ln>
        </p:spPr>
      </p:pic>
      <p:sp>
        <p:nvSpPr>
          <p:cNvPr id="934" name="Google Shape;934;p62"/>
          <p:cNvSpPr/>
          <p:nvPr/>
        </p:nvSpPr>
        <p:spPr>
          <a:xfrm>
            <a:off x="389966" y="4521842"/>
            <a:ext cx="340800" cy="305100"/>
          </a:xfrm>
          <a:prstGeom prst="hexagon">
            <a:avLst>
              <a:gd name="adj" fmla="val 27493"/>
              <a:gd name="vf" fmla="val 115470"/>
            </a:avLst>
          </a:prstGeom>
          <a:solidFill>
            <a:srgbClr val="00D525"/>
          </a:solidFill>
          <a:ln>
            <a:noFill/>
          </a:ln>
        </p:spPr>
        <p:txBody>
          <a:bodyPr spcFirstLastPara="1" wrap="square" lIns="121900" tIns="121900" rIns="121900" bIns="121900" anchor="ctr" anchorCtr="0">
            <a:noAutofit/>
          </a:bodyPr>
          <a:lstStyle/>
          <a:p>
            <a:endParaRPr/>
          </a:p>
        </p:txBody>
      </p:sp>
      <p:sp>
        <p:nvSpPr>
          <p:cNvPr id="935" name="Google Shape;935;p62"/>
          <p:cNvSpPr/>
          <p:nvPr/>
        </p:nvSpPr>
        <p:spPr>
          <a:xfrm>
            <a:off x="2198900" y="4538659"/>
            <a:ext cx="340800" cy="305100"/>
          </a:xfrm>
          <a:prstGeom prst="hexagon">
            <a:avLst>
              <a:gd name="adj" fmla="val 27493"/>
              <a:gd name="vf" fmla="val 115470"/>
            </a:avLst>
          </a:prstGeom>
          <a:solidFill>
            <a:srgbClr val="00D525"/>
          </a:solidFill>
          <a:ln>
            <a:noFill/>
          </a:ln>
        </p:spPr>
        <p:txBody>
          <a:bodyPr spcFirstLastPara="1" wrap="square" lIns="121900" tIns="121900" rIns="121900" bIns="121900" anchor="ctr" anchorCtr="0">
            <a:noAutofit/>
          </a:bodyPr>
          <a:lstStyle/>
          <a:p>
            <a:endParaRPr/>
          </a:p>
        </p:txBody>
      </p:sp>
      <p:sp>
        <p:nvSpPr>
          <p:cNvPr id="936" name="Google Shape;936;p62"/>
          <p:cNvSpPr/>
          <p:nvPr/>
        </p:nvSpPr>
        <p:spPr>
          <a:xfrm>
            <a:off x="4007833" y="4532025"/>
            <a:ext cx="340800" cy="305100"/>
          </a:xfrm>
          <a:prstGeom prst="hexagon">
            <a:avLst>
              <a:gd name="adj" fmla="val 27493"/>
              <a:gd name="vf" fmla="val 115470"/>
            </a:avLst>
          </a:prstGeom>
          <a:solidFill>
            <a:srgbClr val="00D525"/>
          </a:solidFill>
          <a:ln>
            <a:noFill/>
          </a:ln>
        </p:spPr>
        <p:txBody>
          <a:bodyPr spcFirstLastPara="1" wrap="square" lIns="121900" tIns="121900" rIns="121900" bIns="121900" anchor="ctr" anchorCtr="0">
            <a:noAutofit/>
          </a:bodyPr>
          <a:lstStyle/>
          <a:p>
            <a:endParaRPr/>
          </a:p>
        </p:txBody>
      </p:sp>
      <p:sp>
        <p:nvSpPr>
          <p:cNvPr id="937" name="Google Shape;937;p62"/>
          <p:cNvSpPr/>
          <p:nvPr/>
        </p:nvSpPr>
        <p:spPr>
          <a:xfrm>
            <a:off x="7625700" y="4538659"/>
            <a:ext cx="340800" cy="305100"/>
          </a:xfrm>
          <a:prstGeom prst="hexagon">
            <a:avLst>
              <a:gd name="adj" fmla="val 27493"/>
              <a:gd name="vf" fmla="val 115470"/>
            </a:avLst>
          </a:prstGeom>
          <a:solidFill>
            <a:srgbClr val="00D525"/>
          </a:solidFill>
          <a:ln>
            <a:noFill/>
          </a:ln>
        </p:spPr>
        <p:txBody>
          <a:bodyPr spcFirstLastPara="1" wrap="square" lIns="121900" tIns="121900" rIns="121900" bIns="121900" anchor="ctr" anchorCtr="0">
            <a:noAutofit/>
          </a:bodyPr>
          <a:lstStyle/>
          <a:p>
            <a:endParaRPr/>
          </a:p>
        </p:txBody>
      </p:sp>
      <p:sp>
        <p:nvSpPr>
          <p:cNvPr id="938" name="Google Shape;938;p62"/>
          <p:cNvSpPr/>
          <p:nvPr/>
        </p:nvSpPr>
        <p:spPr>
          <a:xfrm>
            <a:off x="5816766" y="4545292"/>
            <a:ext cx="340800" cy="305100"/>
          </a:xfrm>
          <a:prstGeom prst="hexagon">
            <a:avLst>
              <a:gd name="adj" fmla="val 27493"/>
              <a:gd name="vf" fmla="val 115470"/>
            </a:avLst>
          </a:prstGeom>
          <a:solidFill>
            <a:srgbClr val="00D525"/>
          </a:solidFill>
          <a:ln>
            <a:noFill/>
          </a:ln>
        </p:spPr>
        <p:txBody>
          <a:bodyPr spcFirstLastPara="1" wrap="square" lIns="121900" tIns="121900" rIns="121900" bIns="121900" anchor="ctr" anchorCtr="0">
            <a:noAutofit/>
          </a:bodyPr>
          <a:lstStyle/>
          <a:p>
            <a:endParaRPr/>
          </a:p>
        </p:txBody>
      </p:sp>
      <p:sp>
        <p:nvSpPr>
          <p:cNvPr id="939" name="Google Shape;939;p62"/>
          <p:cNvSpPr/>
          <p:nvPr/>
        </p:nvSpPr>
        <p:spPr>
          <a:xfrm>
            <a:off x="9434633" y="4549642"/>
            <a:ext cx="340800" cy="305100"/>
          </a:xfrm>
          <a:prstGeom prst="hexagon">
            <a:avLst>
              <a:gd name="adj" fmla="val 27493"/>
              <a:gd name="vf" fmla="val 115470"/>
            </a:avLst>
          </a:prstGeom>
          <a:solidFill>
            <a:srgbClr val="00D525"/>
          </a:solidFill>
          <a:ln>
            <a:noFill/>
          </a:ln>
        </p:spPr>
        <p:txBody>
          <a:bodyPr spcFirstLastPara="1" wrap="square" lIns="121900" tIns="121900" rIns="121900" bIns="121900" anchor="ctr" anchorCtr="0">
            <a:noAutofit/>
          </a:bodyPr>
          <a:lstStyle/>
          <a:p>
            <a:endParaRPr/>
          </a:p>
        </p:txBody>
      </p:sp>
      <p:sp>
        <p:nvSpPr>
          <p:cNvPr id="940" name="Google Shape;940;p62"/>
          <p:cNvSpPr/>
          <p:nvPr/>
        </p:nvSpPr>
        <p:spPr>
          <a:xfrm>
            <a:off x="11243566" y="4532025"/>
            <a:ext cx="340800" cy="305100"/>
          </a:xfrm>
          <a:prstGeom prst="hexagon">
            <a:avLst>
              <a:gd name="adj" fmla="val 27493"/>
              <a:gd name="vf" fmla="val 115470"/>
            </a:avLst>
          </a:prstGeom>
          <a:solidFill>
            <a:srgbClr val="00D525"/>
          </a:solidFill>
          <a:ln>
            <a:noFill/>
          </a:ln>
        </p:spPr>
        <p:txBody>
          <a:bodyPr spcFirstLastPara="1" wrap="square" lIns="121900" tIns="121900" rIns="121900" bIns="121900" anchor="ctr" anchorCtr="0">
            <a:noAutofit/>
          </a:bodyPr>
          <a:lstStyle/>
          <a:p>
            <a:endParaRPr/>
          </a:p>
        </p:txBody>
      </p:sp>
      <p:sp>
        <p:nvSpPr>
          <p:cNvPr id="941" name="Google Shape;941;p62"/>
          <p:cNvSpPr txBox="1"/>
          <p:nvPr/>
        </p:nvSpPr>
        <p:spPr>
          <a:xfrm>
            <a:off x="1377300" y="4944117"/>
            <a:ext cx="1983900" cy="672300"/>
          </a:xfrm>
          <a:prstGeom prst="rect">
            <a:avLst/>
          </a:prstGeom>
          <a:noFill/>
          <a:ln>
            <a:noFill/>
          </a:ln>
        </p:spPr>
        <p:txBody>
          <a:bodyPr spcFirstLastPara="1" wrap="square" lIns="121900" tIns="121900" rIns="121900" bIns="121900" anchor="t" anchorCtr="0">
            <a:noAutofit/>
          </a:bodyPr>
          <a:lstStyle/>
          <a:p>
            <a:pPr algn="ctr"/>
            <a:r>
              <a:rPr lang="en-US" sz="1600">
                <a:latin typeface="Raleway"/>
                <a:ea typeface="Raleway"/>
                <a:cs typeface="Raleway"/>
                <a:sym typeface="Raleway"/>
              </a:rPr>
              <a:t>Dédouanement</a:t>
            </a:r>
            <a:endParaRPr sz="1600">
              <a:latin typeface="Raleway"/>
              <a:ea typeface="Raleway"/>
              <a:cs typeface="Raleway"/>
              <a:sym typeface="Raleway"/>
            </a:endParaRPr>
          </a:p>
          <a:p>
            <a:pPr>
              <a:buSzPts val="1600"/>
            </a:pPr>
            <a:endParaRPr sz="1600">
              <a:latin typeface="Raleway"/>
              <a:ea typeface="Raleway"/>
              <a:cs typeface="Raleway"/>
              <a:sym typeface="Raleway"/>
            </a:endParaRPr>
          </a:p>
        </p:txBody>
      </p:sp>
      <p:sp>
        <p:nvSpPr>
          <p:cNvPr id="942" name="Google Shape;942;p62"/>
          <p:cNvSpPr txBox="1"/>
          <p:nvPr/>
        </p:nvSpPr>
        <p:spPr>
          <a:xfrm>
            <a:off x="-237633" y="2945667"/>
            <a:ext cx="1983900" cy="672300"/>
          </a:xfrm>
          <a:prstGeom prst="rect">
            <a:avLst/>
          </a:prstGeom>
          <a:noFill/>
          <a:ln>
            <a:noFill/>
          </a:ln>
        </p:spPr>
        <p:txBody>
          <a:bodyPr spcFirstLastPara="1" wrap="square" lIns="121900" tIns="121900" rIns="121900" bIns="121900" anchor="t" anchorCtr="0">
            <a:noAutofit/>
          </a:bodyPr>
          <a:lstStyle/>
          <a:p>
            <a:pPr algn="ctr"/>
            <a:r>
              <a:rPr lang="en-US" sz="1600">
                <a:latin typeface="Raleway"/>
                <a:ea typeface="Raleway"/>
                <a:cs typeface="Raleway"/>
                <a:sym typeface="Raleway"/>
              </a:rPr>
              <a:t>Sortie d’usine</a:t>
            </a:r>
            <a:endParaRPr sz="1600">
              <a:latin typeface="Raleway"/>
              <a:ea typeface="Raleway"/>
              <a:cs typeface="Raleway"/>
              <a:sym typeface="Raleway"/>
            </a:endParaRPr>
          </a:p>
          <a:p>
            <a:pPr>
              <a:buSzPts val="1600"/>
            </a:pPr>
            <a:endParaRPr sz="1600">
              <a:latin typeface="Raleway"/>
              <a:ea typeface="Raleway"/>
              <a:cs typeface="Raleway"/>
              <a:sym typeface="Raleway"/>
            </a:endParaRPr>
          </a:p>
        </p:txBody>
      </p:sp>
      <p:sp>
        <p:nvSpPr>
          <p:cNvPr id="943" name="Google Shape;943;p62"/>
          <p:cNvSpPr txBox="1"/>
          <p:nvPr/>
        </p:nvSpPr>
        <p:spPr>
          <a:xfrm>
            <a:off x="10367750" y="2770433"/>
            <a:ext cx="2092500" cy="672300"/>
          </a:xfrm>
          <a:prstGeom prst="rect">
            <a:avLst/>
          </a:prstGeom>
          <a:noFill/>
          <a:ln>
            <a:noFill/>
          </a:ln>
        </p:spPr>
        <p:txBody>
          <a:bodyPr spcFirstLastPara="1" wrap="square" lIns="121900" tIns="121900" rIns="121900" bIns="121900" anchor="t" anchorCtr="0">
            <a:noAutofit/>
          </a:bodyPr>
          <a:lstStyle/>
          <a:p>
            <a:pPr algn="ctr">
              <a:buSzPts val="1600"/>
            </a:pPr>
            <a:r>
              <a:rPr lang="en-US" sz="1600">
                <a:latin typeface="Raleway"/>
                <a:ea typeface="Raleway"/>
                <a:cs typeface="Raleway"/>
                <a:sym typeface="Raleway"/>
              </a:rPr>
              <a:t>Disponible à la vente</a:t>
            </a:r>
            <a:endParaRPr sz="1600">
              <a:latin typeface="Raleway"/>
              <a:ea typeface="Raleway"/>
              <a:cs typeface="Raleway"/>
              <a:sym typeface="Raleway"/>
            </a:endParaRPr>
          </a:p>
        </p:txBody>
      </p:sp>
      <p:pic>
        <p:nvPicPr>
          <p:cNvPr id="944" name="Google Shape;944;p62"/>
          <p:cNvPicPr preferRelativeResize="0"/>
          <p:nvPr/>
        </p:nvPicPr>
        <p:blipFill rotWithShape="1">
          <a:blip r:embed="rId7">
            <a:alphaModFix/>
          </a:blip>
          <a:srcRect/>
          <a:stretch/>
        </p:blipFill>
        <p:spPr>
          <a:xfrm>
            <a:off x="9173767" y="3686850"/>
            <a:ext cx="864000" cy="864000"/>
          </a:xfrm>
          <a:prstGeom prst="rect">
            <a:avLst/>
          </a:prstGeom>
          <a:noFill/>
          <a:ln>
            <a:noFill/>
          </a:ln>
        </p:spPr>
      </p:pic>
      <p:pic>
        <p:nvPicPr>
          <p:cNvPr id="945" name="Google Shape;945;p62"/>
          <p:cNvPicPr preferRelativeResize="0"/>
          <p:nvPr/>
        </p:nvPicPr>
        <p:blipFill rotWithShape="1">
          <a:blip r:embed="rId7">
            <a:alphaModFix/>
          </a:blip>
          <a:srcRect/>
          <a:stretch/>
        </p:blipFill>
        <p:spPr>
          <a:xfrm>
            <a:off x="3746233" y="3686834"/>
            <a:ext cx="864000" cy="864000"/>
          </a:xfrm>
          <a:prstGeom prst="rect">
            <a:avLst/>
          </a:prstGeom>
          <a:noFill/>
          <a:ln>
            <a:noFill/>
          </a:ln>
        </p:spPr>
      </p:pic>
      <p:pic>
        <p:nvPicPr>
          <p:cNvPr id="946" name="Google Shape;946;p62"/>
          <p:cNvPicPr preferRelativeResize="0"/>
          <p:nvPr/>
        </p:nvPicPr>
        <p:blipFill rotWithShape="1">
          <a:blip r:embed="rId8">
            <a:alphaModFix/>
          </a:blip>
          <a:srcRect/>
          <a:stretch/>
        </p:blipFill>
        <p:spPr>
          <a:xfrm>
            <a:off x="7323727" y="3581052"/>
            <a:ext cx="922500" cy="922500"/>
          </a:xfrm>
          <a:prstGeom prst="rect">
            <a:avLst/>
          </a:prstGeom>
          <a:noFill/>
          <a:ln>
            <a:noFill/>
          </a:ln>
        </p:spPr>
      </p:pic>
    </p:spTree>
    <p:extLst>
      <p:ext uri="{BB962C8B-B14F-4D97-AF65-F5344CB8AC3E}">
        <p14:creationId xmlns:p14="http://schemas.microsoft.com/office/powerpoint/2010/main" val="2159922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910" name="Google Shape;910;p61"/>
          <p:cNvPicPr preferRelativeResize="0"/>
          <p:nvPr/>
        </p:nvPicPr>
        <p:blipFill rotWithShape="1">
          <a:blip r:embed="rId3">
            <a:alphaModFix/>
          </a:blip>
          <a:srcRect l="17527" t="11627" r="8139" b="26125"/>
          <a:stretch/>
        </p:blipFill>
        <p:spPr>
          <a:xfrm>
            <a:off x="-3371525" y="1129650"/>
            <a:ext cx="11136000" cy="5728500"/>
          </a:xfrm>
          <a:prstGeom prst="parallelogram">
            <a:avLst>
              <a:gd name="adj" fmla="val 56201"/>
            </a:avLst>
          </a:prstGeom>
          <a:noFill/>
          <a:ln>
            <a:noFill/>
          </a:ln>
        </p:spPr>
      </p:pic>
      <p:sp>
        <p:nvSpPr>
          <p:cNvPr id="911" name="Google Shape;911;p61"/>
          <p:cNvSpPr txBox="1"/>
          <p:nvPr/>
        </p:nvSpPr>
        <p:spPr>
          <a:xfrm>
            <a:off x="6093282" y="3270532"/>
            <a:ext cx="5988900" cy="3047700"/>
          </a:xfrm>
          <a:prstGeom prst="rect">
            <a:avLst/>
          </a:prstGeom>
          <a:noFill/>
          <a:ln>
            <a:noFill/>
          </a:ln>
        </p:spPr>
        <p:txBody>
          <a:bodyPr spcFirstLastPara="1" wrap="square" lIns="91425" tIns="91425" rIns="91425" bIns="91425" anchor="t" anchorCtr="0">
            <a:spAutoFit/>
          </a:bodyPr>
          <a:lstStyle/>
          <a:p>
            <a:pPr algn="ctr"/>
            <a:r>
              <a:rPr lang="en-US" sz="2400">
                <a:solidFill>
                  <a:srgbClr val="164194"/>
                </a:solidFill>
                <a:latin typeface="Raleway"/>
                <a:ea typeface="Raleway"/>
                <a:cs typeface="Raleway"/>
                <a:sym typeface="Raleway"/>
              </a:rPr>
              <a:t>Pour nos clients,</a:t>
            </a:r>
            <a:endParaRPr sz="2400">
              <a:solidFill>
                <a:srgbClr val="164194"/>
              </a:solidFill>
              <a:latin typeface="Raleway"/>
              <a:ea typeface="Raleway"/>
              <a:cs typeface="Raleway"/>
              <a:sym typeface="Raleway"/>
            </a:endParaRPr>
          </a:p>
          <a:p>
            <a:pPr algn="ctr"/>
            <a:r>
              <a:rPr lang="en-US" sz="2400">
                <a:solidFill>
                  <a:srgbClr val="164194"/>
                </a:solidFill>
                <a:latin typeface="Raleway"/>
                <a:ea typeface="Raleway"/>
                <a:cs typeface="Raleway"/>
                <a:sym typeface="Raleway"/>
              </a:rPr>
              <a:t>nous </a:t>
            </a:r>
            <a:r>
              <a:rPr lang="en-US" sz="3000" b="1">
                <a:solidFill>
                  <a:srgbClr val="164194"/>
                </a:solidFill>
                <a:latin typeface="Raleway"/>
                <a:ea typeface="Raleway"/>
                <a:cs typeface="Raleway"/>
                <a:sym typeface="Raleway"/>
              </a:rPr>
              <a:t>créons et mettons en oeuvre de nouveaux </a:t>
            </a:r>
            <a:r>
              <a:rPr lang="en-US" sz="3000" b="1">
                <a:solidFill>
                  <a:srgbClr val="00D525"/>
                </a:solidFill>
                <a:latin typeface="Raleway"/>
                <a:ea typeface="Raleway"/>
                <a:cs typeface="Raleway"/>
                <a:sym typeface="Raleway"/>
              </a:rPr>
              <a:t>modèles de supply chain responsables</a:t>
            </a:r>
            <a:r>
              <a:rPr lang="en-US" sz="2400">
                <a:solidFill>
                  <a:srgbClr val="164194"/>
                </a:solidFill>
                <a:latin typeface="Raleway"/>
                <a:ea typeface="Raleway"/>
                <a:cs typeface="Raleway"/>
                <a:sym typeface="Raleway"/>
              </a:rPr>
              <a:t> qui </a:t>
            </a:r>
            <a:r>
              <a:rPr lang="en-US" sz="2400" b="1">
                <a:solidFill>
                  <a:srgbClr val="164194"/>
                </a:solidFill>
                <a:latin typeface="Raleway"/>
                <a:ea typeface="Raleway"/>
                <a:cs typeface="Raleway"/>
                <a:sym typeface="Raleway"/>
              </a:rPr>
              <a:t>changent nos habitudes de consommation</a:t>
            </a:r>
            <a:r>
              <a:rPr lang="en-US" sz="2400">
                <a:solidFill>
                  <a:srgbClr val="164194"/>
                </a:solidFill>
                <a:latin typeface="Raleway"/>
                <a:ea typeface="Raleway"/>
                <a:cs typeface="Raleway"/>
                <a:sym typeface="Raleway"/>
              </a:rPr>
              <a:t> et</a:t>
            </a:r>
            <a:r>
              <a:rPr lang="en-US" sz="2400" b="1">
                <a:solidFill>
                  <a:srgbClr val="164194"/>
                </a:solidFill>
                <a:latin typeface="Raleway"/>
                <a:ea typeface="Raleway"/>
                <a:cs typeface="Raleway"/>
                <a:sym typeface="Raleway"/>
              </a:rPr>
              <a:t> notre société.</a:t>
            </a:r>
            <a:endParaRPr sz="2400" b="1">
              <a:solidFill>
                <a:srgbClr val="164194"/>
              </a:solidFill>
              <a:latin typeface="Raleway"/>
              <a:ea typeface="Raleway"/>
              <a:cs typeface="Raleway"/>
              <a:sym typeface="Raleway"/>
            </a:endParaRPr>
          </a:p>
          <a:p>
            <a:pPr algn="ctr"/>
            <a:endParaRPr sz="2400">
              <a:solidFill>
                <a:srgbClr val="164194"/>
              </a:solidFill>
              <a:latin typeface="Raleway"/>
              <a:ea typeface="Raleway"/>
              <a:cs typeface="Raleway"/>
              <a:sym typeface="Raleway"/>
            </a:endParaRPr>
          </a:p>
        </p:txBody>
      </p:sp>
      <p:pic>
        <p:nvPicPr>
          <p:cNvPr id="912" name="Google Shape;912;p61"/>
          <p:cNvPicPr preferRelativeResize="0"/>
          <p:nvPr/>
        </p:nvPicPr>
        <p:blipFill rotWithShape="1">
          <a:blip r:embed="rId4">
            <a:alphaModFix/>
          </a:blip>
          <a:srcRect l="5611" t="22516" r="5602" b="21983"/>
          <a:stretch/>
        </p:blipFill>
        <p:spPr>
          <a:xfrm>
            <a:off x="7329025" y="2308740"/>
            <a:ext cx="4454349" cy="712450"/>
          </a:xfrm>
          <a:prstGeom prst="rect">
            <a:avLst/>
          </a:prstGeom>
          <a:noFill/>
          <a:ln>
            <a:noFill/>
          </a:ln>
        </p:spPr>
      </p:pic>
      <p:sp>
        <p:nvSpPr>
          <p:cNvPr id="913" name="Google Shape;913;p61"/>
          <p:cNvSpPr txBox="1"/>
          <p:nvPr/>
        </p:nvSpPr>
        <p:spPr>
          <a:xfrm>
            <a:off x="824425" y="398270"/>
            <a:ext cx="7324800" cy="584700"/>
          </a:xfrm>
          <a:prstGeom prst="rect">
            <a:avLst/>
          </a:prstGeom>
          <a:noFill/>
          <a:ln>
            <a:noFill/>
          </a:ln>
        </p:spPr>
        <p:txBody>
          <a:bodyPr spcFirstLastPara="1" wrap="square" lIns="91425" tIns="45700" rIns="91425" bIns="45700" anchor="t" anchorCtr="0">
            <a:noAutofit/>
          </a:bodyPr>
          <a:lstStyle/>
          <a:p>
            <a:pPr algn="just"/>
            <a:r>
              <a:rPr lang="en-US" sz="3200" b="1">
                <a:solidFill>
                  <a:srgbClr val="FFFFFF"/>
                </a:solidFill>
                <a:latin typeface="Raleway"/>
                <a:ea typeface="Raleway"/>
                <a:cs typeface="Raleway"/>
                <a:sym typeface="Raleway"/>
              </a:rPr>
              <a:t>Supply change</a:t>
            </a:r>
            <a:endParaRPr b="1">
              <a:latin typeface="Raleway"/>
              <a:ea typeface="Raleway"/>
              <a:cs typeface="Raleway"/>
              <a:sym typeface="Raleway"/>
            </a:endParaRPr>
          </a:p>
        </p:txBody>
      </p:sp>
    </p:spTree>
    <p:extLst>
      <p:ext uri="{BB962C8B-B14F-4D97-AF65-F5344CB8AC3E}">
        <p14:creationId xmlns:p14="http://schemas.microsoft.com/office/powerpoint/2010/main" val="3672623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859CA0-CB8F-40A0-B29A-F114EC8EB09E}"/>
              </a:ext>
            </a:extLst>
          </p:cNvPr>
          <p:cNvPicPr>
            <a:picLocks noChangeAspect="1"/>
          </p:cNvPicPr>
          <p:nvPr/>
        </p:nvPicPr>
        <p:blipFill rotWithShape="1">
          <a:blip r:embed="rId3"/>
          <a:srcRect/>
          <a:stretch/>
        </p:blipFill>
        <p:spPr>
          <a:xfrm>
            <a:off x="0" y="5"/>
            <a:ext cx="12192000" cy="6857995"/>
          </a:xfrm>
          <a:prstGeom prst="rect">
            <a:avLst/>
          </a:prstGeom>
          <a:effectLst>
            <a:outerShdw blurRad="889000" algn="ctr" rotWithShape="0">
              <a:schemeClr val="accent2">
                <a:lumMod val="50000"/>
                <a:alpha val="20000"/>
              </a:schemeClr>
            </a:outerShdw>
          </a:effectLst>
        </p:spPr>
      </p:pic>
      <p:sp>
        <p:nvSpPr>
          <p:cNvPr id="23" name="Rectangle 22">
            <a:extLst>
              <a:ext uri="{FF2B5EF4-FFF2-40B4-BE49-F238E27FC236}">
                <a16:creationId xmlns:a16="http://schemas.microsoft.com/office/drawing/2014/main" id="{155FB65A-A66F-0147-BFB0-4ED93CDA9154}"/>
              </a:ext>
            </a:extLst>
          </p:cNvPr>
          <p:cNvSpPr/>
          <p:nvPr/>
        </p:nvSpPr>
        <p:spPr>
          <a:xfrm rot="10800000">
            <a:off x="0" y="99641"/>
            <a:ext cx="12192000" cy="768627"/>
          </a:xfrm>
          <a:prstGeom prst="rect">
            <a:avLst/>
          </a:prstGeom>
          <a:gradFill>
            <a:gsLst>
              <a:gs pos="64000">
                <a:schemeClr val="bg1"/>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9" name="Content Placeholder 8">
            <a:extLst>
              <a:ext uri="{FF2B5EF4-FFF2-40B4-BE49-F238E27FC236}">
                <a16:creationId xmlns:a16="http://schemas.microsoft.com/office/drawing/2014/main" id="{7A86C2C7-88A0-B847-BE66-EF2F34108436}"/>
              </a:ext>
            </a:extLst>
          </p:cNvPr>
          <p:cNvSpPr>
            <a:spLocks noGrp="1"/>
          </p:cNvSpPr>
          <p:nvPr>
            <p:ph idx="4294967295"/>
          </p:nvPr>
        </p:nvSpPr>
        <p:spPr>
          <a:xfrm>
            <a:off x="6400799" y="2003575"/>
            <a:ext cx="5399206" cy="2963842"/>
          </a:xfrm>
          <a:prstGeom prst="rect">
            <a:avLst/>
          </a:prstGeom>
        </p:spPr>
        <p:txBody>
          <a:bodyPr/>
          <a:lstStyle/>
          <a:p>
            <a:pPr>
              <a:lnSpc>
                <a:spcPct val="107000"/>
              </a:lnSpc>
              <a:spcAft>
                <a:spcPts val="800"/>
              </a:spcAft>
            </a:pPr>
            <a:r>
              <a:rPr lang="en-GB" sz="2000" dirty="0">
                <a:solidFill>
                  <a:schemeClr val="bg1"/>
                </a:solidFill>
                <a:latin typeface="Calibri" panose="020F0502020204030204" pitchFamily="34" charset="0"/>
                <a:ea typeface="Calibri" panose="020F0502020204030204" pitchFamily="34" charset="0"/>
                <a:cs typeface="Arial" panose="020B0604020202020204" pitchFamily="34" charset="0"/>
              </a:rPr>
              <a:t>Joined FM logistic and have worked in various job from IT project manager, several development team manager and IS Architect</a:t>
            </a:r>
          </a:p>
          <a:p>
            <a:pPr>
              <a:lnSpc>
                <a:spcPct val="107000"/>
              </a:lnSpc>
              <a:spcAft>
                <a:spcPts val="800"/>
              </a:spcAft>
            </a:pPr>
            <a:r>
              <a:rPr lang="en-GB" sz="2000" dirty="0">
                <a:solidFill>
                  <a:schemeClr val="bg1"/>
                </a:solidFill>
                <a:latin typeface="Calibri" panose="020F0502020204030204" pitchFamily="34" charset="0"/>
                <a:ea typeface="Calibri" panose="020F0502020204030204" pitchFamily="34" charset="0"/>
                <a:cs typeface="Arial" panose="020B0604020202020204" pitchFamily="34" charset="0"/>
              </a:rPr>
              <a:t>Now Head of data management department for the ISD including the responsibility of  the Data Platform and the Data Analytics tools.</a:t>
            </a:r>
          </a:p>
        </p:txBody>
      </p:sp>
      <p:sp>
        <p:nvSpPr>
          <p:cNvPr id="25" name="Rectangle 24">
            <a:extLst>
              <a:ext uri="{FF2B5EF4-FFF2-40B4-BE49-F238E27FC236}">
                <a16:creationId xmlns:a16="http://schemas.microsoft.com/office/drawing/2014/main" id="{130A919A-490B-493D-B10B-E23E55E10384}"/>
              </a:ext>
            </a:extLst>
          </p:cNvPr>
          <p:cNvSpPr/>
          <p:nvPr/>
        </p:nvSpPr>
        <p:spPr>
          <a:xfrm>
            <a:off x="917369" y="2751789"/>
            <a:ext cx="4472049" cy="1274195"/>
          </a:xfrm>
          <a:prstGeom prst="rect">
            <a:avLst/>
          </a:prstGeom>
          <a:noFill/>
        </p:spPr>
        <p:txBody>
          <a:bodyPr wrap="square" anchor="b">
            <a:spAutoFit/>
          </a:bodyPr>
          <a:lstStyle/>
          <a:p>
            <a:pPr defTabSz="914400">
              <a:lnSpc>
                <a:spcPct val="80000"/>
              </a:lnSpc>
              <a:spcBef>
                <a:spcPts val="600"/>
              </a:spcBef>
              <a:spcAft>
                <a:spcPts val="1200"/>
              </a:spcAft>
              <a:defRPr/>
            </a:pPr>
            <a:r>
              <a:rPr lang="en-GB" sz="4800" b="1" dirty="0">
                <a:solidFill>
                  <a:schemeClr val="bg1"/>
                </a:solidFill>
                <a:latin typeface="+mj-lt"/>
              </a:rPr>
              <a:t>Who is Florent Martin?</a:t>
            </a:r>
          </a:p>
        </p:txBody>
      </p:sp>
      <p:grpSp>
        <p:nvGrpSpPr>
          <p:cNvPr id="35" name="Group 34">
            <a:extLst>
              <a:ext uri="{FF2B5EF4-FFF2-40B4-BE49-F238E27FC236}">
                <a16:creationId xmlns:a16="http://schemas.microsoft.com/office/drawing/2014/main" id="{25E6BB28-F67C-1342-989F-23834119A27E}"/>
              </a:ext>
            </a:extLst>
          </p:cNvPr>
          <p:cNvGrpSpPr>
            <a:grpSpLocks noChangeAspect="1"/>
          </p:cNvGrpSpPr>
          <p:nvPr/>
        </p:nvGrpSpPr>
        <p:grpSpPr>
          <a:xfrm>
            <a:off x="10060200" y="418612"/>
            <a:ext cx="191658" cy="191658"/>
            <a:chOff x="2769468" y="430816"/>
            <a:chExt cx="1261930" cy="1261930"/>
          </a:xfrm>
        </p:grpSpPr>
        <p:cxnSp>
          <p:nvCxnSpPr>
            <p:cNvPr id="36" name="Straight Connector 35">
              <a:extLst>
                <a:ext uri="{FF2B5EF4-FFF2-40B4-BE49-F238E27FC236}">
                  <a16:creationId xmlns:a16="http://schemas.microsoft.com/office/drawing/2014/main" id="{9E55ACED-868E-274A-A1D8-7368457DC0AE}"/>
                </a:ext>
              </a:extLst>
            </p:cNvPr>
            <p:cNvCxnSpPr>
              <a:cxnSpLocks/>
            </p:cNvCxnSpPr>
            <p:nvPr/>
          </p:nvCxnSpPr>
          <p:spPr>
            <a:xfrm rot="2700000">
              <a:off x="3400433" y="430816"/>
              <a:ext cx="0" cy="12619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451F9A9-8DC8-5143-BFC8-D9968E469A4D}"/>
                </a:ext>
              </a:extLst>
            </p:cNvPr>
            <p:cNvCxnSpPr>
              <a:cxnSpLocks/>
            </p:cNvCxnSpPr>
            <p:nvPr/>
          </p:nvCxnSpPr>
          <p:spPr>
            <a:xfrm rot="8100000">
              <a:off x="3400433" y="430816"/>
              <a:ext cx="0" cy="126193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F9319D9F-D779-4D9B-A115-BC115EACFFC0}"/>
              </a:ext>
            </a:extLst>
          </p:cNvPr>
          <p:cNvSpPr txBox="1"/>
          <p:nvPr/>
        </p:nvSpPr>
        <p:spPr>
          <a:xfrm>
            <a:off x="11472595" y="6474474"/>
            <a:ext cx="233397"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000" b="0" i="0" u="none" strike="noStrike" kern="1200" cap="none" spc="0" normalizeH="0" baseline="0" noProof="0" smtClean="0">
                <a:ln>
                  <a:noFill/>
                </a:ln>
                <a:solidFill>
                  <a:schemeClr val="bg1"/>
                </a:solidFill>
                <a:effectLst/>
                <a:uLnTx/>
                <a:uFillTx/>
                <a:latin typeface="+mj-lt"/>
                <a:ea typeface="Arial Nova" panose="020B0504020202020204" pitchFamily="34" charset="0"/>
                <a:cs typeface="Arial Nova" panose="020B05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MY" sz="1000" b="0" i="0" u="none" strike="noStrike" kern="1200" cap="none" spc="0" normalizeH="0" baseline="0" noProof="0" dirty="0">
              <a:ln>
                <a:noFill/>
              </a:ln>
              <a:solidFill>
                <a:schemeClr val="bg1"/>
              </a:solidFill>
              <a:effectLst/>
              <a:uLnTx/>
              <a:uFillTx/>
              <a:latin typeface="+mj-lt"/>
              <a:ea typeface="Arial Nova" panose="020B0504020202020204" pitchFamily="34" charset="0"/>
              <a:cs typeface="Arial Nova" panose="020B0504020202020204" pitchFamily="34" charset="0"/>
            </a:endParaRPr>
          </a:p>
        </p:txBody>
      </p:sp>
      <p:pic>
        <p:nvPicPr>
          <p:cNvPr id="18" name="Picture 17">
            <a:extLst>
              <a:ext uri="{FF2B5EF4-FFF2-40B4-BE49-F238E27FC236}">
                <a16:creationId xmlns:a16="http://schemas.microsoft.com/office/drawing/2014/main" id="{39146DBE-0290-0F44-A9D8-4DDE469425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81256" y="357318"/>
            <a:ext cx="1246237" cy="263356"/>
          </a:xfrm>
          <a:prstGeom prst="rect">
            <a:avLst/>
          </a:prstGeom>
        </p:spPr>
      </p:pic>
      <p:sp>
        <p:nvSpPr>
          <p:cNvPr id="20" name="TextBox 19">
            <a:extLst>
              <a:ext uri="{FF2B5EF4-FFF2-40B4-BE49-F238E27FC236}">
                <a16:creationId xmlns:a16="http://schemas.microsoft.com/office/drawing/2014/main" id="{B3A71668-CF00-BD46-A76C-91C2AB83ACC4}"/>
              </a:ext>
            </a:extLst>
          </p:cNvPr>
          <p:cNvSpPr txBox="1"/>
          <p:nvPr/>
        </p:nvSpPr>
        <p:spPr>
          <a:xfrm>
            <a:off x="644365" y="6474474"/>
            <a:ext cx="1213474" cy="246221"/>
          </a:xfrm>
          <a:prstGeom prst="rect">
            <a:avLst/>
          </a:prstGeom>
          <a:noFill/>
        </p:spPr>
        <p:txBody>
          <a:bodyPr wrap="none" lIns="0" rIns="0" rtlCol="0">
            <a:spAutoFit/>
          </a:bodyPr>
          <a:lstStyle>
            <a:defPPr>
              <a:defRPr lang="en-US"/>
            </a:defPPr>
            <a:lvl1pPr>
              <a:defRPr sz="1000" b="0" i="0">
                <a:latin typeface="Arial Nova" panose="020B0504020202020204" pitchFamily="34" charset="0"/>
                <a:ea typeface="Arial Nova" panose="020B0504020202020204" pitchFamily="34" charset="0"/>
                <a:cs typeface="Arial Nova" panose="020B0504020202020204" pitchFamily="34" charset="0"/>
              </a:defRPr>
            </a:lvl1pPr>
          </a:lstStyle>
          <a:p>
            <a:pPr lvl="0" defTabSz="914400">
              <a:defRPr/>
            </a:pPr>
            <a:r>
              <a:rPr kumimoji="0" lang="en-US" sz="1000" b="0" i="0" u="none" strike="noStrike" kern="1200" cap="none" spc="0" normalizeH="0" baseline="0" noProof="0" dirty="0">
                <a:ln>
                  <a:noFill/>
                </a:ln>
                <a:solidFill>
                  <a:schemeClr val="bg1"/>
                </a:solidFill>
                <a:effectLst/>
                <a:uLnTx/>
                <a:uFillTx/>
                <a:latin typeface="+mj-lt"/>
              </a:rPr>
              <a:t>HVR Software ©2021</a:t>
            </a:r>
            <a:endParaRPr kumimoji="0" lang="en-MY" sz="1000" b="0" i="0" u="none" strike="noStrike" kern="1200" cap="none" spc="0" normalizeH="0" baseline="0" noProof="0" dirty="0">
              <a:ln>
                <a:noFill/>
              </a:ln>
              <a:solidFill>
                <a:schemeClr val="bg1"/>
              </a:solidFill>
              <a:effectLst/>
              <a:uLnTx/>
              <a:uFillTx/>
              <a:latin typeface="+mj-lt"/>
            </a:endParaRPr>
          </a:p>
        </p:txBody>
      </p:sp>
      <p:pic>
        <p:nvPicPr>
          <p:cNvPr id="26" name="Picture 25" descr="Logo&#10;&#10;Description automatically generated">
            <a:extLst>
              <a:ext uri="{FF2B5EF4-FFF2-40B4-BE49-F238E27FC236}">
                <a16:creationId xmlns:a16="http://schemas.microsoft.com/office/drawing/2014/main" id="{C468C52A-1425-0A48-9F74-731570E50E30}"/>
              </a:ext>
            </a:extLst>
          </p:cNvPr>
          <p:cNvPicPr>
            <a:picLocks noChangeAspect="1"/>
          </p:cNvPicPr>
          <p:nvPr/>
        </p:nvPicPr>
        <p:blipFill rotWithShape="1">
          <a:blip r:embed="rId5"/>
          <a:srcRect t="21143" b="7880"/>
          <a:stretch/>
        </p:blipFill>
        <p:spPr>
          <a:xfrm>
            <a:off x="7313787" y="295348"/>
            <a:ext cx="2649428" cy="569839"/>
          </a:xfrm>
          <a:prstGeom prst="rect">
            <a:avLst/>
          </a:prstGeom>
        </p:spPr>
      </p:pic>
    </p:spTree>
    <p:extLst>
      <p:ext uri="{BB962C8B-B14F-4D97-AF65-F5344CB8AC3E}">
        <p14:creationId xmlns:p14="http://schemas.microsoft.com/office/powerpoint/2010/main" val="1840381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7"/>
          <p:cNvSpPr txBox="1"/>
          <p:nvPr/>
        </p:nvSpPr>
        <p:spPr>
          <a:xfrm>
            <a:off x="6096000" y="4538391"/>
            <a:ext cx="2012997" cy="924424"/>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GB" sz="2000" b="0" i="0" u="none" strike="noStrike" cap="none" dirty="0" err="1">
                <a:solidFill>
                  <a:schemeClr val="dk1"/>
                </a:solidFill>
                <a:latin typeface="Helvetica Neue"/>
                <a:ea typeface="Helvetica Neue"/>
                <a:cs typeface="Helvetica Neue"/>
                <a:sym typeface="Helvetica Neue"/>
              </a:rPr>
              <a:t>Karmel</a:t>
            </a:r>
            <a:r>
              <a:rPr lang="en-GB" sz="2000" b="0" i="0" u="none" strike="noStrike" cap="none" dirty="0">
                <a:solidFill>
                  <a:schemeClr val="dk1"/>
                </a:solidFill>
                <a:latin typeface="Helvetica Neue"/>
                <a:ea typeface="Helvetica Neue"/>
                <a:cs typeface="Helvetica Neue"/>
                <a:sym typeface="Helvetica Neue"/>
              </a:rPr>
              <a:t> </a:t>
            </a:r>
            <a:r>
              <a:rPr lang="en-GB" sz="2000" b="0" i="0" u="none" strike="noStrike" cap="none" dirty="0" err="1">
                <a:solidFill>
                  <a:schemeClr val="dk1"/>
                </a:solidFill>
                <a:latin typeface="Helvetica Neue"/>
                <a:ea typeface="Helvetica Neue"/>
                <a:cs typeface="Helvetica Neue"/>
                <a:sym typeface="Helvetica Neue"/>
              </a:rPr>
              <a:t>Zerkak</a:t>
            </a:r>
            <a:endParaRPr sz="2000" b="0" i="0" u="none" strike="noStrike" cap="none" dirty="0">
              <a:solidFill>
                <a:schemeClr val="dk1"/>
              </a:solidFill>
              <a:latin typeface="Helvetica Neue"/>
              <a:ea typeface="Helvetica Neue"/>
              <a:cs typeface="Helvetica Neue"/>
              <a:sym typeface="Helvetica Neue"/>
            </a:endParaRPr>
          </a:p>
          <a:p>
            <a:pPr marL="0" marR="0" lvl="0" indent="0" algn="ctr" rtl="0">
              <a:lnSpc>
                <a:spcPct val="150000"/>
              </a:lnSpc>
              <a:spcBef>
                <a:spcPts val="0"/>
              </a:spcBef>
              <a:spcAft>
                <a:spcPts val="0"/>
              </a:spcAft>
              <a:buNone/>
            </a:pPr>
            <a:r>
              <a:rPr lang="en-US" sz="1200" dirty="0">
                <a:solidFill>
                  <a:schemeClr val="dk1"/>
                </a:solidFill>
                <a:latin typeface="Helvetica Neue"/>
                <a:ea typeface="Helvetica Neue"/>
                <a:cs typeface="Helvetica Neue"/>
                <a:sym typeface="Helvetica Neue"/>
              </a:rPr>
              <a:t>Co-</a:t>
            </a:r>
            <a:r>
              <a:rPr lang="en-US" sz="1200" dirty="0" err="1">
                <a:solidFill>
                  <a:schemeClr val="dk1"/>
                </a:solidFill>
                <a:latin typeface="Helvetica Neue"/>
                <a:ea typeface="Helvetica Neue"/>
                <a:cs typeface="Helvetica Neue"/>
                <a:sym typeface="Helvetica Neue"/>
              </a:rPr>
              <a:t>Fondateur</a:t>
            </a:r>
            <a:r>
              <a:rPr lang="en-US" sz="1200" dirty="0">
                <a:solidFill>
                  <a:schemeClr val="dk1"/>
                </a:solidFill>
                <a:latin typeface="Helvetica Neue"/>
                <a:ea typeface="Helvetica Neue"/>
                <a:cs typeface="Helvetica Neue"/>
                <a:sym typeface="Helvetica Neue"/>
              </a:rPr>
              <a:t> de DATA.FR</a:t>
            </a:r>
            <a:endParaRPr sz="1200" dirty="0"/>
          </a:p>
        </p:txBody>
      </p:sp>
      <p:sp>
        <p:nvSpPr>
          <p:cNvPr id="504" name="Google Shape;504;p77"/>
          <p:cNvSpPr txBox="1">
            <a:spLocks noGrp="1"/>
          </p:cNvSpPr>
          <p:nvPr>
            <p:ph type="body" idx="1"/>
          </p:nvPr>
        </p:nvSpPr>
        <p:spPr>
          <a:xfrm>
            <a:off x="1564212" y="2487607"/>
            <a:ext cx="3350688" cy="133747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800"/>
              <a:buNone/>
            </a:pPr>
            <a:r>
              <a:rPr lang="en-US" dirty="0" err="1"/>
              <a:t>Intervenants</a:t>
            </a:r>
            <a:endParaRPr dirty="0"/>
          </a:p>
        </p:txBody>
      </p:sp>
      <p:sp>
        <p:nvSpPr>
          <p:cNvPr id="10" name="Google Shape;502;p77">
            <a:extLst>
              <a:ext uri="{FF2B5EF4-FFF2-40B4-BE49-F238E27FC236}">
                <a16:creationId xmlns:a16="http://schemas.microsoft.com/office/drawing/2014/main" id="{A4D3A7D5-6037-CD48-9DC1-3E3DC3A35E0D}"/>
              </a:ext>
            </a:extLst>
          </p:cNvPr>
          <p:cNvSpPr txBox="1"/>
          <p:nvPr/>
        </p:nvSpPr>
        <p:spPr>
          <a:xfrm>
            <a:off x="8900353" y="4538391"/>
            <a:ext cx="2717416" cy="917532"/>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GB" sz="2000" b="0" i="0" u="none" strike="noStrike" cap="none" dirty="0">
                <a:solidFill>
                  <a:schemeClr val="dk1"/>
                </a:solidFill>
                <a:latin typeface="Helvetica Neue"/>
                <a:ea typeface="Helvetica Neue"/>
                <a:cs typeface="Helvetica Neue"/>
                <a:sym typeface="Helvetica Neue"/>
              </a:rPr>
              <a:t>Florent Martin</a:t>
            </a:r>
            <a:endParaRPr sz="2000" b="0" i="0" u="none" strike="noStrike" cap="none" dirty="0">
              <a:solidFill>
                <a:schemeClr val="dk1"/>
              </a:solidFill>
              <a:latin typeface="Helvetica Neue"/>
              <a:ea typeface="Helvetica Neue"/>
              <a:cs typeface="Helvetica Neue"/>
              <a:sym typeface="Helvetica Neue"/>
            </a:endParaRPr>
          </a:p>
          <a:p>
            <a:pPr marL="0" marR="0" lvl="0" indent="0" algn="ctr" rtl="0">
              <a:lnSpc>
                <a:spcPct val="150000"/>
              </a:lnSpc>
              <a:spcBef>
                <a:spcPts val="0"/>
              </a:spcBef>
              <a:spcAft>
                <a:spcPts val="0"/>
              </a:spcAft>
              <a:buNone/>
            </a:pPr>
            <a:r>
              <a:rPr lang="en-US" sz="1200" dirty="0">
                <a:solidFill>
                  <a:schemeClr val="dk1"/>
                </a:solidFill>
                <a:latin typeface="Helvetica Neue"/>
                <a:ea typeface="Helvetica Neue"/>
                <a:cs typeface="Helvetica Neue"/>
                <a:sym typeface="Helvetica Neue"/>
              </a:rPr>
              <a:t>Data Manager, FM Logistic</a:t>
            </a:r>
            <a:endParaRPr sz="1200" dirty="0"/>
          </a:p>
        </p:txBody>
      </p:sp>
      <p:pic>
        <p:nvPicPr>
          <p:cNvPr id="3" name="Picture 2" descr="A person in a suit&#10;&#10;Description automatically generated with medium confidence">
            <a:extLst>
              <a:ext uri="{FF2B5EF4-FFF2-40B4-BE49-F238E27FC236}">
                <a16:creationId xmlns:a16="http://schemas.microsoft.com/office/drawing/2014/main" id="{FA3F553F-8777-1540-BDAD-62A573AAD287}"/>
              </a:ext>
            </a:extLst>
          </p:cNvPr>
          <p:cNvPicPr>
            <a:picLocks noChangeAspect="1"/>
          </p:cNvPicPr>
          <p:nvPr/>
        </p:nvPicPr>
        <p:blipFill>
          <a:blip r:embed="rId3"/>
          <a:stretch>
            <a:fillRect/>
          </a:stretch>
        </p:blipFill>
        <p:spPr>
          <a:xfrm>
            <a:off x="6096390" y="2486415"/>
            <a:ext cx="1885169" cy="1885169"/>
          </a:xfrm>
          <a:prstGeom prst="rect">
            <a:avLst/>
          </a:prstGeom>
        </p:spPr>
      </p:pic>
      <p:pic>
        <p:nvPicPr>
          <p:cNvPr id="6" name="Picture 2" descr="Home">
            <a:extLst>
              <a:ext uri="{FF2B5EF4-FFF2-40B4-BE49-F238E27FC236}">
                <a16:creationId xmlns:a16="http://schemas.microsoft.com/office/drawing/2014/main" id="{2DCB9902-53B0-4A20-9E8F-B929BA366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509" y="5629622"/>
            <a:ext cx="1638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2" descr="Logo&#10;&#10;Description automatically generated">
            <a:extLst>
              <a:ext uri="{FF2B5EF4-FFF2-40B4-BE49-F238E27FC236}">
                <a16:creationId xmlns:a16="http://schemas.microsoft.com/office/drawing/2014/main" id="{4EDE9251-8100-47FB-A1A2-5A7AD82625A4}"/>
              </a:ext>
            </a:extLst>
          </p:cNvPr>
          <p:cNvPicPr>
            <a:picLocks noChangeAspect="1"/>
          </p:cNvPicPr>
          <p:nvPr/>
        </p:nvPicPr>
        <p:blipFill rotWithShape="1">
          <a:blip r:embed="rId5"/>
          <a:srcRect t="21143" b="7880"/>
          <a:stretch/>
        </p:blipFill>
        <p:spPr>
          <a:xfrm>
            <a:off x="8968341" y="5629622"/>
            <a:ext cx="2649428" cy="569839"/>
          </a:xfrm>
          <a:prstGeom prst="rect">
            <a:avLst/>
          </a:prstGeom>
        </p:spPr>
      </p:pic>
      <p:pic>
        <p:nvPicPr>
          <p:cNvPr id="4" name="Image 3">
            <a:extLst>
              <a:ext uri="{FF2B5EF4-FFF2-40B4-BE49-F238E27FC236}">
                <a16:creationId xmlns:a16="http://schemas.microsoft.com/office/drawing/2014/main" id="{4FAFA29E-1596-4B72-A2A7-3DC3F90F101C}"/>
              </a:ext>
            </a:extLst>
          </p:cNvPr>
          <p:cNvPicPr>
            <a:picLocks noChangeAspect="1"/>
          </p:cNvPicPr>
          <p:nvPr/>
        </p:nvPicPr>
        <p:blipFill>
          <a:blip r:embed="rId6"/>
          <a:stretch>
            <a:fillRect/>
          </a:stretch>
        </p:blipFill>
        <p:spPr>
          <a:xfrm>
            <a:off x="9141697" y="2474865"/>
            <a:ext cx="1990120" cy="190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39EA80-FE01-4E59-B266-1EF319B194BD}"/>
              </a:ext>
            </a:extLst>
          </p:cNvPr>
          <p:cNvSpPr>
            <a:spLocks/>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A4ACFFDF-4894-4A2C-95A2-043696283DB2}"/>
              </a:ext>
            </a:extLst>
          </p:cNvPr>
          <p:cNvPicPr>
            <a:picLocks noChangeAspect="1"/>
          </p:cNvPicPr>
          <p:nvPr/>
        </p:nvPicPr>
        <p:blipFill rotWithShape="1">
          <a:blip r:embed="rId3"/>
          <a:srcRect t="6711" b="6711"/>
          <a:stretch/>
        </p:blipFill>
        <p:spPr>
          <a:xfrm>
            <a:off x="0" y="0"/>
            <a:ext cx="12192000" cy="6858000"/>
          </a:xfrm>
          <a:prstGeom prst="rect">
            <a:avLst/>
          </a:prstGeom>
        </p:spPr>
      </p:pic>
      <p:sp>
        <p:nvSpPr>
          <p:cNvPr id="27" name="Rectangle 26">
            <a:extLst>
              <a:ext uri="{FF2B5EF4-FFF2-40B4-BE49-F238E27FC236}">
                <a16:creationId xmlns:a16="http://schemas.microsoft.com/office/drawing/2014/main" id="{E7202E96-D904-4988-8C87-34860F624BA6}"/>
              </a:ext>
            </a:extLst>
          </p:cNvPr>
          <p:cNvSpPr>
            <a:spLocks/>
          </p:cNvSpPr>
          <p:nvPr/>
        </p:nvSpPr>
        <p:spPr>
          <a:xfrm>
            <a:off x="0" y="0"/>
            <a:ext cx="12192000" cy="6858000"/>
          </a:xfrm>
          <a:prstGeom prst="rect">
            <a:avLst/>
          </a:prstGeom>
          <a:gradFill flip="none" rotWithShape="1">
            <a:gsLst>
              <a:gs pos="80000">
                <a:schemeClr val="bg1"/>
              </a:gs>
              <a:gs pos="20000">
                <a:schemeClr val="bg1"/>
              </a:gs>
              <a:gs pos="0">
                <a:schemeClr val="bg2">
                  <a:alpha val="50000"/>
                </a:schemeClr>
              </a:gs>
              <a:gs pos="100000">
                <a:schemeClr val="bg2"/>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9D74B359-3F78-4277-86B4-5FE0C6D6FE27}"/>
              </a:ext>
            </a:extLst>
          </p:cNvPr>
          <p:cNvPicPr>
            <a:picLocks noChangeAspect="1"/>
          </p:cNvPicPr>
          <p:nvPr/>
        </p:nvPicPr>
        <p:blipFill>
          <a:blip r:embed="rId4">
            <a:duotone>
              <a:schemeClr val="accent1">
                <a:shade val="45000"/>
                <a:satMod val="135000"/>
              </a:schemeClr>
              <a:prstClr val="white"/>
            </a:duotone>
          </a:blip>
          <a:srcRect l="8867" r="8867"/>
          <a:stretch/>
        </p:blipFill>
        <p:spPr>
          <a:xfrm>
            <a:off x="0" y="1934639"/>
            <a:ext cx="5247371" cy="4248150"/>
          </a:xfrm>
          <a:prstGeom prst="rect">
            <a:avLst/>
          </a:prstGeom>
        </p:spPr>
      </p:pic>
      <p:pic>
        <p:nvPicPr>
          <p:cNvPr id="28" name="Picture 27" descr="Commercial dock with container cargo ship container storage and crane unloading ship">
            <a:extLst>
              <a:ext uri="{FF2B5EF4-FFF2-40B4-BE49-F238E27FC236}">
                <a16:creationId xmlns:a16="http://schemas.microsoft.com/office/drawing/2014/main" id="{DAF30494-4673-4575-A9E5-4D459E48C0B6}"/>
              </a:ext>
            </a:extLst>
          </p:cNvPr>
          <p:cNvPicPr>
            <a:picLocks noChangeAspect="1"/>
          </p:cNvPicPr>
          <p:nvPr/>
        </p:nvPicPr>
        <p:blipFill>
          <a:blip r:embed="rId5"/>
          <a:srcRect l="15299" r="15299"/>
          <a:stretch/>
        </p:blipFill>
        <p:spPr>
          <a:xfrm>
            <a:off x="6458618" y="1934639"/>
            <a:ext cx="5247371" cy="4248150"/>
          </a:xfrm>
          <a:prstGeom prst="rect">
            <a:avLst/>
          </a:prstGeom>
        </p:spPr>
      </p:pic>
      <p:sp>
        <p:nvSpPr>
          <p:cNvPr id="26" name="Rectangle 25">
            <a:extLst>
              <a:ext uri="{FF2B5EF4-FFF2-40B4-BE49-F238E27FC236}">
                <a16:creationId xmlns:a16="http://schemas.microsoft.com/office/drawing/2014/main" id="{2DE47F3C-A95F-BF48-BEC3-1043ADB2446E}"/>
              </a:ext>
            </a:extLst>
          </p:cNvPr>
          <p:cNvSpPr/>
          <p:nvPr/>
        </p:nvSpPr>
        <p:spPr>
          <a:xfrm>
            <a:off x="0" y="1934639"/>
            <a:ext cx="11705989" cy="4248150"/>
          </a:xfrm>
          <a:prstGeom prst="rect">
            <a:avLst/>
          </a:prstGeom>
          <a:gradFill>
            <a:gsLst>
              <a:gs pos="0">
                <a:schemeClr val="accent3">
                  <a:alpha val="83000"/>
                </a:schemeClr>
              </a:gs>
              <a:gs pos="100000">
                <a:schemeClr val="accent1">
                  <a:alpha val="1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6FDD01-1DB0-44FF-BC36-82BA1ECF9AE5}"/>
              </a:ext>
            </a:extLst>
          </p:cNvPr>
          <p:cNvSpPr/>
          <p:nvPr/>
        </p:nvSpPr>
        <p:spPr>
          <a:xfrm>
            <a:off x="486009" y="107920"/>
            <a:ext cx="5972609" cy="6858000"/>
          </a:xfrm>
          <a:prstGeom prst="rect">
            <a:avLst/>
          </a:prstGeom>
          <a:solidFill>
            <a:schemeClr val="bg1"/>
          </a:solidFill>
          <a:ln>
            <a:noFill/>
          </a:ln>
          <a:effectLst>
            <a:outerShdw blurRad="304800" algn="ctr" rotWithShape="0">
              <a:schemeClr val="tx2">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itle 1">
            <a:extLst>
              <a:ext uri="{FF2B5EF4-FFF2-40B4-BE49-F238E27FC236}">
                <a16:creationId xmlns:a16="http://schemas.microsoft.com/office/drawing/2014/main" id="{7889C6CD-1815-479F-B1D0-8FF13CAC6DDB}"/>
              </a:ext>
            </a:extLst>
          </p:cNvPr>
          <p:cNvSpPr txBox="1">
            <a:spLocks/>
          </p:cNvSpPr>
          <p:nvPr/>
        </p:nvSpPr>
        <p:spPr>
          <a:xfrm>
            <a:off x="958090" y="430220"/>
            <a:ext cx="6260857" cy="1283428"/>
          </a:xfrm>
          <a:prstGeom prst="rect">
            <a:avLst/>
          </a:prstGeom>
        </p:spPr>
        <p:txBody>
          <a:bodyPr wrap="square" anchor="ctr">
            <a:spAutoFit/>
          </a:bodyPr>
          <a:lstStyle>
            <a:lvl1pPr>
              <a:lnSpc>
                <a:spcPct val="90000"/>
              </a:lnSpc>
              <a:spcBef>
                <a:spcPct val="0"/>
              </a:spcBef>
              <a:buNone/>
              <a:defRPr sz="3600" b="1" i="0">
                <a:solidFill>
                  <a:srgbClr val="073F66"/>
                </a:solidFill>
                <a:latin typeface="Arial Nova" panose="020B0504020202020204" pitchFamily="34" charset="0"/>
                <a:ea typeface="Arial Nova" panose="020B0504020202020204" pitchFamily="34" charset="0"/>
                <a:cs typeface="Arial Nova" panose="020B05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00" normalizeH="0" baseline="0" noProof="0" dirty="0">
                <a:ln>
                  <a:noFill/>
                </a:ln>
                <a:solidFill>
                  <a:schemeClr val="tx1"/>
                </a:solidFill>
                <a:effectLst/>
                <a:uLnTx/>
                <a:uFillTx/>
                <a:latin typeface="+mj-lt"/>
              </a:rPr>
              <a:t>Exigences Business &amp; Techniques</a:t>
            </a:r>
          </a:p>
          <a:p>
            <a:pPr marL="0" marR="0" lvl="0" indent="0" algn="l" defTabSz="914400" rtl="0" eaLnBrk="1" fontAlgn="auto" latinLnBrk="0" hangingPunct="1">
              <a:lnSpc>
                <a:spcPct val="90000"/>
              </a:lnSpc>
              <a:spcBef>
                <a:spcPct val="0"/>
              </a:spcBef>
              <a:spcAft>
                <a:spcPts val="0"/>
              </a:spcAft>
              <a:buClrTx/>
              <a:buSzTx/>
              <a:buFontTx/>
              <a:buNone/>
              <a:tabLst/>
              <a:defRPr/>
            </a:pPr>
            <a:r>
              <a:rPr lang="fr-FR" sz="1400" b="0" spc="100" dirty="0">
                <a:solidFill>
                  <a:schemeClr val="tx1">
                    <a:lumMod val="50000"/>
                    <a:lumOff val="50000"/>
                  </a:schemeClr>
                </a:solidFill>
                <a:latin typeface="+mj-lt"/>
              </a:rPr>
              <a:t>ANALYSE EN TEMPS RÉEL POUR OPTIMISER L'ENTREPOSAGE</a:t>
            </a:r>
            <a:endParaRPr lang="en-US" sz="1400" b="0" spc="100" dirty="0">
              <a:solidFill>
                <a:schemeClr val="tx1">
                  <a:lumMod val="50000"/>
                  <a:lumOff val="50000"/>
                </a:schemeClr>
              </a:solidFill>
              <a:latin typeface="+mj-lt"/>
            </a:endParaRPr>
          </a:p>
        </p:txBody>
      </p:sp>
      <p:sp>
        <p:nvSpPr>
          <p:cNvPr id="46" name="Content Placeholder 8">
            <a:extLst>
              <a:ext uri="{FF2B5EF4-FFF2-40B4-BE49-F238E27FC236}">
                <a16:creationId xmlns:a16="http://schemas.microsoft.com/office/drawing/2014/main" id="{D093450E-1345-4C68-AF39-1B3B34F9442D}"/>
              </a:ext>
            </a:extLst>
          </p:cNvPr>
          <p:cNvSpPr txBox="1">
            <a:spLocks/>
          </p:cNvSpPr>
          <p:nvPr/>
        </p:nvSpPr>
        <p:spPr>
          <a:xfrm>
            <a:off x="963536" y="1783121"/>
            <a:ext cx="4185396" cy="2945165"/>
          </a:xfrm>
          <a:prstGeom prst="rect">
            <a:avLst/>
          </a:prstGeom>
        </p:spPr>
        <p:txBody>
          <a:bodyPr wrap="square" anchor="ctr">
            <a:spAutoFit/>
          </a:bodyPr>
          <a:lstStyle>
            <a:lvl1pPr marL="228600" indent="-228600" algn="l" defTabSz="914400" rtl="0" eaLnBrk="1" latinLnBrk="0" hangingPunct="1">
              <a:lnSpc>
                <a:spcPct val="90000"/>
              </a:lnSpc>
              <a:spcBef>
                <a:spcPts val="1000"/>
              </a:spcBef>
              <a:buFont typeface="Arial Nova" panose="020B05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Nova" panose="020B05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Nova" panose="020B05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a:lstStyle>
          <a:p>
            <a:pPr marL="0" indent="0">
              <a:lnSpc>
                <a:spcPct val="150000"/>
              </a:lnSpc>
              <a:spcBef>
                <a:spcPts val="2400"/>
              </a:spcBef>
              <a:buFont typeface="Arial Nova" panose="020B0504020202020204" pitchFamily="34" charset="0"/>
              <a:buNone/>
            </a:pPr>
            <a:r>
              <a:rPr lang="fr-FR" sz="1400" dirty="0"/>
              <a:t>FM </a:t>
            </a:r>
            <a:r>
              <a:rPr lang="fr-FR" sz="1400" dirty="0" err="1"/>
              <a:t>Logistic</a:t>
            </a:r>
            <a:r>
              <a:rPr lang="fr-FR" sz="1400" dirty="0"/>
              <a:t> avait besoin d'une intégration de données en temps réel pour optimiser les activités d'entreposage et de transport, son cœur de métier.</a:t>
            </a:r>
          </a:p>
          <a:p>
            <a:pPr marL="0" indent="0">
              <a:lnSpc>
                <a:spcPct val="150000"/>
              </a:lnSpc>
              <a:spcBef>
                <a:spcPts val="2400"/>
              </a:spcBef>
              <a:buFont typeface="Arial Nova" panose="020B0504020202020204" pitchFamily="34" charset="0"/>
              <a:buNone/>
            </a:pPr>
            <a:r>
              <a:rPr lang="fr-FR" sz="1400" dirty="0"/>
              <a:t>FM </a:t>
            </a:r>
            <a:r>
              <a:rPr lang="fr-FR" sz="1400" dirty="0" err="1"/>
              <a:t>Logistic</a:t>
            </a:r>
            <a:r>
              <a:rPr lang="fr-FR" sz="1400" dirty="0"/>
              <a:t> vise également à créer de nouveaux services basés sur la fourniture de données à valeur ajoutée. De nouveaux services basés sur le cloud de données en temps réel seront proposés à leurs clients, employés internes et partenaires.</a:t>
            </a:r>
            <a:endParaRPr lang="en-US" sz="1400" dirty="0"/>
          </a:p>
        </p:txBody>
      </p:sp>
      <p:sp>
        <p:nvSpPr>
          <p:cNvPr id="48" name="Content Placeholder 8">
            <a:extLst>
              <a:ext uri="{FF2B5EF4-FFF2-40B4-BE49-F238E27FC236}">
                <a16:creationId xmlns:a16="http://schemas.microsoft.com/office/drawing/2014/main" id="{19D1CB28-0E2F-4232-B491-443398F1243E}"/>
              </a:ext>
            </a:extLst>
          </p:cNvPr>
          <p:cNvSpPr txBox="1">
            <a:spLocks/>
          </p:cNvSpPr>
          <p:nvPr/>
        </p:nvSpPr>
        <p:spPr>
          <a:xfrm>
            <a:off x="958089" y="4962129"/>
            <a:ext cx="2196041" cy="313932"/>
          </a:xfrm>
          <a:prstGeom prst="rect">
            <a:avLst/>
          </a:prstGeom>
        </p:spPr>
        <p:txBody>
          <a:bodyPr>
            <a:spAutoFit/>
          </a:bodyPr>
          <a:lstStyle>
            <a:lvl1pPr marL="228600" indent="-228600" algn="l" defTabSz="914400" rtl="0" eaLnBrk="1" latinLnBrk="0" hangingPunct="1">
              <a:lnSpc>
                <a:spcPct val="90000"/>
              </a:lnSpc>
              <a:spcBef>
                <a:spcPts val="1000"/>
              </a:spcBef>
              <a:buFont typeface="Arial Nova" panose="020B05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Nova" panose="020B05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Nova" panose="020B05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600" b="1" dirty="0">
                <a:solidFill>
                  <a:schemeClr val="accent2"/>
                </a:solidFill>
              </a:rPr>
              <a:t>Sources: </a:t>
            </a:r>
          </a:p>
        </p:txBody>
      </p:sp>
      <p:sp>
        <p:nvSpPr>
          <p:cNvPr id="49" name="Content Placeholder 8">
            <a:extLst>
              <a:ext uri="{FF2B5EF4-FFF2-40B4-BE49-F238E27FC236}">
                <a16:creationId xmlns:a16="http://schemas.microsoft.com/office/drawing/2014/main" id="{360C112C-AF14-47DA-B85E-A003D4FDE4FF}"/>
              </a:ext>
            </a:extLst>
          </p:cNvPr>
          <p:cNvSpPr txBox="1">
            <a:spLocks/>
          </p:cNvSpPr>
          <p:nvPr/>
        </p:nvSpPr>
        <p:spPr>
          <a:xfrm>
            <a:off x="3562400" y="4962129"/>
            <a:ext cx="2196041" cy="313932"/>
          </a:xfrm>
          <a:prstGeom prst="rect">
            <a:avLst/>
          </a:prstGeom>
        </p:spPr>
        <p:txBody>
          <a:bodyPr>
            <a:spAutoFit/>
          </a:bodyPr>
          <a:lstStyle>
            <a:lvl1pPr marL="228600" indent="-228600" algn="l" defTabSz="914400" rtl="0" eaLnBrk="1" latinLnBrk="0" hangingPunct="1">
              <a:lnSpc>
                <a:spcPct val="90000"/>
              </a:lnSpc>
              <a:spcBef>
                <a:spcPts val="1000"/>
              </a:spcBef>
              <a:buFont typeface="Arial Nova" panose="020B05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Nova" panose="020B05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Nova" panose="020B05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600" b="1" dirty="0">
                <a:solidFill>
                  <a:schemeClr val="accent2"/>
                </a:solidFill>
              </a:rPr>
              <a:t>Targets: </a:t>
            </a:r>
          </a:p>
        </p:txBody>
      </p:sp>
      <p:sp>
        <p:nvSpPr>
          <p:cNvPr id="50" name="Content Placeholder 8">
            <a:extLst>
              <a:ext uri="{FF2B5EF4-FFF2-40B4-BE49-F238E27FC236}">
                <a16:creationId xmlns:a16="http://schemas.microsoft.com/office/drawing/2014/main" id="{609B8F5D-CB5F-4812-81EA-45486787D076}"/>
              </a:ext>
            </a:extLst>
          </p:cNvPr>
          <p:cNvSpPr txBox="1">
            <a:spLocks/>
          </p:cNvSpPr>
          <p:nvPr/>
        </p:nvSpPr>
        <p:spPr>
          <a:xfrm>
            <a:off x="958089" y="5242079"/>
            <a:ext cx="2196041" cy="827919"/>
          </a:xfrm>
          <a:prstGeom prst="rect">
            <a:avLst/>
          </a:prstGeom>
        </p:spPr>
        <p:txBody>
          <a:bodyPr>
            <a:spAutoFit/>
          </a:bodyPr>
          <a:lstStyle>
            <a:lvl1pPr marL="228600" indent="-228600" algn="l" defTabSz="914400" rtl="0" eaLnBrk="1" latinLnBrk="0" hangingPunct="1">
              <a:lnSpc>
                <a:spcPct val="90000"/>
              </a:lnSpc>
              <a:spcBef>
                <a:spcPts val="1000"/>
              </a:spcBef>
              <a:buFont typeface="Arial Nova" panose="020B05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Nova" panose="020B05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Nova" panose="020B05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a:lstStyle>
          <a:p>
            <a:pPr>
              <a:spcBef>
                <a:spcPts val="600"/>
              </a:spcBef>
            </a:pPr>
            <a:r>
              <a:rPr lang="en-US" sz="1400" dirty="0">
                <a:latin typeface="Arial Nova Light" panose="020B0304020202020204" pitchFamily="34" charset="0"/>
              </a:rPr>
              <a:t>Oracle</a:t>
            </a:r>
          </a:p>
          <a:p>
            <a:pPr>
              <a:spcBef>
                <a:spcPts val="600"/>
              </a:spcBef>
            </a:pPr>
            <a:r>
              <a:rPr lang="en-US" sz="1400" dirty="0">
                <a:latin typeface="Arial Nova Light" panose="020B0304020202020204" pitchFamily="34" charset="0"/>
              </a:rPr>
              <a:t>MySQL</a:t>
            </a:r>
          </a:p>
          <a:p>
            <a:pPr>
              <a:spcBef>
                <a:spcPts val="600"/>
              </a:spcBef>
            </a:pPr>
            <a:r>
              <a:rPr lang="en-US" sz="1400" dirty="0">
                <a:latin typeface="Arial Nova Light" panose="020B0304020202020204" pitchFamily="34" charset="0"/>
              </a:rPr>
              <a:t>SFDC</a:t>
            </a:r>
          </a:p>
        </p:txBody>
      </p:sp>
      <p:sp>
        <p:nvSpPr>
          <p:cNvPr id="51" name="Content Placeholder 8">
            <a:extLst>
              <a:ext uri="{FF2B5EF4-FFF2-40B4-BE49-F238E27FC236}">
                <a16:creationId xmlns:a16="http://schemas.microsoft.com/office/drawing/2014/main" id="{4B6C9C1A-8612-4974-B849-D01281270DFA}"/>
              </a:ext>
            </a:extLst>
          </p:cNvPr>
          <p:cNvSpPr txBox="1">
            <a:spLocks/>
          </p:cNvSpPr>
          <p:nvPr/>
        </p:nvSpPr>
        <p:spPr>
          <a:xfrm>
            <a:off x="3562400" y="5242079"/>
            <a:ext cx="2196041" cy="557076"/>
          </a:xfrm>
          <a:prstGeom prst="rect">
            <a:avLst/>
          </a:prstGeom>
        </p:spPr>
        <p:txBody>
          <a:bodyPr>
            <a:spAutoFit/>
          </a:bodyPr>
          <a:lstStyle>
            <a:lvl1pPr marL="228600" indent="-228600" algn="l" defTabSz="914400" rtl="0" eaLnBrk="1" latinLnBrk="0" hangingPunct="1">
              <a:lnSpc>
                <a:spcPct val="90000"/>
              </a:lnSpc>
              <a:spcBef>
                <a:spcPts val="1000"/>
              </a:spcBef>
              <a:buFont typeface="Arial Nova" panose="020B05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Nova" panose="020B05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Nova" panose="020B05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a:lstStyle>
          <a:p>
            <a:pPr>
              <a:spcBef>
                <a:spcPts val="600"/>
              </a:spcBef>
            </a:pPr>
            <a:r>
              <a:rPr lang="en-US" sz="1400" dirty="0">
                <a:latin typeface="Arial Nova Light" panose="020B0304020202020204" pitchFamily="34" charset="0"/>
              </a:rPr>
              <a:t>Google </a:t>
            </a:r>
            <a:r>
              <a:rPr lang="en-US" sz="1400" dirty="0" err="1">
                <a:latin typeface="Arial Nova Light" panose="020B0304020202020204" pitchFamily="34" charset="0"/>
              </a:rPr>
              <a:t>BigQuery</a:t>
            </a:r>
            <a:endParaRPr lang="en-US" sz="1400" dirty="0">
              <a:latin typeface="Arial Nova Light" panose="020B0304020202020204" pitchFamily="34" charset="0"/>
            </a:endParaRPr>
          </a:p>
          <a:p>
            <a:pPr>
              <a:spcBef>
                <a:spcPts val="600"/>
              </a:spcBef>
            </a:pPr>
            <a:r>
              <a:rPr lang="en-US" sz="1400" dirty="0">
                <a:latin typeface="Arial Nova Light" panose="020B0304020202020204" pitchFamily="34" charset="0"/>
              </a:rPr>
              <a:t>Google Cloud SQL </a:t>
            </a:r>
          </a:p>
        </p:txBody>
      </p:sp>
      <p:cxnSp>
        <p:nvCxnSpPr>
          <p:cNvPr id="7" name="Straight Connector 6">
            <a:extLst>
              <a:ext uri="{FF2B5EF4-FFF2-40B4-BE49-F238E27FC236}">
                <a16:creationId xmlns:a16="http://schemas.microsoft.com/office/drawing/2014/main" id="{448D2250-37C4-449C-ACF1-0D048533AB6B}"/>
              </a:ext>
            </a:extLst>
          </p:cNvPr>
          <p:cNvCxnSpPr>
            <a:cxnSpLocks/>
          </p:cNvCxnSpPr>
          <p:nvPr/>
        </p:nvCxnSpPr>
        <p:spPr>
          <a:xfrm rot="5400000">
            <a:off x="2420322" y="5546877"/>
            <a:ext cx="1271824"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5748B91-8197-4F3D-A180-AC93B4F52B2B}"/>
              </a:ext>
            </a:extLst>
          </p:cNvPr>
          <p:cNvSpPr txBox="1"/>
          <p:nvPr/>
        </p:nvSpPr>
        <p:spPr>
          <a:xfrm>
            <a:off x="11360152" y="6474474"/>
            <a:ext cx="345840"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000" b="0" i="0" u="none" strike="noStrike" kern="1200" cap="none" spc="0" normalizeH="0" baseline="0" noProof="0" smtClean="0">
                <a:ln>
                  <a:noFill/>
                </a:ln>
                <a:solidFill>
                  <a:srgbClr val="000000"/>
                </a:solidFill>
                <a:effectLst/>
                <a:uLnTx/>
                <a:uFillTx/>
                <a:latin typeface="+mj-lt"/>
                <a:ea typeface="Arial Nova" panose="020B0504020202020204" pitchFamily="34" charset="0"/>
                <a:cs typeface="Arial Nova" panose="020B05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MY" sz="1000" b="0" i="0" u="none" strike="noStrike" kern="1200" cap="none" spc="0" normalizeH="0" baseline="0" noProof="0" dirty="0">
              <a:ln>
                <a:noFill/>
              </a:ln>
              <a:solidFill>
                <a:srgbClr val="000000"/>
              </a:solidFill>
              <a:effectLst/>
              <a:uLnTx/>
              <a:uFillTx/>
              <a:latin typeface="+mj-lt"/>
              <a:ea typeface="Arial Nova" panose="020B0504020202020204" pitchFamily="34" charset="0"/>
              <a:cs typeface="Arial Nova" panose="020B0504020202020204" pitchFamily="34" charset="0"/>
            </a:endParaRPr>
          </a:p>
        </p:txBody>
      </p:sp>
      <p:grpSp>
        <p:nvGrpSpPr>
          <p:cNvPr id="32" name="Group 31">
            <a:extLst>
              <a:ext uri="{FF2B5EF4-FFF2-40B4-BE49-F238E27FC236}">
                <a16:creationId xmlns:a16="http://schemas.microsoft.com/office/drawing/2014/main" id="{9B5038E9-04C0-184A-A1EC-9113EAF331FD}"/>
              </a:ext>
            </a:extLst>
          </p:cNvPr>
          <p:cNvGrpSpPr>
            <a:grpSpLocks noChangeAspect="1"/>
          </p:cNvGrpSpPr>
          <p:nvPr/>
        </p:nvGrpSpPr>
        <p:grpSpPr>
          <a:xfrm>
            <a:off x="10060200" y="418612"/>
            <a:ext cx="191658" cy="191658"/>
            <a:chOff x="2769468" y="430816"/>
            <a:chExt cx="1261930" cy="1261930"/>
          </a:xfrm>
        </p:grpSpPr>
        <p:cxnSp>
          <p:nvCxnSpPr>
            <p:cNvPr id="33" name="Straight Connector 32">
              <a:extLst>
                <a:ext uri="{FF2B5EF4-FFF2-40B4-BE49-F238E27FC236}">
                  <a16:creationId xmlns:a16="http://schemas.microsoft.com/office/drawing/2014/main" id="{5C12E13A-4F21-1446-9BF8-61E8C74C2BDD}"/>
                </a:ext>
              </a:extLst>
            </p:cNvPr>
            <p:cNvCxnSpPr>
              <a:cxnSpLocks/>
            </p:cNvCxnSpPr>
            <p:nvPr/>
          </p:nvCxnSpPr>
          <p:spPr>
            <a:xfrm rot="2700000">
              <a:off x="3400433" y="430816"/>
              <a:ext cx="0" cy="12619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9B89CC8-E836-0F40-9BB6-54A63C270A4D}"/>
                </a:ext>
              </a:extLst>
            </p:cNvPr>
            <p:cNvCxnSpPr>
              <a:cxnSpLocks/>
            </p:cNvCxnSpPr>
            <p:nvPr/>
          </p:nvCxnSpPr>
          <p:spPr>
            <a:xfrm rot="8100000">
              <a:off x="3400433" y="430816"/>
              <a:ext cx="0" cy="1261930"/>
            </a:xfrm>
            <a:prstGeom prst="line">
              <a:avLst/>
            </a:prstGeom>
            <a:ln w="38100"/>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3F088BBC-12C8-534F-A21E-ACFFFD794F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81256" y="357318"/>
            <a:ext cx="1246237" cy="263356"/>
          </a:xfrm>
          <a:prstGeom prst="rect">
            <a:avLst/>
          </a:prstGeom>
        </p:spPr>
      </p:pic>
      <p:sp>
        <p:nvSpPr>
          <p:cNvPr id="45" name="TextBox 44">
            <a:extLst>
              <a:ext uri="{FF2B5EF4-FFF2-40B4-BE49-F238E27FC236}">
                <a16:creationId xmlns:a16="http://schemas.microsoft.com/office/drawing/2014/main" id="{B7DB8768-D5A9-5C49-A535-A8FB0AFBD2A0}"/>
              </a:ext>
            </a:extLst>
          </p:cNvPr>
          <p:cNvSpPr txBox="1"/>
          <p:nvPr/>
        </p:nvSpPr>
        <p:spPr>
          <a:xfrm>
            <a:off x="644365" y="6474474"/>
            <a:ext cx="1213474" cy="246221"/>
          </a:xfrm>
          <a:prstGeom prst="rect">
            <a:avLst/>
          </a:prstGeom>
          <a:noFill/>
        </p:spPr>
        <p:txBody>
          <a:bodyPr wrap="none" lIns="0" rIns="0" rtlCol="0">
            <a:spAutoFit/>
          </a:bodyPr>
          <a:lstStyle>
            <a:defPPr>
              <a:defRPr lang="en-US"/>
            </a:defPPr>
            <a:lvl1pPr>
              <a:defRPr sz="1000" b="0" i="0">
                <a:latin typeface="Arial Nova" panose="020B0504020202020204" pitchFamily="34" charset="0"/>
                <a:ea typeface="Arial Nova" panose="020B0504020202020204" pitchFamily="34" charset="0"/>
                <a:cs typeface="Arial Nova" panose="020B0504020202020204" pitchFamily="34" charset="0"/>
              </a:defRPr>
            </a:lvl1pPr>
          </a:lstStyle>
          <a:p>
            <a:pPr lvl="0" defTabSz="914400">
              <a:defRPr/>
            </a:pPr>
            <a:r>
              <a:rPr kumimoji="0" lang="en-US" sz="1000" b="0" i="0" u="none" strike="noStrike" kern="1200" cap="none" spc="0" normalizeH="0" baseline="0" noProof="0" dirty="0">
                <a:ln>
                  <a:noFill/>
                </a:ln>
                <a:effectLst/>
                <a:uLnTx/>
                <a:uFillTx/>
                <a:latin typeface="+mj-lt"/>
              </a:rPr>
              <a:t>HVR Software ©2021</a:t>
            </a:r>
            <a:endParaRPr kumimoji="0" lang="en-MY" sz="1000" b="0" i="0" u="none" strike="noStrike" kern="1200" cap="none" spc="0" normalizeH="0" baseline="0" noProof="0" dirty="0">
              <a:ln>
                <a:noFill/>
              </a:ln>
              <a:effectLst/>
              <a:uLnTx/>
              <a:uFillTx/>
              <a:latin typeface="+mj-lt"/>
            </a:endParaRPr>
          </a:p>
        </p:txBody>
      </p:sp>
      <p:pic>
        <p:nvPicPr>
          <p:cNvPr id="23" name="Picture 22" descr="Logo&#10;&#10;Description automatically generated">
            <a:extLst>
              <a:ext uri="{FF2B5EF4-FFF2-40B4-BE49-F238E27FC236}">
                <a16:creationId xmlns:a16="http://schemas.microsoft.com/office/drawing/2014/main" id="{E8D35E4D-D369-5843-9DBA-03FBA2322CE5}"/>
              </a:ext>
            </a:extLst>
          </p:cNvPr>
          <p:cNvPicPr>
            <a:picLocks noChangeAspect="1"/>
          </p:cNvPicPr>
          <p:nvPr/>
        </p:nvPicPr>
        <p:blipFill rotWithShape="1">
          <a:blip r:embed="rId7"/>
          <a:srcRect t="21143" b="7880"/>
          <a:stretch/>
        </p:blipFill>
        <p:spPr>
          <a:xfrm>
            <a:off x="7328893" y="229521"/>
            <a:ext cx="2649428" cy="569839"/>
          </a:xfrm>
          <a:prstGeom prst="rect">
            <a:avLst/>
          </a:prstGeom>
        </p:spPr>
      </p:pic>
    </p:spTree>
    <p:extLst>
      <p:ext uri="{BB962C8B-B14F-4D97-AF65-F5344CB8AC3E}">
        <p14:creationId xmlns:p14="http://schemas.microsoft.com/office/powerpoint/2010/main" val="62446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39EA80-FE01-4E59-B266-1EF319B194BD}"/>
              </a:ext>
            </a:extLst>
          </p:cNvPr>
          <p:cNvSpPr>
            <a:spLocks/>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A4ACFFDF-4894-4A2C-95A2-043696283DB2}"/>
              </a:ext>
            </a:extLst>
          </p:cNvPr>
          <p:cNvPicPr>
            <a:picLocks noChangeAspect="1"/>
          </p:cNvPicPr>
          <p:nvPr/>
        </p:nvPicPr>
        <p:blipFill rotWithShape="1">
          <a:blip r:embed="rId3"/>
          <a:srcRect t="6711" b="6711"/>
          <a:stretch/>
        </p:blipFill>
        <p:spPr>
          <a:xfrm>
            <a:off x="0" y="0"/>
            <a:ext cx="12192000" cy="6858000"/>
          </a:xfrm>
          <a:prstGeom prst="rect">
            <a:avLst/>
          </a:prstGeom>
        </p:spPr>
      </p:pic>
      <p:sp>
        <p:nvSpPr>
          <p:cNvPr id="27" name="Rectangle 26">
            <a:extLst>
              <a:ext uri="{FF2B5EF4-FFF2-40B4-BE49-F238E27FC236}">
                <a16:creationId xmlns:a16="http://schemas.microsoft.com/office/drawing/2014/main" id="{E7202E96-D904-4988-8C87-34860F624BA6}"/>
              </a:ext>
            </a:extLst>
          </p:cNvPr>
          <p:cNvSpPr>
            <a:spLocks/>
          </p:cNvSpPr>
          <p:nvPr/>
        </p:nvSpPr>
        <p:spPr>
          <a:xfrm>
            <a:off x="0" y="0"/>
            <a:ext cx="12192000" cy="6858000"/>
          </a:xfrm>
          <a:prstGeom prst="rect">
            <a:avLst/>
          </a:prstGeom>
          <a:gradFill flip="none" rotWithShape="1">
            <a:gsLst>
              <a:gs pos="80000">
                <a:schemeClr val="bg1"/>
              </a:gs>
              <a:gs pos="20000">
                <a:schemeClr val="bg1"/>
              </a:gs>
              <a:gs pos="0">
                <a:schemeClr val="bg2">
                  <a:alpha val="50000"/>
                </a:schemeClr>
              </a:gs>
              <a:gs pos="100000">
                <a:schemeClr val="bg2"/>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9D74B359-3F78-4277-86B4-5FE0C6D6FE27}"/>
              </a:ext>
            </a:extLst>
          </p:cNvPr>
          <p:cNvPicPr>
            <a:picLocks noChangeAspect="1"/>
          </p:cNvPicPr>
          <p:nvPr/>
        </p:nvPicPr>
        <p:blipFill>
          <a:blip r:embed="rId4">
            <a:duotone>
              <a:schemeClr val="accent1">
                <a:shade val="45000"/>
                <a:satMod val="135000"/>
              </a:schemeClr>
              <a:prstClr val="white"/>
            </a:duotone>
          </a:blip>
          <a:srcRect l="8867" r="8867"/>
          <a:stretch/>
        </p:blipFill>
        <p:spPr>
          <a:xfrm>
            <a:off x="0" y="1934639"/>
            <a:ext cx="5247371" cy="4248150"/>
          </a:xfrm>
          <a:prstGeom prst="rect">
            <a:avLst/>
          </a:prstGeom>
        </p:spPr>
      </p:pic>
      <p:pic>
        <p:nvPicPr>
          <p:cNvPr id="28" name="Picture 27" descr="Commercial dock with container cargo ship container storage and crane unloading ship">
            <a:extLst>
              <a:ext uri="{FF2B5EF4-FFF2-40B4-BE49-F238E27FC236}">
                <a16:creationId xmlns:a16="http://schemas.microsoft.com/office/drawing/2014/main" id="{DAF30494-4673-4575-A9E5-4D459E48C0B6}"/>
              </a:ext>
            </a:extLst>
          </p:cNvPr>
          <p:cNvPicPr>
            <a:picLocks noChangeAspect="1"/>
          </p:cNvPicPr>
          <p:nvPr/>
        </p:nvPicPr>
        <p:blipFill>
          <a:blip r:embed="rId5"/>
          <a:srcRect l="15299" r="15299"/>
          <a:stretch/>
        </p:blipFill>
        <p:spPr>
          <a:xfrm>
            <a:off x="6458618" y="1934639"/>
            <a:ext cx="5247371" cy="4248150"/>
          </a:xfrm>
          <a:prstGeom prst="rect">
            <a:avLst/>
          </a:prstGeom>
        </p:spPr>
      </p:pic>
      <p:sp>
        <p:nvSpPr>
          <p:cNvPr id="26" name="Rectangle 25">
            <a:extLst>
              <a:ext uri="{FF2B5EF4-FFF2-40B4-BE49-F238E27FC236}">
                <a16:creationId xmlns:a16="http://schemas.microsoft.com/office/drawing/2014/main" id="{2DE47F3C-A95F-BF48-BEC3-1043ADB2446E}"/>
              </a:ext>
            </a:extLst>
          </p:cNvPr>
          <p:cNvSpPr/>
          <p:nvPr/>
        </p:nvSpPr>
        <p:spPr>
          <a:xfrm>
            <a:off x="0" y="1934639"/>
            <a:ext cx="11705989" cy="4248150"/>
          </a:xfrm>
          <a:prstGeom prst="rect">
            <a:avLst/>
          </a:prstGeom>
          <a:gradFill>
            <a:gsLst>
              <a:gs pos="0">
                <a:schemeClr val="accent3">
                  <a:alpha val="83000"/>
                </a:schemeClr>
              </a:gs>
              <a:gs pos="100000">
                <a:schemeClr val="accent1">
                  <a:alpha val="1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6FDD01-1DB0-44FF-BC36-82BA1ECF9AE5}"/>
              </a:ext>
            </a:extLst>
          </p:cNvPr>
          <p:cNvSpPr/>
          <p:nvPr/>
        </p:nvSpPr>
        <p:spPr>
          <a:xfrm>
            <a:off x="486009" y="107920"/>
            <a:ext cx="5972609" cy="6858000"/>
          </a:xfrm>
          <a:prstGeom prst="rect">
            <a:avLst/>
          </a:prstGeom>
          <a:solidFill>
            <a:schemeClr val="bg1"/>
          </a:solidFill>
          <a:ln>
            <a:noFill/>
          </a:ln>
          <a:effectLst>
            <a:outerShdw blurRad="304800" algn="ctr" rotWithShape="0">
              <a:schemeClr val="tx2">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itle 1">
            <a:extLst>
              <a:ext uri="{FF2B5EF4-FFF2-40B4-BE49-F238E27FC236}">
                <a16:creationId xmlns:a16="http://schemas.microsoft.com/office/drawing/2014/main" id="{7889C6CD-1815-479F-B1D0-8FF13CAC6DDB}"/>
              </a:ext>
            </a:extLst>
          </p:cNvPr>
          <p:cNvSpPr txBox="1">
            <a:spLocks/>
          </p:cNvSpPr>
          <p:nvPr/>
        </p:nvSpPr>
        <p:spPr>
          <a:xfrm>
            <a:off x="632898" y="298926"/>
            <a:ext cx="6260857" cy="867930"/>
          </a:xfrm>
          <a:prstGeom prst="rect">
            <a:avLst/>
          </a:prstGeom>
        </p:spPr>
        <p:txBody>
          <a:bodyPr wrap="square" anchor="ctr">
            <a:spAutoFit/>
          </a:bodyPr>
          <a:lstStyle>
            <a:lvl1pPr>
              <a:lnSpc>
                <a:spcPct val="90000"/>
              </a:lnSpc>
              <a:spcBef>
                <a:spcPct val="0"/>
              </a:spcBef>
              <a:buNone/>
              <a:defRPr sz="3600" b="1" i="0">
                <a:solidFill>
                  <a:srgbClr val="073F66"/>
                </a:solidFill>
                <a:latin typeface="Arial Nova" panose="020B0504020202020204" pitchFamily="34" charset="0"/>
                <a:ea typeface="Arial Nova" panose="020B0504020202020204" pitchFamily="34" charset="0"/>
                <a:cs typeface="Arial Nova" panose="020B05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100" normalizeH="0" baseline="0" noProof="0" dirty="0" err="1">
                <a:ln>
                  <a:noFill/>
                </a:ln>
                <a:solidFill>
                  <a:schemeClr val="tx1"/>
                </a:solidFill>
                <a:effectLst/>
                <a:uLnTx/>
                <a:uFillTx/>
                <a:latin typeface="+mj-lt"/>
              </a:rPr>
              <a:t>Pourquoi</a:t>
            </a:r>
            <a:r>
              <a:rPr kumimoji="0" lang="en-US" sz="2800" b="1" i="0" u="none" strike="noStrike" kern="1200" cap="none" spc="100" normalizeH="0" baseline="0" noProof="0" dirty="0">
                <a:ln>
                  <a:noFill/>
                </a:ln>
                <a:solidFill>
                  <a:schemeClr val="tx1"/>
                </a:solidFill>
                <a:effectLst/>
                <a:uLnTx/>
                <a:uFillTx/>
                <a:latin typeface="+mj-lt"/>
              </a:rPr>
              <a:t> </a:t>
            </a:r>
            <a:r>
              <a:rPr kumimoji="0" lang="en-US" sz="2800" b="1" i="0" u="none" strike="noStrike" kern="1200" cap="none" spc="100" normalizeH="0" baseline="0" noProof="0" dirty="0" err="1">
                <a:ln>
                  <a:noFill/>
                </a:ln>
                <a:solidFill>
                  <a:schemeClr val="tx1"/>
                </a:solidFill>
                <a:effectLst/>
                <a:uLnTx/>
                <a:uFillTx/>
                <a:latin typeface="+mj-lt"/>
              </a:rPr>
              <a:t>répliquer</a:t>
            </a:r>
            <a:r>
              <a:rPr kumimoji="0" lang="en-US" sz="2800" b="1" i="0" u="none" strike="noStrike" kern="1200" cap="none" spc="100" normalizeH="0" baseline="0" noProof="0" dirty="0">
                <a:ln>
                  <a:noFill/>
                </a:ln>
                <a:solidFill>
                  <a:schemeClr val="tx1"/>
                </a:solidFill>
                <a:effectLst/>
                <a:uLnTx/>
                <a:uFillTx/>
                <a:latin typeface="+mj-lt"/>
              </a:rPr>
              <a:t> </a:t>
            </a:r>
            <a:r>
              <a:rPr kumimoji="0" lang="en-US" sz="2800" b="1" i="0" u="none" strike="noStrike" kern="1200" cap="none" spc="100" normalizeH="0" baseline="0" noProof="0" dirty="0" err="1">
                <a:ln>
                  <a:noFill/>
                </a:ln>
                <a:solidFill>
                  <a:schemeClr val="tx1"/>
                </a:solidFill>
                <a:effectLst/>
                <a:uLnTx/>
                <a:uFillTx/>
                <a:latin typeface="+mj-lt"/>
              </a:rPr>
              <a:t>nos</a:t>
            </a:r>
            <a:r>
              <a:rPr kumimoji="0" lang="en-US" sz="2800" b="1" i="0" u="none" strike="noStrike" kern="1200" cap="none" spc="100" normalizeH="0" baseline="0" noProof="0" dirty="0">
                <a:ln>
                  <a:noFill/>
                </a:ln>
                <a:solidFill>
                  <a:schemeClr val="tx1"/>
                </a:solidFill>
                <a:effectLst/>
                <a:uLnTx/>
                <a:uFillTx/>
                <a:latin typeface="+mj-lt"/>
              </a:rPr>
              <a:t> </a:t>
            </a:r>
            <a:r>
              <a:rPr kumimoji="0" lang="en-US" sz="2800" b="1" i="0" u="none" strike="noStrike" kern="1200" cap="none" spc="100" normalizeH="0" baseline="0" noProof="0" dirty="0" err="1">
                <a:ln>
                  <a:noFill/>
                </a:ln>
                <a:solidFill>
                  <a:schemeClr val="tx1"/>
                </a:solidFill>
                <a:effectLst/>
                <a:uLnTx/>
                <a:uFillTx/>
                <a:latin typeface="+mj-lt"/>
              </a:rPr>
              <a:t>données</a:t>
            </a:r>
            <a:r>
              <a:rPr kumimoji="0" lang="en-US" sz="2800" b="1" i="0" u="none" strike="noStrike" kern="1200" cap="none" spc="100" normalizeH="0" baseline="0" noProof="0" dirty="0">
                <a:ln>
                  <a:noFill/>
                </a:ln>
                <a:solidFill>
                  <a:schemeClr val="tx1"/>
                </a:solidFill>
                <a:effectLst/>
                <a:uLnTx/>
                <a:uFillTx/>
                <a:latin typeface="+mj-lt"/>
              </a:rPr>
              <a:t> </a:t>
            </a:r>
            <a:r>
              <a:rPr kumimoji="0" lang="en-US" sz="2800" b="1" i="0" u="none" strike="noStrike" kern="1200" cap="none" spc="100" normalizeH="0" baseline="0" noProof="0" dirty="0" err="1">
                <a:ln>
                  <a:noFill/>
                </a:ln>
                <a:solidFill>
                  <a:schemeClr val="tx1"/>
                </a:solidFill>
                <a:effectLst/>
                <a:uLnTx/>
                <a:uFillTx/>
                <a:latin typeface="+mj-lt"/>
              </a:rPr>
              <a:t>en</a:t>
            </a:r>
            <a:r>
              <a:rPr kumimoji="0" lang="en-US" sz="2800" b="1" i="0" u="none" strike="noStrike" kern="1200" cap="none" spc="100" normalizeH="0" baseline="0" noProof="0" dirty="0">
                <a:ln>
                  <a:noFill/>
                </a:ln>
                <a:solidFill>
                  <a:schemeClr val="tx1"/>
                </a:solidFill>
                <a:effectLst/>
                <a:uLnTx/>
                <a:uFillTx/>
                <a:latin typeface="+mj-lt"/>
              </a:rPr>
              <a:t> temps </a:t>
            </a:r>
            <a:r>
              <a:rPr kumimoji="0" lang="en-US" sz="2800" b="1" i="0" u="none" strike="noStrike" kern="1200" cap="none" spc="100" normalizeH="0" baseline="0" noProof="0" dirty="0" err="1">
                <a:ln>
                  <a:noFill/>
                </a:ln>
                <a:solidFill>
                  <a:schemeClr val="tx1"/>
                </a:solidFill>
                <a:effectLst/>
                <a:uLnTx/>
                <a:uFillTx/>
                <a:latin typeface="+mj-lt"/>
              </a:rPr>
              <a:t>Réel</a:t>
            </a:r>
            <a:r>
              <a:rPr kumimoji="0" lang="en-US" sz="2800" b="1" i="0" u="none" strike="noStrike" kern="1200" cap="none" spc="100" normalizeH="0" baseline="0" noProof="0" dirty="0">
                <a:ln>
                  <a:noFill/>
                </a:ln>
                <a:solidFill>
                  <a:schemeClr val="tx1"/>
                </a:solidFill>
                <a:effectLst/>
                <a:uLnTx/>
                <a:uFillTx/>
                <a:latin typeface="+mj-lt"/>
              </a:rPr>
              <a:t> ? </a:t>
            </a:r>
            <a:endParaRPr lang="en-US" sz="2800" b="0" spc="100" dirty="0">
              <a:solidFill>
                <a:schemeClr val="tx1">
                  <a:lumMod val="50000"/>
                  <a:lumOff val="50000"/>
                </a:schemeClr>
              </a:solidFill>
              <a:latin typeface="+mj-lt"/>
            </a:endParaRPr>
          </a:p>
        </p:txBody>
      </p:sp>
      <p:sp>
        <p:nvSpPr>
          <p:cNvPr id="46" name="Content Placeholder 8">
            <a:extLst>
              <a:ext uri="{FF2B5EF4-FFF2-40B4-BE49-F238E27FC236}">
                <a16:creationId xmlns:a16="http://schemas.microsoft.com/office/drawing/2014/main" id="{D093450E-1345-4C68-AF39-1B3B34F9442D}"/>
              </a:ext>
            </a:extLst>
          </p:cNvPr>
          <p:cNvSpPr txBox="1">
            <a:spLocks/>
          </p:cNvSpPr>
          <p:nvPr/>
        </p:nvSpPr>
        <p:spPr>
          <a:xfrm>
            <a:off x="963536" y="1312793"/>
            <a:ext cx="5220176" cy="5201424"/>
          </a:xfrm>
          <a:prstGeom prst="rect">
            <a:avLst/>
          </a:prstGeom>
        </p:spPr>
        <p:txBody>
          <a:bodyPr wrap="square" anchor="ctr">
            <a:spAutoFit/>
          </a:bodyPr>
          <a:lstStyle>
            <a:lvl1pPr marL="228600" indent="-228600" algn="l" defTabSz="914400" rtl="0" eaLnBrk="1" latinLnBrk="0" hangingPunct="1">
              <a:lnSpc>
                <a:spcPct val="90000"/>
              </a:lnSpc>
              <a:spcBef>
                <a:spcPts val="1000"/>
              </a:spcBef>
              <a:buFont typeface="Arial Nova" panose="020B05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Nova" panose="020B05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Nova" panose="020B05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a:lstStyle>
          <a:p>
            <a:pPr marL="0" indent="0">
              <a:lnSpc>
                <a:spcPct val="150000"/>
              </a:lnSpc>
              <a:spcBef>
                <a:spcPts val="2400"/>
              </a:spcBef>
              <a:buFont typeface="Arial Nova" panose="020B0504020202020204" pitchFamily="34" charset="0"/>
              <a:buNone/>
            </a:pPr>
            <a:r>
              <a:rPr lang="fr-FR" sz="1400" dirty="0"/>
              <a:t>Historiquement FM </a:t>
            </a:r>
            <a:r>
              <a:rPr lang="fr-FR" sz="1400" dirty="0" err="1"/>
              <a:t>Logistic</a:t>
            </a:r>
            <a:r>
              <a:rPr lang="fr-FR" sz="1400" dirty="0"/>
              <a:t> est une société qui traite énormément de données au quotidien (internes, clientes, partenaires,…)</a:t>
            </a:r>
          </a:p>
          <a:p>
            <a:pPr marL="0" indent="0">
              <a:lnSpc>
                <a:spcPct val="150000"/>
              </a:lnSpc>
              <a:spcBef>
                <a:spcPts val="2400"/>
              </a:spcBef>
              <a:buFont typeface="Arial Nova" panose="020B0504020202020204" pitchFamily="34" charset="0"/>
              <a:buNone/>
            </a:pPr>
            <a:r>
              <a:rPr lang="fr-FR" sz="1400" dirty="0"/>
              <a:t>Jusqu’à peu, ce traitement était hétérogène (requêtes, fichiers Excel, batch,…), issue des bases de production et bien souvent gérées de manière locale. </a:t>
            </a:r>
          </a:p>
          <a:p>
            <a:pPr marL="0" indent="0">
              <a:lnSpc>
                <a:spcPct val="150000"/>
              </a:lnSpc>
              <a:spcBef>
                <a:spcPts val="2400"/>
              </a:spcBef>
              <a:buFont typeface="Arial Nova" panose="020B0504020202020204" pitchFamily="34" charset="0"/>
              <a:buNone/>
            </a:pPr>
            <a:r>
              <a:rPr lang="fr-FR" sz="1400" dirty="0"/>
              <a:t>En conséquences : impact sur les serveurs de production / expérience client à améliorer, peu ou prou de vue consolidée des données opérationnelles au niveau Groupe. </a:t>
            </a:r>
          </a:p>
          <a:p>
            <a:pPr marL="0" indent="0">
              <a:lnSpc>
                <a:spcPct val="150000"/>
              </a:lnSpc>
              <a:spcBef>
                <a:spcPts val="2400"/>
              </a:spcBef>
              <a:buFont typeface="Arial Nova" panose="020B0504020202020204" pitchFamily="34" charset="0"/>
              <a:buNone/>
            </a:pPr>
            <a:r>
              <a:rPr lang="fr-FR" sz="1400" dirty="0"/>
              <a:t>C’est pourquoi il y a 2 ans nous avons décidé l’acquisition d’un outil de CDC avec 2 objectifs : </a:t>
            </a:r>
          </a:p>
          <a:p>
            <a:pPr marL="0" indent="0">
              <a:lnSpc>
                <a:spcPct val="150000"/>
              </a:lnSpc>
              <a:spcBef>
                <a:spcPts val="2400"/>
              </a:spcBef>
              <a:buFont typeface="Arial Nova" panose="020B0504020202020204" pitchFamily="34" charset="0"/>
              <a:buNone/>
            </a:pPr>
            <a:r>
              <a:rPr lang="fr-FR" sz="1400" dirty="0"/>
              <a:t> </a:t>
            </a:r>
          </a:p>
        </p:txBody>
      </p:sp>
      <p:sp>
        <p:nvSpPr>
          <p:cNvPr id="24" name="TextBox 23">
            <a:extLst>
              <a:ext uri="{FF2B5EF4-FFF2-40B4-BE49-F238E27FC236}">
                <a16:creationId xmlns:a16="http://schemas.microsoft.com/office/drawing/2014/main" id="{B5748B91-8197-4F3D-A180-AC93B4F52B2B}"/>
              </a:ext>
            </a:extLst>
          </p:cNvPr>
          <p:cNvSpPr txBox="1"/>
          <p:nvPr/>
        </p:nvSpPr>
        <p:spPr>
          <a:xfrm>
            <a:off x="11360152" y="6474474"/>
            <a:ext cx="345840"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000" b="0" i="0" u="none" strike="noStrike" kern="1200" cap="none" spc="0" normalizeH="0" baseline="0" noProof="0" smtClean="0">
                <a:ln>
                  <a:noFill/>
                </a:ln>
                <a:solidFill>
                  <a:srgbClr val="000000"/>
                </a:solidFill>
                <a:effectLst/>
                <a:uLnTx/>
                <a:uFillTx/>
                <a:latin typeface="+mj-lt"/>
                <a:ea typeface="Arial Nova" panose="020B0504020202020204" pitchFamily="34" charset="0"/>
                <a:cs typeface="Arial Nova" panose="020B05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MY" sz="1000" b="0" i="0" u="none" strike="noStrike" kern="1200" cap="none" spc="0" normalizeH="0" baseline="0" noProof="0" dirty="0">
              <a:ln>
                <a:noFill/>
              </a:ln>
              <a:solidFill>
                <a:srgbClr val="000000"/>
              </a:solidFill>
              <a:effectLst/>
              <a:uLnTx/>
              <a:uFillTx/>
              <a:latin typeface="+mj-lt"/>
              <a:ea typeface="Arial Nova" panose="020B0504020202020204" pitchFamily="34" charset="0"/>
              <a:cs typeface="Arial Nova" panose="020B0504020202020204" pitchFamily="34" charset="0"/>
            </a:endParaRPr>
          </a:p>
        </p:txBody>
      </p:sp>
      <p:grpSp>
        <p:nvGrpSpPr>
          <p:cNvPr id="32" name="Group 31">
            <a:extLst>
              <a:ext uri="{FF2B5EF4-FFF2-40B4-BE49-F238E27FC236}">
                <a16:creationId xmlns:a16="http://schemas.microsoft.com/office/drawing/2014/main" id="{9B5038E9-04C0-184A-A1EC-9113EAF331FD}"/>
              </a:ext>
            </a:extLst>
          </p:cNvPr>
          <p:cNvGrpSpPr>
            <a:grpSpLocks noChangeAspect="1"/>
          </p:cNvGrpSpPr>
          <p:nvPr/>
        </p:nvGrpSpPr>
        <p:grpSpPr>
          <a:xfrm>
            <a:off x="10060200" y="418612"/>
            <a:ext cx="191658" cy="191658"/>
            <a:chOff x="2769468" y="430816"/>
            <a:chExt cx="1261930" cy="1261930"/>
          </a:xfrm>
        </p:grpSpPr>
        <p:cxnSp>
          <p:nvCxnSpPr>
            <p:cNvPr id="33" name="Straight Connector 32">
              <a:extLst>
                <a:ext uri="{FF2B5EF4-FFF2-40B4-BE49-F238E27FC236}">
                  <a16:creationId xmlns:a16="http://schemas.microsoft.com/office/drawing/2014/main" id="{5C12E13A-4F21-1446-9BF8-61E8C74C2BDD}"/>
                </a:ext>
              </a:extLst>
            </p:cNvPr>
            <p:cNvCxnSpPr>
              <a:cxnSpLocks/>
            </p:cNvCxnSpPr>
            <p:nvPr/>
          </p:nvCxnSpPr>
          <p:spPr>
            <a:xfrm rot="2700000">
              <a:off x="3400433" y="430816"/>
              <a:ext cx="0" cy="12619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9B89CC8-E836-0F40-9BB6-54A63C270A4D}"/>
                </a:ext>
              </a:extLst>
            </p:cNvPr>
            <p:cNvCxnSpPr>
              <a:cxnSpLocks/>
            </p:cNvCxnSpPr>
            <p:nvPr/>
          </p:nvCxnSpPr>
          <p:spPr>
            <a:xfrm rot="8100000">
              <a:off x="3400433" y="430816"/>
              <a:ext cx="0" cy="1261930"/>
            </a:xfrm>
            <a:prstGeom prst="line">
              <a:avLst/>
            </a:prstGeom>
            <a:ln w="38100"/>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3F088BBC-12C8-534F-A21E-ACFFFD794F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81256" y="357318"/>
            <a:ext cx="1246237" cy="263356"/>
          </a:xfrm>
          <a:prstGeom prst="rect">
            <a:avLst/>
          </a:prstGeom>
        </p:spPr>
      </p:pic>
      <p:sp>
        <p:nvSpPr>
          <p:cNvPr id="45" name="TextBox 44">
            <a:extLst>
              <a:ext uri="{FF2B5EF4-FFF2-40B4-BE49-F238E27FC236}">
                <a16:creationId xmlns:a16="http://schemas.microsoft.com/office/drawing/2014/main" id="{B7DB8768-D5A9-5C49-A535-A8FB0AFBD2A0}"/>
              </a:ext>
            </a:extLst>
          </p:cNvPr>
          <p:cNvSpPr txBox="1"/>
          <p:nvPr/>
        </p:nvSpPr>
        <p:spPr>
          <a:xfrm>
            <a:off x="644365" y="6474474"/>
            <a:ext cx="1213474" cy="246221"/>
          </a:xfrm>
          <a:prstGeom prst="rect">
            <a:avLst/>
          </a:prstGeom>
          <a:noFill/>
        </p:spPr>
        <p:txBody>
          <a:bodyPr wrap="none" lIns="0" rIns="0" rtlCol="0">
            <a:spAutoFit/>
          </a:bodyPr>
          <a:lstStyle>
            <a:defPPr>
              <a:defRPr lang="en-US"/>
            </a:defPPr>
            <a:lvl1pPr>
              <a:defRPr sz="1000" b="0" i="0">
                <a:latin typeface="Arial Nova" panose="020B0504020202020204" pitchFamily="34" charset="0"/>
                <a:ea typeface="Arial Nova" panose="020B0504020202020204" pitchFamily="34" charset="0"/>
                <a:cs typeface="Arial Nova" panose="020B0504020202020204" pitchFamily="34" charset="0"/>
              </a:defRPr>
            </a:lvl1pPr>
          </a:lstStyle>
          <a:p>
            <a:pPr lvl="0" defTabSz="914400">
              <a:defRPr/>
            </a:pPr>
            <a:r>
              <a:rPr kumimoji="0" lang="en-US" sz="1000" b="0" i="0" u="none" strike="noStrike" kern="1200" cap="none" spc="0" normalizeH="0" baseline="0" noProof="0" dirty="0">
                <a:ln>
                  <a:noFill/>
                </a:ln>
                <a:effectLst/>
                <a:uLnTx/>
                <a:uFillTx/>
                <a:latin typeface="+mj-lt"/>
              </a:rPr>
              <a:t>HVR Software ©2021</a:t>
            </a:r>
            <a:endParaRPr kumimoji="0" lang="en-MY" sz="1000" b="0" i="0" u="none" strike="noStrike" kern="1200" cap="none" spc="0" normalizeH="0" baseline="0" noProof="0" dirty="0">
              <a:ln>
                <a:noFill/>
              </a:ln>
              <a:effectLst/>
              <a:uLnTx/>
              <a:uFillTx/>
              <a:latin typeface="+mj-lt"/>
            </a:endParaRPr>
          </a:p>
        </p:txBody>
      </p:sp>
      <p:pic>
        <p:nvPicPr>
          <p:cNvPr id="23" name="Picture 22" descr="Logo&#10;&#10;Description automatically generated">
            <a:extLst>
              <a:ext uri="{FF2B5EF4-FFF2-40B4-BE49-F238E27FC236}">
                <a16:creationId xmlns:a16="http://schemas.microsoft.com/office/drawing/2014/main" id="{E8D35E4D-D369-5843-9DBA-03FBA2322CE5}"/>
              </a:ext>
            </a:extLst>
          </p:cNvPr>
          <p:cNvPicPr>
            <a:picLocks noChangeAspect="1"/>
          </p:cNvPicPr>
          <p:nvPr/>
        </p:nvPicPr>
        <p:blipFill rotWithShape="1">
          <a:blip r:embed="rId7"/>
          <a:srcRect t="21143" b="7880"/>
          <a:stretch/>
        </p:blipFill>
        <p:spPr>
          <a:xfrm>
            <a:off x="7328893" y="229521"/>
            <a:ext cx="2649428" cy="569839"/>
          </a:xfrm>
          <a:prstGeom prst="rect">
            <a:avLst/>
          </a:prstGeom>
        </p:spPr>
      </p:pic>
      <p:sp>
        <p:nvSpPr>
          <p:cNvPr id="2" name="ZoneTexte 1"/>
          <p:cNvSpPr txBox="1"/>
          <p:nvPr/>
        </p:nvSpPr>
        <p:spPr>
          <a:xfrm>
            <a:off x="1420938" y="1046845"/>
            <a:ext cx="4539736" cy="307777"/>
          </a:xfrm>
          <a:prstGeom prst="rect">
            <a:avLst/>
          </a:prstGeom>
          <a:noFill/>
        </p:spPr>
        <p:txBody>
          <a:bodyPr wrap="square" rtlCol="0">
            <a:spAutoFit/>
          </a:bodyPr>
          <a:lstStyle/>
          <a:p>
            <a:pPr algn="ctr"/>
            <a:r>
              <a:rPr lang="fr-FR" dirty="0">
                <a:solidFill>
                  <a:schemeClr val="bg1">
                    <a:lumMod val="65000"/>
                  </a:schemeClr>
                </a:solidFill>
              </a:rPr>
              <a:t>Exigences Business &amp; Techniques</a:t>
            </a:r>
          </a:p>
        </p:txBody>
      </p:sp>
      <p:sp>
        <p:nvSpPr>
          <p:cNvPr id="3" name="ZoneTexte 2"/>
          <p:cNvSpPr txBox="1"/>
          <p:nvPr/>
        </p:nvSpPr>
        <p:spPr>
          <a:xfrm>
            <a:off x="688630" y="5828143"/>
            <a:ext cx="2466907" cy="646331"/>
          </a:xfrm>
          <a:prstGeom prst="rect">
            <a:avLst/>
          </a:prstGeom>
          <a:noFill/>
        </p:spPr>
        <p:txBody>
          <a:bodyPr wrap="square" rtlCol="0">
            <a:spAutoFit/>
          </a:bodyPr>
          <a:lstStyle/>
          <a:p>
            <a:pPr algn="ctr"/>
            <a:r>
              <a:rPr lang="fr-FR" sz="1800" b="1" dirty="0"/>
              <a:t>Sacralisation de la production</a:t>
            </a:r>
          </a:p>
        </p:txBody>
      </p:sp>
      <p:cxnSp>
        <p:nvCxnSpPr>
          <p:cNvPr id="25" name="Straight Connector 6">
            <a:extLst>
              <a:ext uri="{FF2B5EF4-FFF2-40B4-BE49-F238E27FC236}">
                <a16:creationId xmlns:a16="http://schemas.microsoft.com/office/drawing/2014/main" id="{448D2250-37C4-449C-ACF1-0D048533AB6B}"/>
              </a:ext>
            </a:extLst>
          </p:cNvPr>
          <p:cNvCxnSpPr>
            <a:cxnSpLocks/>
          </p:cNvCxnSpPr>
          <p:nvPr/>
        </p:nvCxnSpPr>
        <p:spPr>
          <a:xfrm>
            <a:off x="3430443" y="5966225"/>
            <a:ext cx="10427" cy="55166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3641546" y="5859623"/>
            <a:ext cx="2466907" cy="646331"/>
          </a:xfrm>
          <a:prstGeom prst="rect">
            <a:avLst/>
          </a:prstGeom>
          <a:noFill/>
        </p:spPr>
        <p:txBody>
          <a:bodyPr wrap="square" rtlCol="0">
            <a:spAutoFit/>
          </a:bodyPr>
          <a:lstStyle/>
          <a:p>
            <a:pPr algn="ctr"/>
            <a:r>
              <a:rPr lang="fr-FR" sz="1800" b="1" dirty="0"/>
              <a:t>Création d’une data </a:t>
            </a:r>
            <a:r>
              <a:rPr lang="fr-FR" sz="1800" b="1" dirty="0" err="1"/>
              <a:t>plateform</a:t>
            </a:r>
            <a:endParaRPr lang="fr-FR" sz="1800" b="1" dirty="0"/>
          </a:p>
        </p:txBody>
      </p:sp>
    </p:spTree>
    <p:extLst>
      <p:ext uri="{BB962C8B-B14F-4D97-AF65-F5344CB8AC3E}">
        <p14:creationId xmlns:p14="http://schemas.microsoft.com/office/powerpoint/2010/main" val="1487328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39EA80-FE01-4E59-B266-1EF319B194BD}"/>
              </a:ext>
            </a:extLst>
          </p:cNvPr>
          <p:cNvSpPr>
            <a:spLocks/>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A4ACFFDF-4894-4A2C-95A2-043696283DB2}"/>
              </a:ext>
            </a:extLst>
          </p:cNvPr>
          <p:cNvPicPr>
            <a:picLocks noChangeAspect="1"/>
          </p:cNvPicPr>
          <p:nvPr/>
        </p:nvPicPr>
        <p:blipFill rotWithShape="1">
          <a:blip r:embed="rId3"/>
          <a:srcRect t="6711" b="6711"/>
          <a:stretch/>
        </p:blipFill>
        <p:spPr>
          <a:xfrm>
            <a:off x="0" y="0"/>
            <a:ext cx="12192000" cy="6858000"/>
          </a:xfrm>
          <a:prstGeom prst="rect">
            <a:avLst/>
          </a:prstGeom>
        </p:spPr>
      </p:pic>
      <p:sp>
        <p:nvSpPr>
          <p:cNvPr id="27" name="Rectangle 26">
            <a:extLst>
              <a:ext uri="{FF2B5EF4-FFF2-40B4-BE49-F238E27FC236}">
                <a16:creationId xmlns:a16="http://schemas.microsoft.com/office/drawing/2014/main" id="{E7202E96-D904-4988-8C87-34860F624BA6}"/>
              </a:ext>
            </a:extLst>
          </p:cNvPr>
          <p:cNvSpPr>
            <a:spLocks/>
          </p:cNvSpPr>
          <p:nvPr/>
        </p:nvSpPr>
        <p:spPr>
          <a:xfrm>
            <a:off x="0" y="0"/>
            <a:ext cx="12192000" cy="6858000"/>
          </a:xfrm>
          <a:prstGeom prst="rect">
            <a:avLst/>
          </a:prstGeom>
          <a:gradFill flip="none" rotWithShape="1">
            <a:gsLst>
              <a:gs pos="80000">
                <a:schemeClr val="bg1"/>
              </a:gs>
              <a:gs pos="20000">
                <a:schemeClr val="bg1"/>
              </a:gs>
              <a:gs pos="0">
                <a:schemeClr val="bg2">
                  <a:alpha val="50000"/>
                </a:schemeClr>
              </a:gs>
              <a:gs pos="100000">
                <a:schemeClr val="bg2"/>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9D74B359-3F78-4277-86B4-5FE0C6D6FE27}"/>
              </a:ext>
            </a:extLst>
          </p:cNvPr>
          <p:cNvPicPr>
            <a:picLocks noChangeAspect="1"/>
          </p:cNvPicPr>
          <p:nvPr/>
        </p:nvPicPr>
        <p:blipFill>
          <a:blip r:embed="rId4">
            <a:duotone>
              <a:schemeClr val="accent1">
                <a:shade val="45000"/>
                <a:satMod val="135000"/>
              </a:schemeClr>
              <a:prstClr val="white"/>
            </a:duotone>
          </a:blip>
          <a:srcRect l="8867" r="8867"/>
          <a:stretch/>
        </p:blipFill>
        <p:spPr>
          <a:xfrm>
            <a:off x="0" y="1934639"/>
            <a:ext cx="5247371" cy="4248150"/>
          </a:xfrm>
          <a:prstGeom prst="rect">
            <a:avLst/>
          </a:prstGeom>
        </p:spPr>
      </p:pic>
      <p:pic>
        <p:nvPicPr>
          <p:cNvPr id="28" name="Picture 27" descr="Commercial dock with container cargo ship container storage and crane unloading ship">
            <a:extLst>
              <a:ext uri="{FF2B5EF4-FFF2-40B4-BE49-F238E27FC236}">
                <a16:creationId xmlns:a16="http://schemas.microsoft.com/office/drawing/2014/main" id="{DAF30494-4673-4575-A9E5-4D459E48C0B6}"/>
              </a:ext>
            </a:extLst>
          </p:cNvPr>
          <p:cNvPicPr>
            <a:picLocks noChangeAspect="1"/>
          </p:cNvPicPr>
          <p:nvPr/>
        </p:nvPicPr>
        <p:blipFill>
          <a:blip r:embed="rId5"/>
          <a:srcRect l="15299" r="15299"/>
          <a:stretch/>
        </p:blipFill>
        <p:spPr>
          <a:xfrm>
            <a:off x="6458618" y="1934639"/>
            <a:ext cx="5247371" cy="4248150"/>
          </a:xfrm>
          <a:prstGeom prst="rect">
            <a:avLst/>
          </a:prstGeom>
        </p:spPr>
      </p:pic>
      <p:sp>
        <p:nvSpPr>
          <p:cNvPr id="26" name="Rectangle 25">
            <a:extLst>
              <a:ext uri="{FF2B5EF4-FFF2-40B4-BE49-F238E27FC236}">
                <a16:creationId xmlns:a16="http://schemas.microsoft.com/office/drawing/2014/main" id="{2DE47F3C-A95F-BF48-BEC3-1043ADB2446E}"/>
              </a:ext>
            </a:extLst>
          </p:cNvPr>
          <p:cNvSpPr/>
          <p:nvPr/>
        </p:nvSpPr>
        <p:spPr>
          <a:xfrm>
            <a:off x="0" y="1934639"/>
            <a:ext cx="11705989" cy="4248150"/>
          </a:xfrm>
          <a:prstGeom prst="rect">
            <a:avLst/>
          </a:prstGeom>
          <a:gradFill>
            <a:gsLst>
              <a:gs pos="0">
                <a:schemeClr val="accent3">
                  <a:alpha val="83000"/>
                </a:schemeClr>
              </a:gs>
              <a:gs pos="100000">
                <a:schemeClr val="accent1">
                  <a:alpha val="1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6FDD01-1DB0-44FF-BC36-82BA1ECF9AE5}"/>
              </a:ext>
            </a:extLst>
          </p:cNvPr>
          <p:cNvSpPr/>
          <p:nvPr/>
        </p:nvSpPr>
        <p:spPr>
          <a:xfrm>
            <a:off x="352339" y="122801"/>
            <a:ext cx="5972609" cy="6858000"/>
          </a:xfrm>
          <a:prstGeom prst="rect">
            <a:avLst/>
          </a:prstGeom>
          <a:solidFill>
            <a:schemeClr val="bg1"/>
          </a:solidFill>
          <a:ln>
            <a:noFill/>
          </a:ln>
          <a:effectLst>
            <a:outerShdw blurRad="304800" algn="ctr" rotWithShape="0">
              <a:schemeClr val="tx2">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itle 1">
            <a:extLst>
              <a:ext uri="{FF2B5EF4-FFF2-40B4-BE49-F238E27FC236}">
                <a16:creationId xmlns:a16="http://schemas.microsoft.com/office/drawing/2014/main" id="{7889C6CD-1815-479F-B1D0-8FF13CAC6DDB}"/>
              </a:ext>
            </a:extLst>
          </p:cNvPr>
          <p:cNvSpPr txBox="1">
            <a:spLocks/>
          </p:cNvSpPr>
          <p:nvPr/>
        </p:nvSpPr>
        <p:spPr>
          <a:xfrm>
            <a:off x="271610" y="180796"/>
            <a:ext cx="6260857" cy="944874"/>
          </a:xfrm>
          <a:prstGeom prst="rect">
            <a:avLst/>
          </a:prstGeom>
        </p:spPr>
        <p:txBody>
          <a:bodyPr wrap="square" anchor="ctr">
            <a:spAutoFit/>
          </a:bodyPr>
          <a:lstStyle>
            <a:lvl1pPr>
              <a:lnSpc>
                <a:spcPct val="90000"/>
              </a:lnSpc>
              <a:spcBef>
                <a:spcPct val="0"/>
              </a:spcBef>
              <a:buNone/>
              <a:defRPr sz="3600" b="1" i="0">
                <a:solidFill>
                  <a:srgbClr val="073F66"/>
                </a:solidFill>
                <a:latin typeface="Arial Nova" panose="020B0504020202020204" pitchFamily="34" charset="0"/>
                <a:ea typeface="Arial Nova" panose="020B0504020202020204" pitchFamily="34" charset="0"/>
                <a:cs typeface="Arial Nova" panose="020B05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100" normalizeH="0" baseline="0" noProof="0" dirty="0">
                <a:ln>
                  <a:noFill/>
                </a:ln>
                <a:solidFill>
                  <a:schemeClr val="tx1"/>
                </a:solidFill>
                <a:effectLst/>
                <a:uLnTx/>
                <a:uFillTx/>
                <a:latin typeface="+mj-lt"/>
              </a:rPr>
              <a:t>Comment </a:t>
            </a:r>
            <a:r>
              <a:rPr kumimoji="0" lang="en-US" sz="2800" b="1" i="0" u="none" strike="noStrike" kern="1200" cap="none" spc="100" normalizeH="0" baseline="0" noProof="0" dirty="0" err="1">
                <a:ln>
                  <a:noFill/>
                </a:ln>
                <a:solidFill>
                  <a:schemeClr val="tx1"/>
                </a:solidFill>
                <a:effectLst/>
                <a:uLnTx/>
                <a:uFillTx/>
                <a:latin typeface="+mj-lt"/>
              </a:rPr>
              <a:t>l’avons</a:t>
            </a:r>
            <a:r>
              <a:rPr kumimoji="0" lang="en-US" sz="2800" b="1" i="0" u="none" strike="noStrike" kern="1200" cap="none" spc="100" normalizeH="0" baseline="0" noProof="0" dirty="0">
                <a:ln>
                  <a:noFill/>
                </a:ln>
                <a:solidFill>
                  <a:schemeClr val="tx1"/>
                </a:solidFill>
                <a:effectLst/>
                <a:uLnTx/>
                <a:uFillTx/>
                <a:latin typeface="+mj-lt"/>
              </a:rPr>
              <a:t> nous fait ?</a:t>
            </a:r>
          </a:p>
          <a:p>
            <a:pPr algn="ctr" defTabSz="914400">
              <a:spcBef>
                <a:spcPts val="600"/>
              </a:spcBef>
              <a:defRPr/>
            </a:pPr>
            <a:r>
              <a:rPr lang="fr-FR" sz="1400" b="0" spc="100" dirty="0">
                <a:solidFill>
                  <a:schemeClr val="tx1">
                    <a:lumMod val="50000"/>
                    <a:lumOff val="50000"/>
                  </a:schemeClr>
                </a:solidFill>
                <a:latin typeface="+mj-lt"/>
              </a:rPr>
              <a:t>Objectif : Sacraliser de la production / </a:t>
            </a:r>
            <a:r>
              <a:rPr lang="fr-FR" sz="1400" b="0" spc="100" dirty="0" err="1">
                <a:solidFill>
                  <a:schemeClr val="tx1">
                    <a:lumMod val="50000"/>
                    <a:lumOff val="50000"/>
                  </a:schemeClr>
                </a:solidFill>
                <a:latin typeface="+mj-lt"/>
              </a:rPr>
              <a:t>populer</a:t>
            </a:r>
            <a:r>
              <a:rPr lang="fr-FR" sz="1400" b="0" spc="100" dirty="0">
                <a:solidFill>
                  <a:schemeClr val="tx1">
                    <a:lumMod val="50000"/>
                    <a:lumOff val="50000"/>
                  </a:schemeClr>
                </a:solidFill>
                <a:latin typeface="+mj-lt"/>
              </a:rPr>
              <a:t> en temps réel la Data Plateforme</a:t>
            </a:r>
            <a:endParaRPr lang="en-US" sz="1400" b="0" spc="100" dirty="0">
              <a:solidFill>
                <a:schemeClr val="tx1">
                  <a:lumMod val="50000"/>
                  <a:lumOff val="50000"/>
                </a:schemeClr>
              </a:solidFill>
              <a:latin typeface="+mj-lt"/>
            </a:endParaRPr>
          </a:p>
        </p:txBody>
      </p:sp>
      <p:sp>
        <p:nvSpPr>
          <p:cNvPr id="46" name="Content Placeholder 8">
            <a:extLst>
              <a:ext uri="{FF2B5EF4-FFF2-40B4-BE49-F238E27FC236}">
                <a16:creationId xmlns:a16="http://schemas.microsoft.com/office/drawing/2014/main" id="{D093450E-1345-4C68-AF39-1B3B34F9442D}"/>
              </a:ext>
            </a:extLst>
          </p:cNvPr>
          <p:cNvSpPr txBox="1">
            <a:spLocks/>
          </p:cNvSpPr>
          <p:nvPr/>
        </p:nvSpPr>
        <p:spPr>
          <a:xfrm>
            <a:off x="497378" y="1090163"/>
            <a:ext cx="5778431" cy="1369606"/>
          </a:xfrm>
          <a:prstGeom prst="rect">
            <a:avLst/>
          </a:prstGeom>
        </p:spPr>
        <p:txBody>
          <a:bodyPr wrap="square" anchor="ctr">
            <a:spAutoFit/>
          </a:bodyPr>
          <a:lstStyle>
            <a:lvl1pPr marL="228600" indent="-228600" algn="l" defTabSz="914400" rtl="0" eaLnBrk="1" latinLnBrk="0" hangingPunct="1">
              <a:lnSpc>
                <a:spcPct val="90000"/>
              </a:lnSpc>
              <a:spcBef>
                <a:spcPts val="1000"/>
              </a:spcBef>
              <a:buFont typeface="Arial Nova" panose="020B05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Nova" panose="020B05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Nova" panose="020B05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a:lstStyle>
          <a:p>
            <a:pPr marL="0" indent="0">
              <a:lnSpc>
                <a:spcPct val="150000"/>
              </a:lnSpc>
              <a:spcBef>
                <a:spcPts val="2400"/>
              </a:spcBef>
              <a:buFont typeface="Arial Nova" panose="020B0504020202020204" pitchFamily="34" charset="0"/>
              <a:buNone/>
            </a:pPr>
            <a:r>
              <a:rPr lang="en-US" sz="1400" b="1" dirty="0" err="1"/>
              <a:t>Une</a:t>
            </a:r>
            <a:r>
              <a:rPr lang="en-US" sz="1400" b="1" dirty="0"/>
              <a:t> </a:t>
            </a:r>
            <a:r>
              <a:rPr lang="en-US" sz="1400" b="1" dirty="0" err="1"/>
              <a:t>équipe</a:t>
            </a:r>
            <a:r>
              <a:rPr lang="en-US" sz="1400" b="1" dirty="0"/>
              <a:t> </a:t>
            </a:r>
            <a:r>
              <a:rPr lang="en-US" sz="1400" b="1" dirty="0" err="1"/>
              <a:t>projet</a:t>
            </a:r>
            <a:r>
              <a:rPr lang="en-US" sz="1400" b="1" dirty="0"/>
              <a:t> </a:t>
            </a:r>
            <a:r>
              <a:rPr lang="en-US" sz="1400" dirty="0" err="1"/>
              <a:t>dédiée</a:t>
            </a:r>
            <a:r>
              <a:rPr lang="en-US" sz="1400" dirty="0"/>
              <a:t> </a:t>
            </a:r>
            <a:r>
              <a:rPr lang="en-US" sz="1400" dirty="0" err="1"/>
              <a:t>resserée</a:t>
            </a:r>
            <a:r>
              <a:rPr lang="en-US" sz="1400" dirty="0"/>
              <a:t> : 1 Data </a:t>
            </a:r>
            <a:r>
              <a:rPr lang="en-US" sz="1400" dirty="0" err="1"/>
              <a:t>Ingénieur</a:t>
            </a:r>
            <a:r>
              <a:rPr lang="en-US" sz="1400" dirty="0"/>
              <a:t>, 1 DBA, 1 </a:t>
            </a:r>
            <a:r>
              <a:rPr lang="en-US" sz="1400" dirty="0" err="1"/>
              <a:t>Architecte</a:t>
            </a:r>
            <a:r>
              <a:rPr lang="en-US" sz="1400" dirty="0"/>
              <a:t> Cloud, 1 Manager</a:t>
            </a:r>
          </a:p>
          <a:p>
            <a:pPr marL="0" indent="0">
              <a:lnSpc>
                <a:spcPct val="150000"/>
              </a:lnSpc>
              <a:spcBef>
                <a:spcPts val="2400"/>
              </a:spcBef>
              <a:buFont typeface="Arial Nova" panose="020B0504020202020204" pitchFamily="34" charset="0"/>
              <a:buNone/>
            </a:pPr>
            <a:r>
              <a:rPr lang="en-US" sz="1400" dirty="0" err="1"/>
              <a:t>Une</a:t>
            </a:r>
            <a:r>
              <a:rPr lang="en-US" sz="1400" dirty="0"/>
              <a:t> </a:t>
            </a:r>
            <a:r>
              <a:rPr lang="en-US" sz="1400" dirty="0" err="1"/>
              <a:t>mise</a:t>
            </a:r>
            <a:r>
              <a:rPr lang="en-US" sz="1400" dirty="0"/>
              <a:t> </a:t>
            </a:r>
            <a:r>
              <a:rPr lang="en-US" sz="1400" dirty="0" err="1"/>
              <a:t>en</a:t>
            </a:r>
            <a:r>
              <a:rPr lang="en-US" sz="1400" dirty="0"/>
              <a:t> oeuvre sur un</a:t>
            </a:r>
            <a:r>
              <a:rPr lang="en-US" sz="1400" b="1" dirty="0"/>
              <a:t> temps court </a:t>
            </a:r>
            <a:r>
              <a:rPr lang="en-US" sz="1400" dirty="0"/>
              <a:t>:   </a:t>
            </a:r>
          </a:p>
        </p:txBody>
      </p:sp>
      <p:sp>
        <p:nvSpPr>
          <p:cNvPr id="24" name="TextBox 23">
            <a:extLst>
              <a:ext uri="{FF2B5EF4-FFF2-40B4-BE49-F238E27FC236}">
                <a16:creationId xmlns:a16="http://schemas.microsoft.com/office/drawing/2014/main" id="{B5748B91-8197-4F3D-A180-AC93B4F52B2B}"/>
              </a:ext>
            </a:extLst>
          </p:cNvPr>
          <p:cNvSpPr txBox="1"/>
          <p:nvPr/>
        </p:nvSpPr>
        <p:spPr>
          <a:xfrm>
            <a:off x="11360152" y="6474474"/>
            <a:ext cx="345840"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000" b="0" i="0" u="none" strike="noStrike" kern="1200" cap="none" spc="0" normalizeH="0" baseline="0" noProof="0" smtClean="0">
                <a:ln>
                  <a:noFill/>
                </a:ln>
                <a:solidFill>
                  <a:srgbClr val="000000"/>
                </a:solidFill>
                <a:effectLst/>
                <a:uLnTx/>
                <a:uFillTx/>
                <a:latin typeface="+mj-lt"/>
                <a:ea typeface="Arial Nova" panose="020B0504020202020204" pitchFamily="34" charset="0"/>
                <a:cs typeface="Arial Nova" panose="020B05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MY" sz="1000" b="0" i="0" u="none" strike="noStrike" kern="1200" cap="none" spc="0" normalizeH="0" baseline="0" noProof="0" dirty="0">
              <a:ln>
                <a:noFill/>
              </a:ln>
              <a:solidFill>
                <a:srgbClr val="000000"/>
              </a:solidFill>
              <a:effectLst/>
              <a:uLnTx/>
              <a:uFillTx/>
              <a:latin typeface="+mj-lt"/>
              <a:ea typeface="Arial Nova" panose="020B0504020202020204" pitchFamily="34" charset="0"/>
              <a:cs typeface="Arial Nova" panose="020B0504020202020204" pitchFamily="34" charset="0"/>
            </a:endParaRPr>
          </a:p>
        </p:txBody>
      </p:sp>
      <p:grpSp>
        <p:nvGrpSpPr>
          <p:cNvPr id="32" name="Group 31">
            <a:extLst>
              <a:ext uri="{FF2B5EF4-FFF2-40B4-BE49-F238E27FC236}">
                <a16:creationId xmlns:a16="http://schemas.microsoft.com/office/drawing/2014/main" id="{9B5038E9-04C0-184A-A1EC-9113EAF331FD}"/>
              </a:ext>
            </a:extLst>
          </p:cNvPr>
          <p:cNvGrpSpPr>
            <a:grpSpLocks noChangeAspect="1"/>
          </p:cNvGrpSpPr>
          <p:nvPr/>
        </p:nvGrpSpPr>
        <p:grpSpPr>
          <a:xfrm>
            <a:off x="10060200" y="418612"/>
            <a:ext cx="191658" cy="191658"/>
            <a:chOff x="2769468" y="430816"/>
            <a:chExt cx="1261930" cy="1261930"/>
          </a:xfrm>
        </p:grpSpPr>
        <p:cxnSp>
          <p:nvCxnSpPr>
            <p:cNvPr id="33" name="Straight Connector 32">
              <a:extLst>
                <a:ext uri="{FF2B5EF4-FFF2-40B4-BE49-F238E27FC236}">
                  <a16:creationId xmlns:a16="http://schemas.microsoft.com/office/drawing/2014/main" id="{5C12E13A-4F21-1446-9BF8-61E8C74C2BDD}"/>
                </a:ext>
              </a:extLst>
            </p:cNvPr>
            <p:cNvCxnSpPr>
              <a:cxnSpLocks/>
            </p:cNvCxnSpPr>
            <p:nvPr/>
          </p:nvCxnSpPr>
          <p:spPr>
            <a:xfrm rot="2700000">
              <a:off x="3400433" y="430816"/>
              <a:ext cx="0" cy="12619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9B89CC8-E836-0F40-9BB6-54A63C270A4D}"/>
                </a:ext>
              </a:extLst>
            </p:cNvPr>
            <p:cNvCxnSpPr>
              <a:cxnSpLocks/>
            </p:cNvCxnSpPr>
            <p:nvPr/>
          </p:nvCxnSpPr>
          <p:spPr>
            <a:xfrm rot="8100000">
              <a:off x="3400433" y="430816"/>
              <a:ext cx="0" cy="1261930"/>
            </a:xfrm>
            <a:prstGeom prst="line">
              <a:avLst/>
            </a:prstGeom>
            <a:ln w="38100"/>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3F088BBC-12C8-534F-A21E-ACFFFD794F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81256" y="357318"/>
            <a:ext cx="1246237" cy="263356"/>
          </a:xfrm>
          <a:prstGeom prst="rect">
            <a:avLst/>
          </a:prstGeom>
        </p:spPr>
      </p:pic>
      <p:sp>
        <p:nvSpPr>
          <p:cNvPr id="45" name="TextBox 44">
            <a:extLst>
              <a:ext uri="{FF2B5EF4-FFF2-40B4-BE49-F238E27FC236}">
                <a16:creationId xmlns:a16="http://schemas.microsoft.com/office/drawing/2014/main" id="{B7DB8768-D5A9-5C49-A535-A8FB0AFBD2A0}"/>
              </a:ext>
            </a:extLst>
          </p:cNvPr>
          <p:cNvSpPr txBox="1"/>
          <p:nvPr/>
        </p:nvSpPr>
        <p:spPr>
          <a:xfrm>
            <a:off x="644365" y="6474474"/>
            <a:ext cx="1213474" cy="246221"/>
          </a:xfrm>
          <a:prstGeom prst="rect">
            <a:avLst/>
          </a:prstGeom>
          <a:noFill/>
        </p:spPr>
        <p:txBody>
          <a:bodyPr wrap="none" lIns="0" rIns="0" rtlCol="0">
            <a:spAutoFit/>
          </a:bodyPr>
          <a:lstStyle>
            <a:defPPr>
              <a:defRPr lang="en-US"/>
            </a:defPPr>
            <a:lvl1pPr>
              <a:defRPr sz="1000" b="0" i="0">
                <a:latin typeface="Arial Nova" panose="020B0504020202020204" pitchFamily="34" charset="0"/>
                <a:ea typeface="Arial Nova" panose="020B0504020202020204" pitchFamily="34" charset="0"/>
                <a:cs typeface="Arial Nova" panose="020B0504020202020204" pitchFamily="34" charset="0"/>
              </a:defRPr>
            </a:lvl1pPr>
          </a:lstStyle>
          <a:p>
            <a:pPr lvl="0" defTabSz="914400">
              <a:defRPr/>
            </a:pPr>
            <a:r>
              <a:rPr kumimoji="0" lang="en-US" sz="1000" b="0" i="0" u="none" strike="noStrike" kern="1200" cap="none" spc="0" normalizeH="0" baseline="0" noProof="0" dirty="0">
                <a:ln>
                  <a:noFill/>
                </a:ln>
                <a:effectLst/>
                <a:uLnTx/>
                <a:uFillTx/>
                <a:latin typeface="+mj-lt"/>
              </a:rPr>
              <a:t>HVR Software ©2021</a:t>
            </a:r>
            <a:endParaRPr kumimoji="0" lang="en-MY" sz="1000" b="0" i="0" u="none" strike="noStrike" kern="1200" cap="none" spc="0" normalizeH="0" baseline="0" noProof="0" dirty="0">
              <a:ln>
                <a:noFill/>
              </a:ln>
              <a:effectLst/>
              <a:uLnTx/>
              <a:uFillTx/>
              <a:latin typeface="+mj-lt"/>
            </a:endParaRPr>
          </a:p>
        </p:txBody>
      </p:sp>
      <p:pic>
        <p:nvPicPr>
          <p:cNvPr id="23" name="Picture 22" descr="Logo&#10;&#10;Description automatically generated">
            <a:extLst>
              <a:ext uri="{FF2B5EF4-FFF2-40B4-BE49-F238E27FC236}">
                <a16:creationId xmlns:a16="http://schemas.microsoft.com/office/drawing/2014/main" id="{E8D35E4D-D369-5843-9DBA-03FBA2322CE5}"/>
              </a:ext>
            </a:extLst>
          </p:cNvPr>
          <p:cNvPicPr>
            <a:picLocks noChangeAspect="1"/>
          </p:cNvPicPr>
          <p:nvPr/>
        </p:nvPicPr>
        <p:blipFill rotWithShape="1">
          <a:blip r:embed="rId7"/>
          <a:srcRect t="21143" b="7880"/>
          <a:stretch/>
        </p:blipFill>
        <p:spPr>
          <a:xfrm>
            <a:off x="7328893" y="229521"/>
            <a:ext cx="2649428" cy="569839"/>
          </a:xfrm>
          <a:prstGeom prst="rect">
            <a:avLst/>
          </a:prstGeom>
        </p:spPr>
      </p:pic>
      <p:sp>
        <p:nvSpPr>
          <p:cNvPr id="2" name="ZoneTexte 1"/>
          <p:cNvSpPr txBox="1"/>
          <p:nvPr/>
        </p:nvSpPr>
        <p:spPr>
          <a:xfrm>
            <a:off x="734256" y="2478106"/>
            <a:ext cx="5357357" cy="1384995"/>
          </a:xfrm>
          <a:prstGeom prst="rect">
            <a:avLst/>
          </a:prstGeom>
          <a:noFill/>
        </p:spPr>
        <p:txBody>
          <a:bodyPr wrap="square" rtlCol="0">
            <a:spAutoFit/>
          </a:bodyPr>
          <a:lstStyle/>
          <a:p>
            <a:pPr marL="285750" indent="-285750">
              <a:buFont typeface="Arial" panose="020B0604020202020204" pitchFamily="34" charset="0"/>
              <a:buChar char="•"/>
            </a:pPr>
            <a:r>
              <a:rPr lang="fr-FR" dirty="0"/>
              <a:t>Avril 2020 : Lancement des appels d’offres (10 acteurs du marché) – sélection de 3 outils</a:t>
            </a:r>
          </a:p>
          <a:p>
            <a:pPr marL="285750" indent="-285750">
              <a:buFont typeface="Arial" panose="020B0604020202020204" pitchFamily="34" charset="0"/>
              <a:buChar char="•"/>
            </a:pPr>
            <a:r>
              <a:rPr lang="fr-FR" dirty="0"/>
              <a:t>Mai -  Juin 2020 : POC avec chacun d’entres eux</a:t>
            </a:r>
          </a:p>
          <a:p>
            <a:pPr marL="285750" indent="-285750">
              <a:buFont typeface="Arial" panose="020B0604020202020204" pitchFamily="34" charset="0"/>
              <a:buChar char="•"/>
            </a:pPr>
            <a:r>
              <a:rPr lang="fr-FR" dirty="0"/>
              <a:t>Juillet 2020 : validation du choix de HVR</a:t>
            </a:r>
          </a:p>
          <a:p>
            <a:pPr marL="285750" indent="-285750">
              <a:buFont typeface="Arial" panose="020B0604020202020204" pitchFamily="34" charset="0"/>
              <a:buChar char="•"/>
            </a:pPr>
            <a:r>
              <a:rPr lang="fr-FR" dirty="0"/>
              <a:t>Août – </a:t>
            </a:r>
            <a:r>
              <a:rPr lang="fr-FR" dirty="0" err="1"/>
              <a:t>September</a:t>
            </a:r>
            <a:r>
              <a:rPr lang="fr-FR" dirty="0"/>
              <a:t> 2020: préparation de la mise en production</a:t>
            </a:r>
          </a:p>
          <a:p>
            <a:pPr marL="285750" indent="-285750">
              <a:buFont typeface="Arial" panose="020B0604020202020204" pitchFamily="34" charset="0"/>
              <a:buChar char="•"/>
            </a:pPr>
            <a:r>
              <a:rPr lang="fr-FR" dirty="0"/>
              <a:t>7 Octobre 2020 : 1</a:t>
            </a:r>
            <a:r>
              <a:rPr lang="fr-FR" baseline="30000" dirty="0"/>
              <a:t>er</a:t>
            </a:r>
            <a:r>
              <a:rPr lang="fr-FR" dirty="0"/>
              <a:t> réplication en production </a:t>
            </a:r>
          </a:p>
        </p:txBody>
      </p:sp>
      <p:sp>
        <p:nvSpPr>
          <p:cNvPr id="25" name="Content Placeholder 8">
            <a:extLst>
              <a:ext uri="{FF2B5EF4-FFF2-40B4-BE49-F238E27FC236}">
                <a16:creationId xmlns:a16="http://schemas.microsoft.com/office/drawing/2014/main" id="{D093450E-1345-4C68-AF39-1B3B34F9442D}"/>
              </a:ext>
            </a:extLst>
          </p:cNvPr>
          <p:cNvSpPr txBox="1">
            <a:spLocks/>
          </p:cNvSpPr>
          <p:nvPr/>
        </p:nvSpPr>
        <p:spPr>
          <a:xfrm>
            <a:off x="352339" y="4055864"/>
            <a:ext cx="5972609" cy="415498"/>
          </a:xfrm>
          <a:prstGeom prst="rect">
            <a:avLst/>
          </a:prstGeom>
        </p:spPr>
        <p:txBody>
          <a:bodyPr wrap="square" anchor="ctr">
            <a:spAutoFit/>
          </a:bodyPr>
          <a:lstStyle>
            <a:lvl1pPr marL="228600" indent="-228600" algn="l" defTabSz="914400" rtl="0" eaLnBrk="1" latinLnBrk="0" hangingPunct="1">
              <a:lnSpc>
                <a:spcPct val="90000"/>
              </a:lnSpc>
              <a:spcBef>
                <a:spcPts val="1000"/>
              </a:spcBef>
              <a:buFont typeface="Arial Nova" panose="020B05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Nova" panose="020B05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Nova" panose="020B05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a:lstStyle>
          <a:p>
            <a:pPr marL="0" indent="0">
              <a:lnSpc>
                <a:spcPct val="150000"/>
              </a:lnSpc>
              <a:spcBef>
                <a:spcPts val="2400"/>
              </a:spcBef>
              <a:buFont typeface="Arial Nova" panose="020B0504020202020204" pitchFamily="34" charset="0"/>
              <a:buNone/>
            </a:pPr>
            <a:r>
              <a:rPr lang="en-US" sz="1400" b="1" dirty="0" err="1"/>
              <a:t>Depuis</a:t>
            </a:r>
            <a:r>
              <a:rPr lang="en-US" sz="1400" b="1" dirty="0"/>
              <a:t> </a:t>
            </a:r>
            <a:r>
              <a:rPr lang="en-US" sz="1400" b="1" dirty="0" err="1"/>
              <a:t>Octobre</a:t>
            </a:r>
            <a:r>
              <a:rPr lang="en-US" sz="1400" b="1" dirty="0"/>
              <a:t> 2020 nous </a:t>
            </a:r>
            <a:r>
              <a:rPr lang="en-US" sz="1400" b="1" dirty="0" err="1"/>
              <a:t>avons</a:t>
            </a:r>
            <a:r>
              <a:rPr lang="en-US" sz="1400" b="1" dirty="0"/>
              <a:t> </a:t>
            </a:r>
            <a:r>
              <a:rPr lang="en-US" sz="1400" b="1" dirty="0" err="1"/>
              <a:t>répliqué</a:t>
            </a:r>
            <a:r>
              <a:rPr lang="en-US" sz="1400" b="1" dirty="0"/>
              <a:t> </a:t>
            </a:r>
            <a:r>
              <a:rPr lang="en-US" sz="1400" b="1" dirty="0" err="1"/>
              <a:t>dans</a:t>
            </a:r>
            <a:r>
              <a:rPr lang="en-US" sz="1400" b="1" dirty="0"/>
              <a:t> la data </a:t>
            </a:r>
            <a:r>
              <a:rPr lang="en-US" sz="1400" b="1" dirty="0" err="1"/>
              <a:t>Plateforme</a:t>
            </a:r>
            <a:r>
              <a:rPr lang="en-US" sz="1400" b="1" dirty="0"/>
              <a:t>  : </a:t>
            </a:r>
          </a:p>
        </p:txBody>
      </p:sp>
      <p:sp>
        <p:nvSpPr>
          <p:cNvPr id="29" name="ZoneTexte 28"/>
          <p:cNvSpPr txBox="1"/>
          <p:nvPr/>
        </p:nvSpPr>
        <p:spPr>
          <a:xfrm>
            <a:off x="757053" y="4601975"/>
            <a:ext cx="5357357" cy="1600438"/>
          </a:xfrm>
          <a:prstGeom prst="rect">
            <a:avLst/>
          </a:prstGeom>
          <a:noFill/>
        </p:spPr>
        <p:txBody>
          <a:bodyPr wrap="square" rtlCol="0">
            <a:spAutoFit/>
          </a:bodyPr>
          <a:lstStyle/>
          <a:p>
            <a:pPr marL="285750" indent="-285750">
              <a:buFont typeface="Arial" panose="020B0604020202020204" pitchFamily="34" charset="0"/>
              <a:buChar char="•"/>
            </a:pPr>
            <a:r>
              <a:rPr lang="fr-FR" dirty="0"/>
              <a:t>80 bases de production Oracle/</a:t>
            </a:r>
            <a:r>
              <a:rPr lang="fr-FR" dirty="0" err="1"/>
              <a:t>Postsgesql</a:t>
            </a:r>
            <a:r>
              <a:rPr lang="fr-FR" dirty="0"/>
              <a:t>/</a:t>
            </a:r>
            <a:r>
              <a:rPr lang="fr-FR" dirty="0" err="1"/>
              <a:t>Mysql</a:t>
            </a:r>
            <a:r>
              <a:rPr lang="fr-FR" dirty="0"/>
              <a:t> (Logistique, Transport , </a:t>
            </a:r>
            <a:r>
              <a:rPr lang="fr-FR" dirty="0" err="1"/>
              <a:t>Copacking</a:t>
            </a:r>
            <a:r>
              <a:rPr lang="fr-FR" dirty="0"/>
              <a:t>)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160 projets Google Cloud Platform sont </a:t>
            </a:r>
            <a:r>
              <a:rPr lang="fr-FR" dirty="0" err="1"/>
              <a:t>populés</a:t>
            </a:r>
            <a:r>
              <a:rPr lang="fr-FR" dirty="0"/>
              <a:t> en temps réel vers 2 technologies : </a:t>
            </a:r>
            <a:r>
              <a:rPr lang="fr-FR" dirty="0" err="1"/>
              <a:t>Cloudsql</a:t>
            </a:r>
            <a:r>
              <a:rPr lang="fr-FR" dirty="0"/>
              <a:t>/</a:t>
            </a:r>
            <a:r>
              <a:rPr lang="fr-FR" dirty="0" err="1"/>
              <a:t>Mysql</a:t>
            </a:r>
            <a:r>
              <a:rPr lang="fr-FR" dirty="0"/>
              <a:t> – </a:t>
            </a:r>
            <a:r>
              <a:rPr lang="fr-FR" dirty="0" err="1"/>
              <a:t>Big</a:t>
            </a:r>
            <a:r>
              <a:rPr lang="fr-FR" dirty="0"/>
              <a:t> </a:t>
            </a:r>
            <a:r>
              <a:rPr lang="fr-FR" dirty="0" err="1"/>
              <a:t>Query</a:t>
            </a: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20 To de données </a:t>
            </a:r>
          </a:p>
        </p:txBody>
      </p:sp>
    </p:spTree>
    <p:extLst>
      <p:ext uri="{BB962C8B-B14F-4D97-AF65-F5344CB8AC3E}">
        <p14:creationId xmlns:p14="http://schemas.microsoft.com/office/powerpoint/2010/main" val="2730668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Google Shape;595;p36"/>
          <p:cNvSpPr/>
          <p:nvPr/>
        </p:nvSpPr>
        <p:spPr>
          <a:xfrm>
            <a:off x="6598691" y="1015301"/>
            <a:ext cx="2708100" cy="4227000"/>
          </a:xfrm>
          <a:prstGeom prst="rect">
            <a:avLst/>
          </a:prstGeom>
          <a:solidFill>
            <a:srgbClr val="B7B7B7">
              <a:alpha val="1514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Rectangle 24">
            <a:extLst>
              <a:ext uri="{FF2B5EF4-FFF2-40B4-BE49-F238E27FC236}">
                <a16:creationId xmlns:a16="http://schemas.microsoft.com/office/drawing/2014/main" id="{17498AD3-39AB-47F2-B983-DD9614EFEC6F}"/>
              </a:ext>
            </a:extLst>
          </p:cNvPr>
          <p:cNvSpPr/>
          <p:nvPr/>
        </p:nvSpPr>
        <p:spPr>
          <a:xfrm>
            <a:off x="291860" y="6346714"/>
            <a:ext cx="365602" cy="329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j-lt"/>
              <a:ea typeface="+mn-ea"/>
              <a:cs typeface="+mn-cs"/>
            </a:endParaRPr>
          </a:p>
        </p:txBody>
      </p:sp>
      <p:sp>
        <p:nvSpPr>
          <p:cNvPr id="38" name="Title 1">
            <a:extLst>
              <a:ext uri="{FF2B5EF4-FFF2-40B4-BE49-F238E27FC236}">
                <a16:creationId xmlns:a16="http://schemas.microsoft.com/office/drawing/2014/main" id="{7889C6CD-1815-479F-B1D0-8FF13CAC6DDB}"/>
              </a:ext>
            </a:extLst>
          </p:cNvPr>
          <p:cNvSpPr txBox="1">
            <a:spLocks/>
          </p:cNvSpPr>
          <p:nvPr/>
        </p:nvSpPr>
        <p:spPr>
          <a:xfrm>
            <a:off x="1668672" y="-35601"/>
            <a:ext cx="5038053" cy="590931"/>
          </a:xfrm>
          <a:prstGeom prst="rect">
            <a:avLst/>
          </a:prstGeom>
        </p:spPr>
        <p:txBody>
          <a:bodyPr wrap="square" anchor="ctr">
            <a:spAutoFit/>
          </a:bodyPr>
          <a:lstStyle>
            <a:lvl1pPr>
              <a:lnSpc>
                <a:spcPct val="90000"/>
              </a:lnSpc>
              <a:spcBef>
                <a:spcPct val="0"/>
              </a:spcBef>
              <a:buNone/>
              <a:defRPr sz="3600" b="1" i="0">
                <a:solidFill>
                  <a:srgbClr val="073F66"/>
                </a:solidFill>
                <a:latin typeface="Arial Nova" panose="020B0504020202020204" pitchFamily="34" charset="0"/>
                <a:ea typeface="Arial Nova" panose="020B0504020202020204" pitchFamily="34" charset="0"/>
                <a:cs typeface="Arial Nova" panose="020B0504020202020204" pitchFamily="34" charset="0"/>
              </a:defRPr>
            </a:lvl1pPr>
          </a:lstStyle>
          <a:p>
            <a:pPr lvl="0" defTabSz="914400">
              <a:defRPr/>
            </a:pPr>
            <a:r>
              <a:rPr lang="en-US" spc="100" dirty="0">
                <a:solidFill>
                  <a:schemeClr val="tx1"/>
                </a:solidFill>
                <a:latin typeface="+mj-lt"/>
              </a:rPr>
              <a:t>Architecture / Usage </a:t>
            </a:r>
          </a:p>
        </p:txBody>
      </p:sp>
      <p:grpSp>
        <p:nvGrpSpPr>
          <p:cNvPr id="65" name="Group 64">
            <a:extLst>
              <a:ext uri="{FF2B5EF4-FFF2-40B4-BE49-F238E27FC236}">
                <a16:creationId xmlns:a16="http://schemas.microsoft.com/office/drawing/2014/main" id="{551B6665-E12B-7C48-8C25-4D00769EB6EE}"/>
              </a:ext>
            </a:extLst>
          </p:cNvPr>
          <p:cNvGrpSpPr>
            <a:grpSpLocks noChangeAspect="1"/>
          </p:cNvGrpSpPr>
          <p:nvPr/>
        </p:nvGrpSpPr>
        <p:grpSpPr>
          <a:xfrm>
            <a:off x="10099824" y="378196"/>
            <a:ext cx="244746" cy="244746"/>
            <a:chOff x="2769468" y="430816"/>
            <a:chExt cx="1261930" cy="1261930"/>
          </a:xfrm>
        </p:grpSpPr>
        <p:cxnSp>
          <p:nvCxnSpPr>
            <p:cNvPr id="66" name="Straight Connector 65">
              <a:extLst>
                <a:ext uri="{FF2B5EF4-FFF2-40B4-BE49-F238E27FC236}">
                  <a16:creationId xmlns:a16="http://schemas.microsoft.com/office/drawing/2014/main" id="{6B9E75F1-28F9-D04D-B1AA-E5024BE96533}"/>
                </a:ext>
              </a:extLst>
            </p:cNvPr>
            <p:cNvCxnSpPr>
              <a:cxnSpLocks/>
            </p:cNvCxnSpPr>
            <p:nvPr/>
          </p:nvCxnSpPr>
          <p:spPr>
            <a:xfrm rot="2700000">
              <a:off x="3400433" y="430816"/>
              <a:ext cx="0" cy="12619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B75B2F2-EAAB-F14E-A909-41D18A7D6A74}"/>
                </a:ext>
              </a:extLst>
            </p:cNvPr>
            <p:cNvCxnSpPr>
              <a:cxnSpLocks/>
            </p:cNvCxnSpPr>
            <p:nvPr/>
          </p:nvCxnSpPr>
          <p:spPr>
            <a:xfrm rot="8100000">
              <a:off x="3400433" y="430816"/>
              <a:ext cx="0" cy="1261930"/>
            </a:xfrm>
            <a:prstGeom prst="line">
              <a:avLst/>
            </a:prstGeom>
            <a:ln w="38100"/>
          </p:spPr>
          <p:style>
            <a:lnRef idx="1">
              <a:schemeClr val="accent1"/>
            </a:lnRef>
            <a:fillRef idx="0">
              <a:schemeClr val="accent1"/>
            </a:fillRef>
            <a:effectRef idx="0">
              <a:schemeClr val="accent1"/>
            </a:effectRef>
            <a:fontRef idx="minor">
              <a:schemeClr val="tx1"/>
            </a:fontRef>
          </p:style>
        </p:cxnSp>
      </p:grpSp>
      <p:pic>
        <p:nvPicPr>
          <p:cNvPr id="68" name="Picture 67">
            <a:extLst>
              <a:ext uri="{FF2B5EF4-FFF2-40B4-BE49-F238E27FC236}">
                <a16:creationId xmlns:a16="http://schemas.microsoft.com/office/drawing/2014/main" id="{48133844-793C-1B4A-9D9C-E549FBD017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0348" y="361765"/>
            <a:ext cx="1167333" cy="246682"/>
          </a:xfrm>
          <a:prstGeom prst="rect">
            <a:avLst/>
          </a:prstGeom>
        </p:spPr>
      </p:pic>
      <p:pic>
        <p:nvPicPr>
          <p:cNvPr id="26" name="Picture 25" descr="Logo&#10;&#10;Description automatically generated">
            <a:extLst>
              <a:ext uri="{FF2B5EF4-FFF2-40B4-BE49-F238E27FC236}">
                <a16:creationId xmlns:a16="http://schemas.microsoft.com/office/drawing/2014/main" id="{6EA78D99-F9D0-9147-814D-DB333735EBC8}"/>
              </a:ext>
            </a:extLst>
          </p:cNvPr>
          <p:cNvPicPr>
            <a:picLocks noChangeAspect="1"/>
          </p:cNvPicPr>
          <p:nvPr/>
        </p:nvPicPr>
        <p:blipFill rotWithShape="1">
          <a:blip r:embed="rId4"/>
          <a:srcRect t="21143" b="7880"/>
          <a:stretch/>
        </p:blipFill>
        <p:spPr>
          <a:xfrm>
            <a:off x="7345428" y="278116"/>
            <a:ext cx="2649428" cy="569839"/>
          </a:xfrm>
          <a:prstGeom prst="rect">
            <a:avLst/>
          </a:prstGeom>
        </p:spPr>
      </p:pic>
      <p:sp>
        <p:nvSpPr>
          <p:cNvPr id="29" name="Google Shape;533;p36"/>
          <p:cNvSpPr/>
          <p:nvPr/>
        </p:nvSpPr>
        <p:spPr>
          <a:xfrm>
            <a:off x="669841" y="4971426"/>
            <a:ext cx="934800" cy="252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534;p36"/>
          <p:cNvSpPr/>
          <p:nvPr/>
        </p:nvSpPr>
        <p:spPr>
          <a:xfrm>
            <a:off x="4210791" y="4998026"/>
            <a:ext cx="1038900" cy="194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535;p36"/>
          <p:cNvSpPr txBox="1"/>
          <p:nvPr/>
        </p:nvSpPr>
        <p:spPr>
          <a:xfrm>
            <a:off x="1742016" y="3873064"/>
            <a:ext cx="2044200" cy="258000"/>
          </a:xfrm>
          <a:prstGeom prst="rect">
            <a:avLst/>
          </a:prstGeom>
          <a:noFill/>
          <a:ln>
            <a:noFill/>
          </a:ln>
        </p:spPr>
        <p:txBody>
          <a:bodyPr spcFirstLastPara="1" wrap="square" lIns="91425" tIns="91425" rIns="91425" bIns="91425" anchor="ctr" anchorCtr="0">
            <a:noAutofit/>
          </a:bodyPr>
          <a:lstStyle/>
          <a:p>
            <a:pPr algn="ctr"/>
            <a:r>
              <a:rPr lang="fr" sz="1000" b="1" dirty="0">
                <a:solidFill>
                  <a:srgbClr val="F79646"/>
                </a:solidFill>
                <a:latin typeface="Raleway"/>
                <a:ea typeface="Raleway"/>
                <a:cs typeface="Raleway"/>
                <a:sym typeface="Raleway"/>
              </a:rPr>
              <a:t>45 </a:t>
            </a:r>
            <a:r>
              <a:rPr lang="fr-FR" sz="1000" b="1" dirty="0">
                <a:solidFill>
                  <a:srgbClr val="F79646"/>
                </a:solidFill>
                <a:latin typeface="Raleway"/>
                <a:ea typeface="Raleway"/>
                <a:cs typeface="Raleway"/>
                <a:sym typeface="Raleway"/>
              </a:rPr>
              <a:t>jours de données en </a:t>
            </a:r>
          </a:p>
          <a:p>
            <a:pPr algn="ctr"/>
            <a:r>
              <a:rPr lang="fr-FR" sz="1000" b="1" dirty="0">
                <a:solidFill>
                  <a:srgbClr val="F79646"/>
                </a:solidFill>
                <a:latin typeface="Raleway"/>
                <a:ea typeface="Raleway"/>
                <a:cs typeface="Raleway"/>
                <a:sym typeface="Raleway"/>
              </a:rPr>
              <a:t>Ligne </a:t>
            </a:r>
            <a:endParaRPr sz="1000" b="1" dirty="0">
              <a:solidFill>
                <a:srgbClr val="FF9900"/>
              </a:solidFill>
              <a:latin typeface="Raleway"/>
              <a:ea typeface="Raleway"/>
              <a:cs typeface="Raleway"/>
              <a:sym typeface="Raleway"/>
            </a:endParaRPr>
          </a:p>
        </p:txBody>
      </p:sp>
      <p:sp>
        <p:nvSpPr>
          <p:cNvPr id="36" name="Google Shape;537;p36"/>
          <p:cNvSpPr/>
          <p:nvPr/>
        </p:nvSpPr>
        <p:spPr>
          <a:xfrm>
            <a:off x="1747683" y="1114626"/>
            <a:ext cx="934800" cy="934800"/>
          </a:xfrm>
          <a:prstGeom prst="ellipse">
            <a:avLst/>
          </a:prstGeom>
          <a:noFill/>
          <a:ln w="76200"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9" name="Google Shape;538;p36"/>
          <p:cNvPicPr preferRelativeResize="0"/>
          <p:nvPr/>
        </p:nvPicPr>
        <p:blipFill>
          <a:blip r:embed="rId5">
            <a:alphaModFix/>
          </a:blip>
          <a:stretch>
            <a:fillRect/>
          </a:stretch>
        </p:blipFill>
        <p:spPr>
          <a:xfrm>
            <a:off x="2088607" y="2049437"/>
            <a:ext cx="252993" cy="252992"/>
          </a:xfrm>
          <a:prstGeom prst="rect">
            <a:avLst/>
          </a:prstGeom>
          <a:noFill/>
          <a:ln>
            <a:noFill/>
          </a:ln>
        </p:spPr>
      </p:pic>
      <p:pic>
        <p:nvPicPr>
          <p:cNvPr id="41" name="Google Shape;540;p36"/>
          <p:cNvPicPr preferRelativeResize="0"/>
          <p:nvPr/>
        </p:nvPicPr>
        <p:blipFill>
          <a:blip r:embed="rId6">
            <a:alphaModFix/>
          </a:blip>
          <a:stretch>
            <a:fillRect/>
          </a:stretch>
        </p:blipFill>
        <p:spPr>
          <a:xfrm>
            <a:off x="1925279" y="2965387"/>
            <a:ext cx="579625" cy="523974"/>
          </a:xfrm>
          <a:prstGeom prst="rect">
            <a:avLst/>
          </a:prstGeom>
          <a:noFill/>
          <a:ln>
            <a:noFill/>
          </a:ln>
        </p:spPr>
      </p:pic>
      <p:pic>
        <p:nvPicPr>
          <p:cNvPr id="42" name="Google Shape;541;p36"/>
          <p:cNvPicPr preferRelativeResize="0"/>
          <p:nvPr/>
        </p:nvPicPr>
        <p:blipFill>
          <a:blip r:embed="rId7">
            <a:alphaModFix/>
          </a:blip>
          <a:stretch>
            <a:fillRect/>
          </a:stretch>
        </p:blipFill>
        <p:spPr>
          <a:xfrm>
            <a:off x="786756" y="2905179"/>
            <a:ext cx="644400" cy="644400"/>
          </a:xfrm>
          <a:prstGeom prst="rect">
            <a:avLst/>
          </a:prstGeom>
          <a:noFill/>
          <a:ln>
            <a:noFill/>
          </a:ln>
        </p:spPr>
      </p:pic>
      <p:sp>
        <p:nvSpPr>
          <p:cNvPr id="43" name="Google Shape;542;p36"/>
          <p:cNvSpPr/>
          <p:nvPr/>
        </p:nvSpPr>
        <p:spPr>
          <a:xfrm>
            <a:off x="207116" y="3130326"/>
            <a:ext cx="579600" cy="194100"/>
          </a:xfrm>
          <a:prstGeom prst="roundRect">
            <a:avLst>
              <a:gd name="adj" fmla="val 16667"/>
            </a:avLst>
          </a:prstGeom>
          <a:solidFill>
            <a:srgbClr val="EEECE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800" b="0" i="0" u="none" strike="noStrike" kern="0" cap="none" spc="0" normalizeH="0" baseline="0" noProof="0">
                <a:ln>
                  <a:noFill/>
                </a:ln>
                <a:solidFill>
                  <a:sysClr val="windowText" lastClr="000000"/>
                </a:solidFill>
                <a:effectLst/>
                <a:uLnTx/>
                <a:uFillTx/>
                <a:latin typeface="Raleway"/>
                <a:ea typeface="Raleway"/>
                <a:cs typeface="Raleway"/>
                <a:sym typeface="Raleway"/>
              </a:rPr>
              <a:t>MySQL</a:t>
            </a:r>
            <a:endParaRPr kumimoji="0" sz="800" b="0" i="0" u="none" strike="noStrike" kern="0" cap="none" spc="0" normalizeH="0" baseline="0" noProof="0">
              <a:ln>
                <a:noFill/>
              </a:ln>
              <a:solidFill>
                <a:sysClr val="windowText" lastClr="000000"/>
              </a:solidFill>
              <a:effectLst/>
              <a:uLnTx/>
              <a:uFillTx/>
              <a:latin typeface="Raleway"/>
              <a:ea typeface="Raleway"/>
              <a:cs typeface="Raleway"/>
              <a:sym typeface="Raleway"/>
            </a:endParaRPr>
          </a:p>
        </p:txBody>
      </p:sp>
      <p:pic>
        <p:nvPicPr>
          <p:cNvPr id="44" name="Google Shape;543;p36"/>
          <p:cNvPicPr preferRelativeResize="0"/>
          <p:nvPr/>
        </p:nvPicPr>
        <p:blipFill rotWithShape="1">
          <a:blip r:embed="rId8">
            <a:alphaModFix/>
          </a:blip>
          <a:srcRect l="12273" t="29167" r="55673" b="29489"/>
          <a:stretch/>
        </p:blipFill>
        <p:spPr>
          <a:xfrm>
            <a:off x="3913441" y="2930301"/>
            <a:ext cx="691625" cy="594150"/>
          </a:xfrm>
          <a:prstGeom prst="rect">
            <a:avLst/>
          </a:prstGeom>
          <a:noFill/>
          <a:ln>
            <a:noFill/>
          </a:ln>
        </p:spPr>
      </p:pic>
      <p:sp>
        <p:nvSpPr>
          <p:cNvPr id="45" name="Google Shape;544;p36"/>
          <p:cNvSpPr/>
          <p:nvPr/>
        </p:nvSpPr>
        <p:spPr>
          <a:xfrm>
            <a:off x="3818116" y="2701076"/>
            <a:ext cx="820500" cy="194400"/>
          </a:xfrm>
          <a:prstGeom prst="roundRect">
            <a:avLst>
              <a:gd name="adj" fmla="val 16667"/>
            </a:avLst>
          </a:prstGeom>
          <a:solidFill>
            <a:srgbClr val="EEECE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800" b="0" i="0" u="none" strike="noStrike" kern="0" cap="none" spc="0" normalizeH="0" baseline="0" noProof="0">
                <a:ln>
                  <a:noFill/>
                </a:ln>
                <a:solidFill>
                  <a:sysClr val="windowText" lastClr="000000"/>
                </a:solidFill>
                <a:effectLst/>
                <a:uLnTx/>
                <a:uFillTx/>
                <a:latin typeface="Raleway"/>
                <a:ea typeface="Raleway"/>
                <a:cs typeface="Raleway"/>
                <a:sym typeface="Raleway"/>
              </a:rPr>
              <a:t>Big Query</a:t>
            </a:r>
            <a:endParaRPr kumimoji="0" sz="800" b="0" i="0" u="none" strike="noStrike" kern="0" cap="none" spc="0" normalizeH="0" baseline="0" noProof="0">
              <a:ln>
                <a:noFill/>
              </a:ln>
              <a:solidFill>
                <a:sysClr val="windowText" lastClr="000000"/>
              </a:solidFill>
              <a:effectLst/>
              <a:uLnTx/>
              <a:uFillTx/>
              <a:latin typeface="Raleway"/>
              <a:ea typeface="Raleway"/>
              <a:cs typeface="Raleway"/>
              <a:sym typeface="Raleway"/>
            </a:endParaRPr>
          </a:p>
        </p:txBody>
      </p:sp>
      <p:cxnSp>
        <p:nvCxnSpPr>
          <p:cNvPr id="46" name="Google Shape;545;p36"/>
          <p:cNvCxnSpPr>
            <a:stCxn id="41" idx="1"/>
            <a:endCxn id="42" idx="3"/>
          </p:cNvCxnSpPr>
          <p:nvPr/>
        </p:nvCxnSpPr>
        <p:spPr>
          <a:xfrm rot="10800000">
            <a:off x="1431179" y="3227374"/>
            <a:ext cx="494100" cy="0"/>
          </a:xfrm>
          <a:prstGeom prst="straightConnector1">
            <a:avLst/>
          </a:prstGeom>
          <a:noFill/>
          <a:ln w="9525" cap="flat" cmpd="sng">
            <a:solidFill>
              <a:srgbClr val="000000"/>
            </a:solidFill>
            <a:prstDash val="solid"/>
            <a:round/>
            <a:headEnd type="none" w="med" len="med"/>
            <a:tailEnd type="oval" w="med" len="med"/>
          </a:ln>
        </p:spPr>
      </p:cxnSp>
      <p:cxnSp>
        <p:nvCxnSpPr>
          <p:cNvPr id="47" name="Google Shape;546;p36"/>
          <p:cNvCxnSpPr>
            <a:stCxn id="44" idx="1"/>
          </p:cNvCxnSpPr>
          <p:nvPr/>
        </p:nvCxnSpPr>
        <p:spPr>
          <a:xfrm flipH="1">
            <a:off x="2465041" y="3227376"/>
            <a:ext cx="1448400" cy="2700"/>
          </a:xfrm>
          <a:prstGeom prst="straightConnector1">
            <a:avLst/>
          </a:prstGeom>
          <a:noFill/>
          <a:ln w="9525" cap="flat" cmpd="sng">
            <a:solidFill>
              <a:srgbClr val="000000"/>
            </a:solidFill>
            <a:prstDash val="solid"/>
            <a:round/>
            <a:headEnd type="oval" w="med" len="med"/>
            <a:tailEnd type="none" w="med" len="med"/>
          </a:ln>
        </p:spPr>
      </p:cxnSp>
      <p:cxnSp>
        <p:nvCxnSpPr>
          <p:cNvPr id="48" name="Google Shape;547;p36"/>
          <p:cNvCxnSpPr>
            <a:stCxn id="39" idx="2"/>
            <a:endCxn id="41" idx="0"/>
          </p:cNvCxnSpPr>
          <p:nvPr/>
        </p:nvCxnSpPr>
        <p:spPr>
          <a:xfrm>
            <a:off x="2215104" y="2302429"/>
            <a:ext cx="0" cy="663000"/>
          </a:xfrm>
          <a:prstGeom prst="straightConnector1">
            <a:avLst/>
          </a:prstGeom>
          <a:noFill/>
          <a:ln w="19050" cap="flat" cmpd="sng">
            <a:solidFill>
              <a:srgbClr val="2EDDC3"/>
            </a:solidFill>
            <a:prstDash val="solid"/>
            <a:round/>
            <a:headEnd type="none" w="med" len="med"/>
            <a:tailEnd type="none" w="med" len="med"/>
          </a:ln>
        </p:spPr>
      </p:cxnSp>
      <p:sp>
        <p:nvSpPr>
          <p:cNvPr id="49" name="Google Shape;548;p36"/>
          <p:cNvSpPr/>
          <p:nvPr/>
        </p:nvSpPr>
        <p:spPr>
          <a:xfrm>
            <a:off x="1277754" y="2444814"/>
            <a:ext cx="1874700" cy="273600"/>
          </a:xfrm>
          <a:prstGeom prst="roundRect">
            <a:avLst>
              <a:gd name="adj" fmla="val 16667"/>
            </a:avLst>
          </a:prstGeom>
          <a:solidFill>
            <a:srgbClr val="EEECE1"/>
          </a:solidFill>
          <a:ln w="9525"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 sz="1200" b="0" i="0" u="none" strike="noStrike" kern="0" cap="none" spc="0" normalizeH="0" baseline="0" noProof="0">
                <a:ln>
                  <a:noFill/>
                </a:ln>
                <a:solidFill>
                  <a:sysClr val="windowText" lastClr="000000"/>
                </a:solidFill>
                <a:effectLst/>
                <a:uLnTx/>
                <a:uFillTx/>
                <a:latin typeface="Raleway"/>
                <a:ea typeface="Raleway"/>
                <a:cs typeface="Raleway"/>
                <a:sym typeface="Raleway"/>
              </a:rPr>
              <a:t>Change </a:t>
            </a:r>
            <a:r>
              <a:rPr kumimoji="0" lang="fr" sz="1200" b="1" i="0" u="none" strike="noStrike" kern="0" cap="none" spc="0" normalizeH="0" baseline="0" noProof="0">
                <a:ln>
                  <a:noFill/>
                </a:ln>
                <a:solidFill>
                  <a:sysClr val="windowText" lastClr="000000"/>
                </a:solidFill>
                <a:effectLst/>
                <a:uLnTx/>
                <a:uFillTx/>
                <a:latin typeface="Raleway"/>
                <a:ea typeface="Raleway"/>
                <a:cs typeface="Raleway"/>
                <a:sym typeface="Raleway"/>
              </a:rPr>
              <a:t>#Data</a:t>
            </a:r>
            <a:r>
              <a:rPr kumimoji="0" lang="fr" sz="1200" b="0" i="0" u="none" strike="noStrike" kern="0" cap="none" spc="0" normalizeH="0" baseline="0" noProof="0">
                <a:ln>
                  <a:noFill/>
                </a:ln>
                <a:solidFill>
                  <a:sysClr val="windowText" lastClr="000000"/>
                </a:solidFill>
                <a:effectLst/>
                <a:uLnTx/>
                <a:uFillTx/>
                <a:latin typeface="Raleway"/>
                <a:ea typeface="Raleway"/>
                <a:cs typeface="Raleway"/>
                <a:sym typeface="Raleway"/>
              </a:rPr>
              <a:t> Capture</a:t>
            </a:r>
            <a:endParaRPr kumimoji="0" sz="1200" b="0" i="0" u="none" strike="noStrike" kern="0" cap="none" spc="0" normalizeH="0" baseline="0" noProof="0">
              <a:ln>
                <a:noFill/>
              </a:ln>
              <a:solidFill>
                <a:sysClr val="windowText" lastClr="000000"/>
              </a:solidFill>
              <a:effectLst/>
              <a:uLnTx/>
              <a:uFillTx/>
              <a:latin typeface="Raleway"/>
              <a:ea typeface="Raleway"/>
              <a:cs typeface="Raleway"/>
              <a:sym typeface="Raleway"/>
            </a:endParaRPr>
          </a:p>
        </p:txBody>
      </p:sp>
      <p:sp>
        <p:nvSpPr>
          <p:cNvPr id="53" name="Google Shape;551;p36"/>
          <p:cNvSpPr txBox="1"/>
          <p:nvPr/>
        </p:nvSpPr>
        <p:spPr>
          <a:xfrm>
            <a:off x="4822879" y="3896051"/>
            <a:ext cx="1630200" cy="258000"/>
          </a:xfrm>
          <a:prstGeom prst="rect">
            <a:avLst/>
          </a:prstGeom>
          <a:noFill/>
          <a:ln>
            <a:noFill/>
          </a:ln>
        </p:spPr>
        <p:txBody>
          <a:bodyPr spcFirstLastPara="1" wrap="square" lIns="91425" tIns="91425" rIns="91425" bIns="91425" anchor="ctr" anchorCtr="0">
            <a:noAutofit/>
          </a:bodyPr>
          <a:lstStyle/>
          <a:p>
            <a:pPr algn="ctr">
              <a:buSzPts val="1100"/>
            </a:pPr>
            <a:r>
              <a:rPr lang="fr-FR" sz="1000" b="1" dirty="0">
                <a:solidFill>
                  <a:srgbClr val="9FC5E8"/>
                </a:solidFill>
                <a:latin typeface="Raleway"/>
                <a:ea typeface="Raleway"/>
                <a:cs typeface="Raleway"/>
                <a:sym typeface="Raleway"/>
              </a:rPr>
              <a:t>Historisation</a:t>
            </a:r>
            <a:endParaRPr lang="fr-FR" sz="1000" dirty="0">
              <a:solidFill>
                <a:srgbClr val="FF0000"/>
              </a:solidFill>
              <a:latin typeface="Raleway"/>
              <a:ea typeface="Raleway"/>
              <a:cs typeface="Raleway"/>
              <a:sym typeface="Raleway"/>
            </a:endParaRPr>
          </a:p>
          <a:p>
            <a:pPr algn="ctr">
              <a:buSzPts val="1100"/>
            </a:pPr>
            <a:endParaRPr lang="fr" sz="1000" b="1" dirty="0">
              <a:solidFill>
                <a:srgbClr val="9FC5E8"/>
              </a:solidFill>
              <a:latin typeface="Raleway"/>
              <a:ea typeface="Raleway"/>
              <a:cs typeface="Raleway"/>
              <a:sym typeface="Raleway"/>
            </a:endParaRPr>
          </a:p>
        </p:txBody>
      </p:sp>
      <p:sp>
        <p:nvSpPr>
          <p:cNvPr id="54" name="Google Shape;552;p36"/>
          <p:cNvSpPr/>
          <p:nvPr/>
        </p:nvSpPr>
        <p:spPr>
          <a:xfrm>
            <a:off x="565716" y="3871626"/>
            <a:ext cx="1195800" cy="145200"/>
          </a:xfrm>
          <a:prstGeom prst="roundRect">
            <a:avLst>
              <a:gd name="adj" fmla="val 16667"/>
            </a:avLst>
          </a:prstGeom>
          <a:solidFill>
            <a:srgbClr val="EEECE1"/>
          </a:solidFill>
          <a:ln w="9525" cap="flat" cmpd="sng">
            <a:solidFill>
              <a:srgbClr val="666666"/>
            </a:solidFill>
            <a:prstDash val="dot"/>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1000" b="0" i="0" u="none" strike="noStrike" kern="0" cap="none" spc="0" normalizeH="0" baseline="0" noProof="0">
                <a:ln>
                  <a:noFill/>
                </a:ln>
                <a:solidFill>
                  <a:sysClr val="windowText" lastClr="000000"/>
                </a:solidFill>
                <a:effectLst/>
                <a:uLnTx/>
                <a:uFillTx/>
                <a:latin typeface="Raleway"/>
                <a:ea typeface="Raleway"/>
                <a:cs typeface="Raleway"/>
                <a:sym typeface="Raleway"/>
              </a:rPr>
              <a:t>Netquest</a:t>
            </a:r>
            <a:endParaRPr kumimoji="0" sz="1000" b="0" i="0" u="none" strike="noStrike" kern="0" cap="none" spc="0" normalizeH="0" baseline="0" noProof="0">
              <a:ln>
                <a:noFill/>
              </a:ln>
              <a:solidFill>
                <a:sysClr val="windowText" lastClr="000000"/>
              </a:solidFill>
              <a:effectLst/>
              <a:uLnTx/>
              <a:uFillTx/>
              <a:latin typeface="Raleway"/>
              <a:ea typeface="Raleway"/>
              <a:cs typeface="Raleway"/>
              <a:sym typeface="Raleway"/>
            </a:endParaRPr>
          </a:p>
        </p:txBody>
      </p:sp>
      <p:sp>
        <p:nvSpPr>
          <p:cNvPr id="55" name="Google Shape;553;p36"/>
          <p:cNvSpPr/>
          <p:nvPr/>
        </p:nvSpPr>
        <p:spPr>
          <a:xfrm>
            <a:off x="565716" y="4074476"/>
            <a:ext cx="1195800" cy="145200"/>
          </a:xfrm>
          <a:prstGeom prst="roundRect">
            <a:avLst>
              <a:gd name="adj" fmla="val 16667"/>
            </a:avLst>
          </a:prstGeom>
          <a:solidFill>
            <a:srgbClr val="EEECE1"/>
          </a:solidFill>
          <a:ln w="9525" cap="flat" cmpd="sng">
            <a:solidFill>
              <a:srgbClr val="666666"/>
            </a:solidFill>
            <a:prstDash val="dot"/>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1000" b="0" i="0" u="none" strike="noStrike" kern="0" cap="none" spc="0" normalizeH="0" baseline="0" noProof="0">
                <a:ln>
                  <a:noFill/>
                </a:ln>
                <a:solidFill>
                  <a:sysClr val="windowText" lastClr="000000"/>
                </a:solidFill>
                <a:effectLst/>
                <a:uLnTx/>
                <a:uFillTx/>
                <a:latin typeface="Raleway"/>
                <a:ea typeface="Raleway"/>
                <a:cs typeface="Raleway"/>
                <a:sym typeface="Raleway"/>
              </a:rPr>
              <a:t>Tableau</a:t>
            </a:r>
            <a:endParaRPr kumimoji="0" sz="1000" b="0" i="0" u="none" strike="noStrike" kern="0" cap="none" spc="0" normalizeH="0" baseline="0" noProof="0">
              <a:ln>
                <a:noFill/>
              </a:ln>
              <a:solidFill>
                <a:sysClr val="windowText" lastClr="000000"/>
              </a:solidFill>
              <a:effectLst/>
              <a:uLnTx/>
              <a:uFillTx/>
              <a:latin typeface="Raleway"/>
              <a:ea typeface="Raleway"/>
              <a:cs typeface="Raleway"/>
              <a:sym typeface="Raleway"/>
            </a:endParaRPr>
          </a:p>
        </p:txBody>
      </p:sp>
      <p:sp>
        <p:nvSpPr>
          <p:cNvPr id="56" name="Google Shape;554;p36"/>
          <p:cNvSpPr/>
          <p:nvPr/>
        </p:nvSpPr>
        <p:spPr>
          <a:xfrm>
            <a:off x="565716" y="4277326"/>
            <a:ext cx="1195800" cy="145200"/>
          </a:xfrm>
          <a:prstGeom prst="roundRect">
            <a:avLst>
              <a:gd name="adj" fmla="val 16667"/>
            </a:avLst>
          </a:prstGeom>
          <a:solidFill>
            <a:srgbClr val="EEECE1"/>
          </a:solidFill>
          <a:ln w="9525" cap="flat" cmpd="sng">
            <a:solidFill>
              <a:srgbClr val="666666"/>
            </a:solidFill>
            <a:prstDash val="dot"/>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1000" b="0" i="0" u="none" strike="noStrike" kern="0" cap="none" spc="0" normalizeH="0" baseline="0" noProof="0">
                <a:ln>
                  <a:noFill/>
                </a:ln>
                <a:solidFill>
                  <a:sysClr val="windowText" lastClr="000000"/>
                </a:solidFill>
                <a:effectLst/>
                <a:uLnTx/>
                <a:uFillTx/>
                <a:latin typeface="Raleway"/>
                <a:ea typeface="Raleway"/>
                <a:cs typeface="Raleway"/>
                <a:sym typeface="Raleway"/>
              </a:rPr>
              <a:t>Data Studio</a:t>
            </a:r>
            <a:endParaRPr kumimoji="0" sz="1000" b="0" i="0" u="none" strike="noStrike" kern="0" cap="none" spc="0" normalizeH="0" baseline="0" noProof="0">
              <a:ln>
                <a:noFill/>
              </a:ln>
              <a:solidFill>
                <a:sysClr val="windowText" lastClr="000000"/>
              </a:solidFill>
              <a:effectLst/>
              <a:uLnTx/>
              <a:uFillTx/>
              <a:latin typeface="Raleway"/>
              <a:ea typeface="Raleway"/>
              <a:cs typeface="Raleway"/>
              <a:sym typeface="Raleway"/>
            </a:endParaRPr>
          </a:p>
        </p:txBody>
      </p:sp>
      <p:cxnSp>
        <p:nvCxnSpPr>
          <p:cNvPr id="57" name="Google Shape;555;p36"/>
          <p:cNvCxnSpPr/>
          <p:nvPr/>
        </p:nvCxnSpPr>
        <p:spPr>
          <a:xfrm>
            <a:off x="3494904" y="3439301"/>
            <a:ext cx="26400" cy="1612200"/>
          </a:xfrm>
          <a:prstGeom prst="straightConnector1">
            <a:avLst/>
          </a:prstGeom>
          <a:noFill/>
          <a:ln w="9525" cap="flat" cmpd="sng">
            <a:solidFill>
              <a:srgbClr val="B7B7B7"/>
            </a:solidFill>
            <a:prstDash val="solid"/>
            <a:round/>
            <a:headEnd type="none" w="med" len="med"/>
            <a:tailEnd type="none" w="med" len="med"/>
          </a:ln>
        </p:spPr>
      </p:cxnSp>
      <p:pic>
        <p:nvPicPr>
          <p:cNvPr id="58" name="Google Shape;556;p36"/>
          <p:cNvPicPr preferRelativeResize="0"/>
          <p:nvPr/>
        </p:nvPicPr>
        <p:blipFill>
          <a:blip r:embed="rId9">
            <a:alphaModFix/>
          </a:blip>
          <a:stretch>
            <a:fillRect/>
          </a:stretch>
        </p:blipFill>
        <p:spPr>
          <a:xfrm>
            <a:off x="1315341" y="2280157"/>
            <a:ext cx="691625" cy="139286"/>
          </a:xfrm>
          <a:prstGeom prst="rect">
            <a:avLst/>
          </a:prstGeom>
          <a:noFill/>
          <a:ln>
            <a:noFill/>
          </a:ln>
        </p:spPr>
      </p:pic>
      <p:pic>
        <p:nvPicPr>
          <p:cNvPr id="59" name="Google Shape;557;p36"/>
          <p:cNvPicPr preferRelativeResize="0"/>
          <p:nvPr/>
        </p:nvPicPr>
        <p:blipFill>
          <a:blip r:embed="rId10">
            <a:alphaModFix/>
          </a:blip>
          <a:stretch>
            <a:fillRect/>
          </a:stretch>
        </p:blipFill>
        <p:spPr>
          <a:xfrm>
            <a:off x="1869291" y="4257327"/>
            <a:ext cx="235800" cy="235800"/>
          </a:xfrm>
          <a:prstGeom prst="rect">
            <a:avLst/>
          </a:prstGeom>
          <a:noFill/>
          <a:ln>
            <a:noFill/>
          </a:ln>
        </p:spPr>
      </p:pic>
      <p:sp>
        <p:nvSpPr>
          <p:cNvPr id="60" name="Google Shape;558;p36"/>
          <p:cNvSpPr txBox="1"/>
          <p:nvPr/>
        </p:nvSpPr>
        <p:spPr>
          <a:xfrm>
            <a:off x="2068841" y="4257326"/>
            <a:ext cx="1236000" cy="258000"/>
          </a:xfrm>
          <a:prstGeom prst="rect">
            <a:avLst/>
          </a:prstGeom>
          <a:noFill/>
          <a:ln>
            <a:noFill/>
          </a:ln>
        </p:spPr>
        <p:txBody>
          <a:bodyPr spcFirstLastPara="1" wrap="square" lIns="91425" tIns="91425" rIns="91425" bIns="91425" anchor="ctr" anchorCtr="0">
            <a:noAutofit/>
          </a:bodyPr>
          <a:lstStyle/>
          <a:p>
            <a:pPr algn="ctr"/>
            <a:r>
              <a:rPr lang="fr" sz="1000" b="1" dirty="0">
                <a:solidFill>
                  <a:srgbClr val="F79646"/>
                </a:solidFill>
                <a:latin typeface="Raleway"/>
                <a:ea typeface="Raleway"/>
                <a:cs typeface="Raleway"/>
                <a:sym typeface="Raleway"/>
              </a:rPr>
              <a:t>80 tables principales</a:t>
            </a:r>
            <a:endParaRPr sz="1000" dirty="0">
              <a:solidFill>
                <a:srgbClr val="F79646"/>
              </a:solidFill>
              <a:latin typeface="Raleway"/>
              <a:ea typeface="Raleway"/>
              <a:cs typeface="Raleway"/>
              <a:sym typeface="Raleway"/>
            </a:endParaRPr>
          </a:p>
        </p:txBody>
      </p:sp>
      <p:sp>
        <p:nvSpPr>
          <p:cNvPr id="61" name="Google Shape;559;p36"/>
          <p:cNvSpPr txBox="1"/>
          <p:nvPr/>
        </p:nvSpPr>
        <p:spPr>
          <a:xfrm>
            <a:off x="2062416" y="4582576"/>
            <a:ext cx="1382100" cy="307800"/>
          </a:xfrm>
          <a:prstGeom prst="rect">
            <a:avLst/>
          </a:prstGeom>
          <a:noFill/>
          <a:ln>
            <a:noFill/>
          </a:ln>
        </p:spPr>
        <p:txBody>
          <a:bodyPr spcFirstLastPara="1" wrap="square" lIns="91425" tIns="91425" rIns="91425" bIns="91425" anchor="t" anchorCtr="0">
            <a:noAutofit/>
          </a:bodyPr>
          <a:lstStyle/>
          <a:p>
            <a:r>
              <a:rPr lang="fr" sz="1000" b="1" dirty="0">
                <a:solidFill>
                  <a:srgbClr val="F79646"/>
                </a:solidFill>
                <a:latin typeface="Raleway"/>
                <a:ea typeface="Raleway"/>
                <a:cs typeface="Raleway"/>
                <a:sym typeface="Raleway"/>
              </a:rPr>
              <a:t>1 par site</a:t>
            </a:r>
            <a:endParaRPr sz="1000" b="1" dirty="0">
              <a:latin typeface="Raleway"/>
              <a:ea typeface="Raleway"/>
              <a:cs typeface="Raleway"/>
              <a:sym typeface="Raleway"/>
            </a:endParaRPr>
          </a:p>
        </p:txBody>
      </p:sp>
      <p:pic>
        <p:nvPicPr>
          <p:cNvPr id="62" name="Google Shape;560;p36"/>
          <p:cNvPicPr preferRelativeResize="0"/>
          <p:nvPr/>
        </p:nvPicPr>
        <p:blipFill>
          <a:blip r:embed="rId11">
            <a:alphaModFix/>
          </a:blip>
          <a:stretch>
            <a:fillRect/>
          </a:stretch>
        </p:blipFill>
        <p:spPr>
          <a:xfrm>
            <a:off x="1809966" y="4604676"/>
            <a:ext cx="269100" cy="234000"/>
          </a:xfrm>
          <a:prstGeom prst="rect">
            <a:avLst/>
          </a:prstGeom>
          <a:noFill/>
          <a:ln>
            <a:noFill/>
          </a:ln>
        </p:spPr>
      </p:pic>
      <p:cxnSp>
        <p:nvCxnSpPr>
          <p:cNvPr id="63" name="Google Shape;561;p36"/>
          <p:cNvCxnSpPr/>
          <p:nvPr/>
        </p:nvCxnSpPr>
        <p:spPr>
          <a:xfrm>
            <a:off x="1105516" y="3524451"/>
            <a:ext cx="6900" cy="361200"/>
          </a:xfrm>
          <a:prstGeom prst="straightConnector1">
            <a:avLst/>
          </a:prstGeom>
          <a:noFill/>
          <a:ln w="9525" cap="flat" cmpd="sng">
            <a:solidFill>
              <a:srgbClr val="F79646"/>
            </a:solidFill>
            <a:prstDash val="solid"/>
            <a:round/>
            <a:headEnd type="none" w="med" len="med"/>
            <a:tailEnd type="oval" w="med" len="med"/>
          </a:ln>
        </p:spPr>
      </p:cxnSp>
      <p:pic>
        <p:nvPicPr>
          <p:cNvPr id="64" name="Google Shape;562;p36"/>
          <p:cNvPicPr preferRelativeResize="0"/>
          <p:nvPr/>
        </p:nvPicPr>
        <p:blipFill>
          <a:blip r:embed="rId12">
            <a:alphaModFix/>
          </a:blip>
          <a:stretch>
            <a:fillRect/>
          </a:stretch>
        </p:blipFill>
        <p:spPr>
          <a:xfrm>
            <a:off x="1896404" y="3885076"/>
            <a:ext cx="144300" cy="234000"/>
          </a:xfrm>
          <a:prstGeom prst="rect">
            <a:avLst/>
          </a:prstGeom>
          <a:noFill/>
          <a:ln>
            <a:noFill/>
          </a:ln>
        </p:spPr>
      </p:pic>
      <p:pic>
        <p:nvPicPr>
          <p:cNvPr id="69" name="Google Shape;563;p36"/>
          <p:cNvPicPr preferRelativeResize="0"/>
          <p:nvPr/>
        </p:nvPicPr>
        <p:blipFill>
          <a:blip r:embed="rId13">
            <a:alphaModFix/>
          </a:blip>
          <a:stretch>
            <a:fillRect/>
          </a:stretch>
        </p:blipFill>
        <p:spPr>
          <a:xfrm>
            <a:off x="4983954" y="3885651"/>
            <a:ext cx="152100" cy="234000"/>
          </a:xfrm>
          <a:prstGeom prst="rect">
            <a:avLst/>
          </a:prstGeom>
          <a:noFill/>
          <a:ln>
            <a:noFill/>
          </a:ln>
        </p:spPr>
      </p:pic>
      <p:pic>
        <p:nvPicPr>
          <p:cNvPr id="70" name="Google Shape;564;p36"/>
          <p:cNvPicPr preferRelativeResize="0"/>
          <p:nvPr/>
        </p:nvPicPr>
        <p:blipFill>
          <a:blip r:embed="rId14">
            <a:alphaModFix/>
          </a:blip>
          <a:stretch>
            <a:fillRect/>
          </a:stretch>
        </p:blipFill>
        <p:spPr>
          <a:xfrm>
            <a:off x="4983966" y="4190551"/>
            <a:ext cx="234000" cy="234000"/>
          </a:xfrm>
          <a:prstGeom prst="rect">
            <a:avLst/>
          </a:prstGeom>
          <a:noFill/>
          <a:ln>
            <a:noFill/>
          </a:ln>
        </p:spPr>
      </p:pic>
      <p:pic>
        <p:nvPicPr>
          <p:cNvPr id="71" name="Google Shape;565;p36"/>
          <p:cNvPicPr preferRelativeResize="0"/>
          <p:nvPr/>
        </p:nvPicPr>
        <p:blipFill>
          <a:blip r:embed="rId15">
            <a:alphaModFix/>
          </a:blip>
          <a:stretch>
            <a:fillRect/>
          </a:stretch>
        </p:blipFill>
        <p:spPr>
          <a:xfrm>
            <a:off x="5000841" y="4495451"/>
            <a:ext cx="261300" cy="234000"/>
          </a:xfrm>
          <a:prstGeom prst="rect">
            <a:avLst/>
          </a:prstGeom>
          <a:noFill/>
          <a:ln>
            <a:noFill/>
          </a:ln>
        </p:spPr>
      </p:pic>
      <p:sp>
        <p:nvSpPr>
          <p:cNvPr id="72" name="Google Shape;566;p36"/>
          <p:cNvSpPr txBox="1"/>
          <p:nvPr/>
        </p:nvSpPr>
        <p:spPr>
          <a:xfrm>
            <a:off x="5064529" y="4191139"/>
            <a:ext cx="1474500" cy="258000"/>
          </a:xfrm>
          <a:prstGeom prst="rect">
            <a:avLst/>
          </a:prstGeom>
          <a:noFill/>
          <a:ln>
            <a:noFill/>
          </a:ln>
        </p:spPr>
        <p:txBody>
          <a:bodyPr spcFirstLastPara="1" wrap="square" lIns="91425" tIns="91425" rIns="91425" bIns="91425" anchor="ctr" anchorCtr="0">
            <a:noAutofit/>
          </a:bodyPr>
          <a:lstStyle/>
          <a:p>
            <a:pPr algn="ctr">
              <a:buSzPts val="1100"/>
            </a:pPr>
            <a:r>
              <a:rPr lang="fr" sz="1000" b="1" dirty="0">
                <a:solidFill>
                  <a:srgbClr val="9FC5E8"/>
                </a:solidFill>
                <a:latin typeface="Raleway"/>
                <a:ea typeface="Raleway"/>
                <a:cs typeface="Raleway"/>
                <a:sym typeface="Raleway"/>
              </a:rPr>
              <a:t>Toutes les tables</a:t>
            </a:r>
            <a:endParaRPr sz="1000" dirty="0">
              <a:solidFill>
                <a:srgbClr val="F79646"/>
              </a:solidFill>
              <a:latin typeface="Raleway"/>
              <a:ea typeface="Raleway"/>
              <a:cs typeface="Raleway"/>
              <a:sym typeface="Raleway"/>
            </a:endParaRPr>
          </a:p>
        </p:txBody>
      </p:sp>
      <p:sp>
        <p:nvSpPr>
          <p:cNvPr id="73" name="Google Shape;567;p36"/>
          <p:cNvSpPr txBox="1"/>
          <p:nvPr/>
        </p:nvSpPr>
        <p:spPr>
          <a:xfrm>
            <a:off x="4983966" y="4495451"/>
            <a:ext cx="1474500" cy="258000"/>
          </a:xfrm>
          <a:prstGeom prst="rect">
            <a:avLst/>
          </a:prstGeom>
          <a:noFill/>
          <a:ln>
            <a:noFill/>
          </a:ln>
        </p:spPr>
        <p:txBody>
          <a:bodyPr spcFirstLastPara="1" wrap="square" lIns="91425" tIns="91425" rIns="91425" bIns="91425" anchor="ctr" anchorCtr="0">
            <a:noAutofit/>
          </a:bodyPr>
          <a:lstStyle/>
          <a:p>
            <a:pPr algn="ctr"/>
            <a:r>
              <a:rPr lang="fr" sz="1000" b="1" dirty="0">
                <a:solidFill>
                  <a:srgbClr val="9FC5E8"/>
                </a:solidFill>
                <a:latin typeface="Raleway"/>
                <a:ea typeface="Raleway"/>
                <a:cs typeface="Raleway"/>
                <a:sym typeface="Raleway"/>
              </a:rPr>
              <a:t>1 par country</a:t>
            </a:r>
            <a:endParaRPr sz="1000" dirty="0">
              <a:solidFill>
                <a:srgbClr val="F79646"/>
              </a:solidFill>
              <a:latin typeface="Raleway"/>
              <a:ea typeface="Raleway"/>
              <a:cs typeface="Raleway"/>
              <a:sym typeface="Raleway"/>
            </a:endParaRPr>
          </a:p>
        </p:txBody>
      </p:sp>
      <p:sp>
        <p:nvSpPr>
          <p:cNvPr id="79" name="Google Shape;568;p36"/>
          <p:cNvSpPr txBox="1"/>
          <p:nvPr/>
        </p:nvSpPr>
        <p:spPr>
          <a:xfrm>
            <a:off x="-120308" y="1079932"/>
            <a:ext cx="1618800" cy="760500"/>
          </a:xfrm>
          <a:prstGeom prst="rect">
            <a:avLst/>
          </a:prstGeom>
          <a:noFill/>
          <a:ln>
            <a:noFill/>
          </a:ln>
        </p:spPr>
        <p:txBody>
          <a:bodyPr spcFirstLastPara="1" wrap="square" lIns="91425" tIns="91425" rIns="91425" bIns="91425" anchor="t" anchorCtr="0">
            <a:noAutofit/>
          </a:bodyPr>
          <a:lstStyle/>
          <a:p>
            <a:pPr algn="ctr"/>
            <a:r>
              <a:rPr lang="fr-FR" sz="1500" b="1" dirty="0">
                <a:solidFill>
                  <a:srgbClr val="F79646"/>
                </a:solidFill>
                <a:latin typeface="Raleway"/>
                <a:ea typeface="Raleway"/>
                <a:cs typeface="Raleway"/>
                <a:sym typeface="Raleway"/>
              </a:rPr>
              <a:t>Sacralisation de la production</a:t>
            </a:r>
            <a:endParaRPr sz="1500" b="1" dirty="0">
              <a:solidFill>
                <a:srgbClr val="F79646"/>
              </a:solidFill>
              <a:latin typeface="Raleway"/>
              <a:ea typeface="Raleway"/>
              <a:cs typeface="Raleway"/>
              <a:sym typeface="Raleway"/>
            </a:endParaRPr>
          </a:p>
          <a:p>
            <a:pPr algn="ctr"/>
            <a:endParaRPr sz="1000" dirty="0">
              <a:solidFill>
                <a:srgbClr val="F79646"/>
              </a:solidFill>
              <a:latin typeface="Raleway"/>
              <a:ea typeface="Raleway"/>
              <a:cs typeface="Raleway"/>
              <a:sym typeface="Raleway"/>
            </a:endParaRPr>
          </a:p>
          <a:p>
            <a:pPr algn="ctr"/>
            <a:endParaRPr sz="1200" b="1" dirty="0">
              <a:solidFill>
                <a:srgbClr val="F79646"/>
              </a:solidFill>
              <a:latin typeface="Raleway"/>
              <a:ea typeface="Raleway"/>
              <a:cs typeface="Raleway"/>
              <a:sym typeface="Raleway"/>
            </a:endParaRPr>
          </a:p>
        </p:txBody>
      </p:sp>
      <p:sp>
        <p:nvSpPr>
          <p:cNvPr id="80" name="Google Shape;569;p36"/>
          <p:cNvSpPr txBox="1"/>
          <p:nvPr/>
        </p:nvSpPr>
        <p:spPr>
          <a:xfrm>
            <a:off x="3691866" y="1104726"/>
            <a:ext cx="2211900" cy="446100"/>
          </a:xfrm>
          <a:prstGeom prst="rect">
            <a:avLst/>
          </a:prstGeom>
          <a:noFill/>
          <a:ln>
            <a:noFill/>
          </a:ln>
        </p:spPr>
        <p:txBody>
          <a:bodyPr spcFirstLastPara="1" wrap="square" lIns="91425" tIns="91425" rIns="91425" bIns="91425" anchor="t" anchorCtr="0">
            <a:noAutofit/>
          </a:bodyPr>
          <a:lstStyle/>
          <a:p>
            <a:pPr algn="ctr"/>
            <a:r>
              <a:rPr lang="fr-FR" sz="1500" b="1" dirty="0">
                <a:solidFill>
                  <a:srgbClr val="9FC5E8"/>
                </a:solidFill>
                <a:latin typeface="Raleway"/>
                <a:ea typeface="Raleway"/>
                <a:cs typeface="Raleway"/>
                <a:sym typeface="Raleway"/>
              </a:rPr>
              <a:t>Population de la Data Platform</a:t>
            </a:r>
            <a:endParaRPr sz="1500" b="1" dirty="0">
              <a:solidFill>
                <a:srgbClr val="9FC5E8"/>
              </a:solidFill>
              <a:latin typeface="Raleway"/>
              <a:ea typeface="Raleway"/>
              <a:cs typeface="Raleway"/>
              <a:sym typeface="Raleway"/>
            </a:endParaRPr>
          </a:p>
        </p:txBody>
      </p:sp>
      <p:cxnSp>
        <p:nvCxnSpPr>
          <p:cNvPr id="82" name="Google Shape;570;p36"/>
          <p:cNvCxnSpPr/>
          <p:nvPr/>
        </p:nvCxnSpPr>
        <p:spPr>
          <a:xfrm>
            <a:off x="3484679" y="1233426"/>
            <a:ext cx="26400" cy="1612200"/>
          </a:xfrm>
          <a:prstGeom prst="straightConnector1">
            <a:avLst/>
          </a:prstGeom>
          <a:noFill/>
          <a:ln w="9525" cap="flat" cmpd="sng">
            <a:solidFill>
              <a:srgbClr val="B7B7B7"/>
            </a:solidFill>
            <a:prstDash val="solid"/>
            <a:round/>
            <a:headEnd type="none" w="med" len="med"/>
            <a:tailEnd type="none" w="med" len="med"/>
          </a:ln>
        </p:spPr>
      </p:cxnSp>
      <p:sp>
        <p:nvSpPr>
          <p:cNvPr id="85" name="Google Shape;571;p36"/>
          <p:cNvSpPr txBox="1"/>
          <p:nvPr/>
        </p:nvSpPr>
        <p:spPr>
          <a:xfrm>
            <a:off x="714816" y="4957626"/>
            <a:ext cx="2806500" cy="307800"/>
          </a:xfrm>
          <a:prstGeom prst="rect">
            <a:avLst/>
          </a:prstGeom>
          <a:noFill/>
          <a:ln>
            <a:noFill/>
          </a:ln>
        </p:spPr>
        <p:txBody>
          <a:bodyPr spcFirstLastPara="1" wrap="square" lIns="91425" tIns="91425" rIns="91425" bIns="91425" anchor="t" anchorCtr="0">
            <a:noAutofit/>
          </a:bodyPr>
          <a:lstStyle/>
          <a:p>
            <a:r>
              <a:rPr lang="fr" sz="1500" b="1" dirty="0">
                <a:solidFill>
                  <a:srgbClr val="F79646"/>
                </a:solidFill>
                <a:latin typeface="Raleway"/>
                <a:ea typeface="Raleway"/>
                <a:cs typeface="Raleway"/>
                <a:sym typeface="Raleway"/>
              </a:rPr>
              <a:t>Production Raw Data</a:t>
            </a:r>
            <a:endParaRPr sz="1500" b="1" dirty="0">
              <a:latin typeface="Raleway"/>
              <a:ea typeface="Raleway"/>
              <a:cs typeface="Raleway"/>
              <a:sym typeface="Raleway"/>
            </a:endParaRPr>
          </a:p>
        </p:txBody>
      </p:sp>
      <p:cxnSp>
        <p:nvCxnSpPr>
          <p:cNvPr id="86" name="Google Shape;572;p36"/>
          <p:cNvCxnSpPr/>
          <p:nvPr/>
        </p:nvCxnSpPr>
        <p:spPr>
          <a:xfrm>
            <a:off x="6731029" y="3480314"/>
            <a:ext cx="26400" cy="1612200"/>
          </a:xfrm>
          <a:prstGeom prst="straightConnector1">
            <a:avLst/>
          </a:prstGeom>
          <a:noFill/>
          <a:ln w="9525" cap="flat" cmpd="sng">
            <a:solidFill>
              <a:srgbClr val="B7B7B7"/>
            </a:solidFill>
            <a:prstDash val="solid"/>
            <a:round/>
            <a:headEnd type="none" w="med" len="med"/>
            <a:tailEnd type="none" w="med" len="med"/>
          </a:ln>
        </p:spPr>
      </p:cxnSp>
      <p:cxnSp>
        <p:nvCxnSpPr>
          <p:cNvPr id="87" name="Google Shape;573;p36"/>
          <p:cNvCxnSpPr/>
          <p:nvPr/>
        </p:nvCxnSpPr>
        <p:spPr>
          <a:xfrm>
            <a:off x="6087429" y="1204889"/>
            <a:ext cx="26400" cy="1612200"/>
          </a:xfrm>
          <a:prstGeom prst="straightConnector1">
            <a:avLst/>
          </a:prstGeom>
          <a:noFill/>
          <a:ln w="9525" cap="flat" cmpd="sng">
            <a:solidFill>
              <a:srgbClr val="B7B7B7"/>
            </a:solidFill>
            <a:prstDash val="solid"/>
            <a:round/>
            <a:headEnd type="none" w="med" len="med"/>
            <a:tailEnd type="none" w="med" len="med"/>
          </a:ln>
        </p:spPr>
      </p:cxnSp>
      <p:pic>
        <p:nvPicPr>
          <p:cNvPr id="88" name="Google Shape;574;p36"/>
          <p:cNvPicPr preferRelativeResize="0"/>
          <p:nvPr/>
        </p:nvPicPr>
        <p:blipFill rotWithShape="1">
          <a:blip r:embed="rId8">
            <a:alphaModFix/>
          </a:blip>
          <a:srcRect l="12273" t="29167" r="55673" b="29489"/>
          <a:stretch/>
        </p:blipFill>
        <p:spPr>
          <a:xfrm>
            <a:off x="7629616" y="1898001"/>
            <a:ext cx="691625" cy="594150"/>
          </a:xfrm>
          <a:prstGeom prst="rect">
            <a:avLst/>
          </a:prstGeom>
          <a:noFill/>
          <a:ln>
            <a:noFill/>
          </a:ln>
        </p:spPr>
      </p:pic>
      <p:sp>
        <p:nvSpPr>
          <p:cNvPr id="90" name="Google Shape;575;p36"/>
          <p:cNvSpPr/>
          <p:nvPr/>
        </p:nvSpPr>
        <p:spPr>
          <a:xfrm>
            <a:off x="7534291" y="1668776"/>
            <a:ext cx="820500" cy="194400"/>
          </a:xfrm>
          <a:prstGeom prst="roundRect">
            <a:avLst>
              <a:gd name="adj" fmla="val 16667"/>
            </a:avLst>
          </a:prstGeom>
          <a:solidFill>
            <a:srgbClr val="EEECE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800" b="0" i="0" u="none" strike="noStrike" kern="0" cap="none" spc="0" normalizeH="0" baseline="0" noProof="0">
                <a:ln>
                  <a:noFill/>
                </a:ln>
                <a:solidFill>
                  <a:sysClr val="windowText" lastClr="000000"/>
                </a:solidFill>
                <a:effectLst/>
                <a:uLnTx/>
                <a:uFillTx/>
                <a:latin typeface="Raleway"/>
                <a:ea typeface="Raleway"/>
                <a:cs typeface="Raleway"/>
                <a:sym typeface="Raleway"/>
              </a:rPr>
              <a:t>Big Query</a:t>
            </a:r>
            <a:endParaRPr kumimoji="0" sz="800" b="0" i="0" u="none" strike="noStrike" kern="0" cap="none" spc="0" normalizeH="0" baseline="0" noProof="0">
              <a:ln>
                <a:noFill/>
              </a:ln>
              <a:solidFill>
                <a:sysClr val="windowText" lastClr="000000"/>
              </a:solidFill>
              <a:effectLst/>
              <a:uLnTx/>
              <a:uFillTx/>
              <a:latin typeface="Raleway"/>
              <a:ea typeface="Raleway"/>
              <a:cs typeface="Raleway"/>
              <a:sym typeface="Raleway"/>
            </a:endParaRPr>
          </a:p>
        </p:txBody>
      </p:sp>
      <p:sp>
        <p:nvSpPr>
          <p:cNvPr id="91" name="Google Shape;576;p36"/>
          <p:cNvSpPr/>
          <p:nvPr/>
        </p:nvSpPr>
        <p:spPr>
          <a:xfrm>
            <a:off x="7389066" y="2853351"/>
            <a:ext cx="1195800" cy="145200"/>
          </a:xfrm>
          <a:prstGeom prst="roundRect">
            <a:avLst>
              <a:gd name="adj" fmla="val 16667"/>
            </a:avLst>
          </a:prstGeom>
          <a:solidFill>
            <a:srgbClr val="EEECE1"/>
          </a:solidFill>
          <a:ln w="9525" cap="flat" cmpd="sng">
            <a:solidFill>
              <a:srgbClr val="666666"/>
            </a:solidFill>
            <a:prstDash val="dot"/>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1000" b="0" i="0" u="none" strike="noStrike" kern="0" cap="none" spc="0" normalizeH="0" baseline="0" noProof="0">
                <a:ln>
                  <a:noFill/>
                </a:ln>
                <a:solidFill>
                  <a:sysClr val="windowText" lastClr="000000"/>
                </a:solidFill>
                <a:effectLst/>
                <a:uLnTx/>
                <a:uFillTx/>
                <a:latin typeface="Raleway"/>
                <a:ea typeface="Raleway"/>
                <a:cs typeface="Raleway"/>
                <a:sym typeface="Raleway"/>
              </a:rPr>
              <a:t>Data Studio</a:t>
            </a:r>
            <a:endParaRPr kumimoji="0" sz="1000" b="0" i="0" u="none" strike="noStrike" kern="0" cap="none" spc="0" normalizeH="0" baseline="0" noProof="0">
              <a:ln>
                <a:noFill/>
              </a:ln>
              <a:solidFill>
                <a:sysClr val="windowText" lastClr="000000"/>
              </a:solidFill>
              <a:effectLst/>
              <a:uLnTx/>
              <a:uFillTx/>
              <a:latin typeface="Raleway"/>
              <a:ea typeface="Raleway"/>
              <a:cs typeface="Raleway"/>
              <a:sym typeface="Raleway"/>
            </a:endParaRPr>
          </a:p>
        </p:txBody>
      </p:sp>
      <p:sp>
        <p:nvSpPr>
          <p:cNvPr id="92" name="Google Shape;577;p36"/>
          <p:cNvSpPr/>
          <p:nvPr/>
        </p:nvSpPr>
        <p:spPr>
          <a:xfrm>
            <a:off x="7389066" y="3056201"/>
            <a:ext cx="1195800" cy="145200"/>
          </a:xfrm>
          <a:prstGeom prst="roundRect">
            <a:avLst>
              <a:gd name="adj" fmla="val 16667"/>
            </a:avLst>
          </a:prstGeom>
          <a:solidFill>
            <a:srgbClr val="EEECE1"/>
          </a:solidFill>
          <a:ln w="9525" cap="flat" cmpd="sng">
            <a:solidFill>
              <a:srgbClr val="666666"/>
            </a:solidFill>
            <a:prstDash val="dot"/>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1000" b="0" i="0" u="none" strike="noStrike" kern="0" cap="none" spc="0" normalizeH="0" baseline="0" noProof="0">
                <a:ln>
                  <a:noFill/>
                </a:ln>
                <a:solidFill>
                  <a:sysClr val="windowText" lastClr="000000"/>
                </a:solidFill>
                <a:effectLst/>
                <a:uLnTx/>
                <a:uFillTx/>
                <a:latin typeface="Raleway"/>
                <a:ea typeface="Raleway"/>
                <a:cs typeface="Raleway"/>
                <a:sym typeface="Raleway"/>
              </a:rPr>
              <a:t>Tableau</a:t>
            </a:r>
            <a:endParaRPr kumimoji="0" sz="1000" b="0" i="0" u="none" strike="noStrike" kern="0" cap="none" spc="0" normalizeH="0" baseline="0" noProof="0">
              <a:ln>
                <a:noFill/>
              </a:ln>
              <a:solidFill>
                <a:sysClr val="windowText" lastClr="000000"/>
              </a:solidFill>
              <a:effectLst/>
              <a:uLnTx/>
              <a:uFillTx/>
              <a:latin typeface="Raleway"/>
              <a:ea typeface="Raleway"/>
              <a:cs typeface="Raleway"/>
              <a:sym typeface="Raleway"/>
            </a:endParaRPr>
          </a:p>
        </p:txBody>
      </p:sp>
      <p:sp>
        <p:nvSpPr>
          <p:cNvPr id="96" name="Google Shape;578;p36"/>
          <p:cNvSpPr/>
          <p:nvPr/>
        </p:nvSpPr>
        <p:spPr>
          <a:xfrm>
            <a:off x="7389066" y="3259051"/>
            <a:ext cx="1195800" cy="145200"/>
          </a:xfrm>
          <a:prstGeom prst="roundRect">
            <a:avLst>
              <a:gd name="adj" fmla="val 16667"/>
            </a:avLst>
          </a:prstGeom>
          <a:solidFill>
            <a:srgbClr val="EEECE1"/>
          </a:solidFill>
          <a:ln w="9525" cap="flat" cmpd="sng">
            <a:solidFill>
              <a:srgbClr val="666666"/>
            </a:solidFill>
            <a:prstDash val="dot"/>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1000" b="0" i="0" u="none" strike="noStrike" kern="0" cap="none" spc="0" normalizeH="0" baseline="0" noProof="0">
                <a:ln>
                  <a:noFill/>
                </a:ln>
                <a:solidFill>
                  <a:sysClr val="windowText" lastClr="000000"/>
                </a:solidFill>
                <a:effectLst/>
                <a:uLnTx/>
                <a:uFillTx/>
                <a:latin typeface="Raleway"/>
                <a:ea typeface="Raleway"/>
                <a:cs typeface="Raleway"/>
                <a:sym typeface="Raleway"/>
              </a:rPr>
              <a:t>Google Sheet</a:t>
            </a:r>
            <a:endParaRPr kumimoji="0" sz="1000" b="0" i="0" u="none" strike="noStrike" kern="0" cap="none" spc="0" normalizeH="0" baseline="0" noProof="0">
              <a:ln>
                <a:noFill/>
              </a:ln>
              <a:solidFill>
                <a:sysClr val="windowText" lastClr="000000"/>
              </a:solidFill>
              <a:effectLst/>
              <a:uLnTx/>
              <a:uFillTx/>
              <a:latin typeface="Raleway"/>
              <a:ea typeface="Raleway"/>
              <a:cs typeface="Raleway"/>
              <a:sym typeface="Raleway"/>
            </a:endParaRPr>
          </a:p>
        </p:txBody>
      </p:sp>
      <p:cxnSp>
        <p:nvCxnSpPr>
          <p:cNvPr id="97" name="Google Shape;579;p36"/>
          <p:cNvCxnSpPr/>
          <p:nvPr/>
        </p:nvCxnSpPr>
        <p:spPr>
          <a:xfrm>
            <a:off x="7941091" y="2492151"/>
            <a:ext cx="6900" cy="361200"/>
          </a:xfrm>
          <a:prstGeom prst="straightConnector1">
            <a:avLst/>
          </a:prstGeom>
          <a:noFill/>
          <a:ln w="9525" cap="flat" cmpd="sng">
            <a:solidFill>
              <a:srgbClr val="9FC5E8"/>
            </a:solidFill>
            <a:prstDash val="solid"/>
            <a:round/>
            <a:headEnd type="none" w="med" len="med"/>
            <a:tailEnd type="oval" w="med" len="med"/>
          </a:ln>
        </p:spPr>
      </p:cxnSp>
      <p:sp>
        <p:nvSpPr>
          <p:cNvPr id="98" name="Google Shape;580;p36"/>
          <p:cNvSpPr txBox="1"/>
          <p:nvPr/>
        </p:nvSpPr>
        <p:spPr>
          <a:xfrm>
            <a:off x="6215350" y="991558"/>
            <a:ext cx="3222300" cy="446100"/>
          </a:xfrm>
          <a:prstGeom prst="rect">
            <a:avLst/>
          </a:prstGeom>
          <a:noFill/>
          <a:ln>
            <a:noFill/>
          </a:ln>
        </p:spPr>
        <p:txBody>
          <a:bodyPr spcFirstLastPara="1" wrap="square" lIns="91425" tIns="91425" rIns="91425" bIns="91425" anchor="t" anchorCtr="0">
            <a:noAutofit/>
          </a:bodyPr>
          <a:lstStyle/>
          <a:p>
            <a:pPr algn="ctr"/>
            <a:r>
              <a:rPr lang="fr-FR" sz="1500" b="1" dirty="0">
                <a:solidFill>
                  <a:srgbClr val="8E7CC3"/>
                </a:solidFill>
                <a:latin typeface="Raleway"/>
                <a:ea typeface="Raleway"/>
                <a:cs typeface="Raleway"/>
                <a:sym typeface="Raleway"/>
              </a:rPr>
              <a:t>Data for </a:t>
            </a:r>
            <a:r>
              <a:rPr lang="fr-FR" sz="1500" b="1" dirty="0" err="1">
                <a:solidFill>
                  <a:srgbClr val="8E7CC3"/>
                </a:solidFill>
                <a:latin typeface="Raleway"/>
                <a:ea typeface="Raleway"/>
                <a:cs typeface="Raleway"/>
                <a:sym typeface="Raleway"/>
              </a:rPr>
              <a:t>eveyone</a:t>
            </a:r>
            <a:r>
              <a:rPr lang="fr-FR" sz="1500" b="1" dirty="0">
                <a:solidFill>
                  <a:srgbClr val="8E7CC3"/>
                </a:solidFill>
                <a:latin typeface="Raleway"/>
                <a:ea typeface="Raleway"/>
                <a:cs typeface="Raleway"/>
                <a:sym typeface="Raleway"/>
              </a:rPr>
              <a:t> </a:t>
            </a:r>
            <a:endParaRPr sz="1500" b="1" dirty="0">
              <a:solidFill>
                <a:srgbClr val="8E7CC3"/>
              </a:solidFill>
              <a:latin typeface="Raleway"/>
              <a:ea typeface="Raleway"/>
              <a:cs typeface="Raleway"/>
              <a:sym typeface="Raleway"/>
            </a:endParaRPr>
          </a:p>
          <a:p>
            <a:pPr algn="ctr"/>
            <a:endParaRPr sz="1500" b="1" dirty="0">
              <a:solidFill>
                <a:srgbClr val="8E7CC3"/>
              </a:solidFill>
              <a:latin typeface="Raleway"/>
              <a:ea typeface="Raleway"/>
              <a:cs typeface="Raleway"/>
              <a:sym typeface="Raleway"/>
            </a:endParaRPr>
          </a:p>
        </p:txBody>
      </p:sp>
      <p:sp>
        <p:nvSpPr>
          <p:cNvPr id="99" name="Google Shape;581;p36"/>
          <p:cNvSpPr txBox="1"/>
          <p:nvPr/>
        </p:nvSpPr>
        <p:spPr>
          <a:xfrm>
            <a:off x="3913441" y="4957626"/>
            <a:ext cx="2211900" cy="446100"/>
          </a:xfrm>
          <a:prstGeom prst="rect">
            <a:avLst/>
          </a:prstGeom>
          <a:noFill/>
          <a:ln>
            <a:noFill/>
          </a:ln>
        </p:spPr>
        <p:txBody>
          <a:bodyPr spcFirstLastPara="1" wrap="square" lIns="91425" tIns="91425" rIns="91425" bIns="91425" anchor="t" anchorCtr="0">
            <a:noAutofit/>
          </a:bodyPr>
          <a:lstStyle/>
          <a:p>
            <a:pPr algn="ctr"/>
            <a:r>
              <a:rPr lang="fr" sz="1500" b="1">
                <a:solidFill>
                  <a:srgbClr val="9FC5E8"/>
                </a:solidFill>
                <a:latin typeface="Raleway"/>
                <a:ea typeface="Raleway"/>
                <a:cs typeface="Raleway"/>
                <a:sym typeface="Raleway"/>
              </a:rPr>
              <a:t>Datalake Raw Data </a:t>
            </a:r>
            <a:endParaRPr sz="1500" b="1">
              <a:solidFill>
                <a:srgbClr val="9FC5E8"/>
              </a:solidFill>
              <a:latin typeface="Raleway"/>
              <a:ea typeface="Raleway"/>
              <a:cs typeface="Raleway"/>
              <a:sym typeface="Raleway"/>
            </a:endParaRPr>
          </a:p>
        </p:txBody>
      </p:sp>
      <p:cxnSp>
        <p:nvCxnSpPr>
          <p:cNvPr id="100" name="Google Shape;582;p36"/>
          <p:cNvCxnSpPr>
            <a:stCxn id="44" idx="3"/>
            <a:endCxn id="88" idx="1"/>
          </p:cNvCxnSpPr>
          <p:nvPr/>
        </p:nvCxnSpPr>
        <p:spPr>
          <a:xfrm rot="10800000" flipH="1">
            <a:off x="4605066" y="2195076"/>
            <a:ext cx="3024600" cy="1032300"/>
          </a:xfrm>
          <a:prstGeom prst="bentConnector3">
            <a:avLst>
              <a:gd name="adj1" fmla="val 78691"/>
            </a:avLst>
          </a:prstGeom>
          <a:noFill/>
          <a:ln w="9525" cap="flat" cmpd="sng">
            <a:solidFill>
              <a:srgbClr val="000000"/>
            </a:solidFill>
            <a:prstDash val="solid"/>
            <a:round/>
            <a:headEnd type="none" w="med" len="med"/>
            <a:tailEnd type="oval" w="med" len="med"/>
          </a:ln>
        </p:spPr>
      </p:cxnSp>
      <p:sp>
        <p:nvSpPr>
          <p:cNvPr id="101" name="Google Shape;583;p36"/>
          <p:cNvSpPr txBox="1"/>
          <p:nvPr/>
        </p:nvSpPr>
        <p:spPr>
          <a:xfrm>
            <a:off x="6838591" y="4769551"/>
            <a:ext cx="2211900" cy="446100"/>
          </a:xfrm>
          <a:prstGeom prst="rect">
            <a:avLst/>
          </a:prstGeom>
          <a:noFill/>
          <a:ln>
            <a:noFill/>
          </a:ln>
        </p:spPr>
        <p:txBody>
          <a:bodyPr spcFirstLastPara="1" wrap="square" lIns="91425" tIns="91425" rIns="91425" bIns="91425" anchor="t" anchorCtr="0">
            <a:noAutofit/>
          </a:bodyPr>
          <a:lstStyle/>
          <a:p>
            <a:pPr algn="ctr"/>
            <a:r>
              <a:rPr lang="fr" sz="1500" b="1">
                <a:solidFill>
                  <a:srgbClr val="8E7CC3"/>
                </a:solidFill>
                <a:latin typeface="Raleway"/>
                <a:ea typeface="Raleway"/>
                <a:cs typeface="Raleway"/>
                <a:sym typeface="Raleway"/>
              </a:rPr>
              <a:t>DataWarehouse </a:t>
            </a:r>
            <a:endParaRPr sz="1500" b="1">
              <a:solidFill>
                <a:srgbClr val="8E7CC3"/>
              </a:solidFill>
              <a:latin typeface="Raleway"/>
              <a:ea typeface="Raleway"/>
              <a:cs typeface="Raleway"/>
              <a:sym typeface="Raleway"/>
            </a:endParaRPr>
          </a:p>
          <a:p>
            <a:pPr algn="ctr"/>
            <a:r>
              <a:rPr lang="fr" sz="1500" b="1">
                <a:solidFill>
                  <a:srgbClr val="8E7CC3"/>
                </a:solidFill>
                <a:latin typeface="Raleway"/>
                <a:ea typeface="Raleway"/>
                <a:cs typeface="Raleway"/>
                <a:sym typeface="Raleway"/>
              </a:rPr>
              <a:t>(Business Objects) </a:t>
            </a:r>
            <a:endParaRPr sz="1500" b="1">
              <a:solidFill>
                <a:srgbClr val="8E7CC3"/>
              </a:solidFill>
              <a:latin typeface="Raleway"/>
              <a:ea typeface="Raleway"/>
              <a:cs typeface="Raleway"/>
              <a:sym typeface="Raleway"/>
            </a:endParaRPr>
          </a:p>
        </p:txBody>
      </p:sp>
      <p:sp>
        <p:nvSpPr>
          <p:cNvPr id="102" name="Google Shape;584;p36"/>
          <p:cNvSpPr txBox="1"/>
          <p:nvPr/>
        </p:nvSpPr>
        <p:spPr>
          <a:xfrm>
            <a:off x="6906220" y="3696964"/>
            <a:ext cx="2358600" cy="258000"/>
          </a:xfrm>
          <a:prstGeom prst="rect">
            <a:avLst/>
          </a:prstGeom>
          <a:noFill/>
          <a:ln>
            <a:noFill/>
          </a:ln>
        </p:spPr>
        <p:txBody>
          <a:bodyPr spcFirstLastPara="1" wrap="square" lIns="91425" tIns="91425" rIns="91425" bIns="91425" anchor="ctr" anchorCtr="0">
            <a:noAutofit/>
          </a:bodyPr>
          <a:lstStyle/>
          <a:p>
            <a:pPr algn="ctr">
              <a:buSzPts val="1100"/>
            </a:pPr>
            <a:r>
              <a:rPr lang="fr-FR" sz="1000" b="1" dirty="0">
                <a:solidFill>
                  <a:srgbClr val="8E7CC3"/>
                </a:solidFill>
                <a:latin typeface="Raleway"/>
                <a:ea typeface="Raleway"/>
                <a:cs typeface="Raleway"/>
                <a:sym typeface="Raleway"/>
              </a:rPr>
              <a:t>Objets métiers avec gestion du cycle de vie</a:t>
            </a:r>
            <a:endParaRPr sz="1000" b="1" dirty="0">
              <a:solidFill>
                <a:srgbClr val="8E7CC3"/>
              </a:solidFill>
              <a:latin typeface="Raleway"/>
              <a:ea typeface="Raleway"/>
              <a:cs typeface="Raleway"/>
              <a:sym typeface="Raleway"/>
            </a:endParaRPr>
          </a:p>
          <a:p>
            <a:pPr algn="ctr">
              <a:buSzPts val="1100"/>
            </a:pPr>
            <a:endParaRPr sz="1000" dirty="0">
              <a:solidFill>
                <a:srgbClr val="FF0000"/>
              </a:solidFill>
              <a:latin typeface="Raleway"/>
              <a:ea typeface="Raleway"/>
              <a:cs typeface="Raleway"/>
              <a:sym typeface="Raleway"/>
            </a:endParaRPr>
          </a:p>
        </p:txBody>
      </p:sp>
      <p:sp>
        <p:nvSpPr>
          <p:cNvPr id="103" name="Google Shape;585;p36"/>
          <p:cNvSpPr txBox="1"/>
          <p:nvPr/>
        </p:nvSpPr>
        <p:spPr>
          <a:xfrm>
            <a:off x="6903041" y="4171139"/>
            <a:ext cx="1474500" cy="258000"/>
          </a:xfrm>
          <a:prstGeom prst="rect">
            <a:avLst/>
          </a:prstGeom>
          <a:noFill/>
          <a:ln>
            <a:noFill/>
          </a:ln>
        </p:spPr>
        <p:txBody>
          <a:bodyPr spcFirstLastPara="1" wrap="square" lIns="91425" tIns="91425" rIns="91425" bIns="91425" anchor="ctr" anchorCtr="0">
            <a:noAutofit/>
          </a:bodyPr>
          <a:lstStyle/>
          <a:p>
            <a:pPr algn="ctr"/>
            <a:r>
              <a:rPr lang="fr" sz="1000" b="1" dirty="0">
                <a:solidFill>
                  <a:srgbClr val="8E7CC3"/>
                </a:solidFill>
                <a:latin typeface="Raleway"/>
                <a:ea typeface="Raleway"/>
                <a:cs typeface="Raleway"/>
                <a:sym typeface="Raleway"/>
              </a:rPr>
              <a:t>1 par country</a:t>
            </a:r>
            <a:endParaRPr sz="1000" dirty="0">
              <a:solidFill>
                <a:srgbClr val="8E7CC3"/>
              </a:solidFill>
              <a:latin typeface="Raleway"/>
              <a:ea typeface="Raleway"/>
              <a:cs typeface="Raleway"/>
              <a:sym typeface="Raleway"/>
            </a:endParaRPr>
          </a:p>
        </p:txBody>
      </p:sp>
      <p:pic>
        <p:nvPicPr>
          <p:cNvPr id="107" name="Google Shape;589;p36"/>
          <p:cNvPicPr preferRelativeResize="0"/>
          <p:nvPr/>
        </p:nvPicPr>
        <p:blipFill>
          <a:blip r:embed="rId16">
            <a:alphaModFix/>
          </a:blip>
          <a:stretch>
            <a:fillRect/>
          </a:stretch>
        </p:blipFill>
        <p:spPr>
          <a:xfrm>
            <a:off x="6834216" y="4180764"/>
            <a:ext cx="270000" cy="234000"/>
          </a:xfrm>
          <a:prstGeom prst="rect">
            <a:avLst/>
          </a:prstGeom>
          <a:noFill/>
          <a:ln>
            <a:noFill/>
          </a:ln>
        </p:spPr>
      </p:pic>
      <p:pic>
        <p:nvPicPr>
          <p:cNvPr id="108" name="Google Shape;590;p36"/>
          <p:cNvPicPr preferRelativeResize="0"/>
          <p:nvPr/>
        </p:nvPicPr>
        <p:blipFill>
          <a:blip r:embed="rId17">
            <a:alphaModFix/>
          </a:blip>
          <a:stretch>
            <a:fillRect/>
          </a:stretch>
        </p:blipFill>
        <p:spPr>
          <a:xfrm>
            <a:off x="6852216" y="3591964"/>
            <a:ext cx="234000" cy="234000"/>
          </a:xfrm>
          <a:prstGeom prst="rect">
            <a:avLst/>
          </a:prstGeom>
          <a:noFill/>
          <a:ln>
            <a:noFill/>
          </a:ln>
        </p:spPr>
      </p:pic>
      <p:sp>
        <p:nvSpPr>
          <p:cNvPr id="109" name="Google Shape;591;p36"/>
          <p:cNvSpPr/>
          <p:nvPr/>
        </p:nvSpPr>
        <p:spPr>
          <a:xfrm>
            <a:off x="3686191" y="3871626"/>
            <a:ext cx="1195800" cy="145200"/>
          </a:xfrm>
          <a:prstGeom prst="roundRect">
            <a:avLst>
              <a:gd name="adj" fmla="val 16667"/>
            </a:avLst>
          </a:prstGeom>
          <a:solidFill>
            <a:srgbClr val="EEECE1"/>
          </a:solidFill>
          <a:ln w="9525" cap="flat" cmpd="sng">
            <a:solidFill>
              <a:srgbClr val="666666"/>
            </a:solidFill>
            <a:prstDash val="dot"/>
            <a:round/>
            <a:headEnd type="none" w="sm" len="sm"/>
            <a:tailEnd type="none" w="sm" len="sm"/>
          </a:ln>
        </p:spPr>
        <p:txBody>
          <a:bodyPr spcFirstLastPara="1" wrap="square" lIns="91425" tIns="91425" rIns="91425" bIns="91425" anchor="ctr" anchorCtr="0">
            <a:noAutofit/>
          </a:bodyPr>
          <a:lstStyle/>
          <a:p>
            <a:pPr algn="ctr"/>
            <a:r>
              <a:rPr lang="fr" sz="1000">
                <a:latin typeface="Raleway"/>
                <a:ea typeface="Raleway"/>
                <a:cs typeface="Raleway"/>
                <a:sym typeface="Raleway"/>
              </a:rPr>
              <a:t>Data Studio</a:t>
            </a:r>
            <a:endParaRPr sz="1000">
              <a:latin typeface="Raleway"/>
              <a:ea typeface="Raleway"/>
              <a:cs typeface="Raleway"/>
              <a:sym typeface="Raleway"/>
            </a:endParaRPr>
          </a:p>
        </p:txBody>
      </p:sp>
      <p:sp>
        <p:nvSpPr>
          <p:cNvPr id="110" name="Google Shape;592;p36"/>
          <p:cNvSpPr/>
          <p:nvPr/>
        </p:nvSpPr>
        <p:spPr>
          <a:xfrm>
            <a:off x="3686191" y="4074476"/>
            <a:ext cx="1195800" cy="145200"/>
          </a:xfrm>
          <a:prstGeom prst="roundRect">
            <a:avLst>
              <a:gd name="adj" fmla="val 16667"/>
            </a:avLst>
          </a:prstGeom>
          <a:solidFill>
            <a:srgbClr val="EEECE1"/>
          </a:solidFill>
          <a:ln w="9525" cap="flat" cmpd="sng">
            <a:solidFill>
              <a:srgbClr val="666666"/>
            </a:solidFill>
            <a:prstDash val="dot"/>
            <a:round/>
            <a:headEnd type="none" w="sm" len="sm"/>
            <a:tailEnd type="none" w="sm" len="sm"/>
          </a:ln>
        </p:spPr>
        <p:txBody>
          <a:bodyPr spcFirstLastPara="1" wrap="square" lIns="91425" tIns="91425" rIns="91425" bIns="91425" anchor="ctr" anchorCtr="0">
            <a:noAutofit/>
          </a:bodyPr>
          <a:lstStyle/>
          <a:p>
            <a:pPr algn="ctr"/>
            <a:r>
              <a:rPr lang="fr" sz="1000">
                <a:latin typeface="Raleway"/>
                <a:ea typeface="Raleway"/>
                <a:cs typeface="Raleway"/>
                <a:sym typeface="Raleway"/>
              </a:rPr>
              <a:t>Tableau</a:t>
            </a:r>
            <a:endParaRPr sz="1000">
              <a:latin typeface="Raleway"/>
              <a:ea typeface="Raleway"/>
              <a:cs typeface="Raleway"/>
              <a:sym typeface="Raleway"/>
            </a:endParaRPr>
          </a:p>
        </p:txBody>
      </p:sp>
      <p:sp>
        <p:nvSpPr>
          <p:cNvPr id="111" name="Google Shape;593;p36"/>
          <p:cNvSpPr/>
          <p:nvPr/>
        </p:nvSpPr>
        <p:spPr>
          <a:xfrm>
            <a:off x="3686191" y="4277326"/>
            <a:ext cx="1195800" cy="145200"/>
          </a:xfrm>
          <a:prstGeom prst="roundRect">
            <a:avLst>
              <a:gd name="adj" fmla="val 16667"/>
            </a:avLst>
          </a:prstGeom>
          <a:solidFill>
            <a:srgbClr val="EEECE1"/>
          </a:solidFill>
          <a:ln w="9525" cap="flat" cmpd="sng">
            <a:solidFill>
              <a:srgbClr val="666666"/>
            </a:solidFill>
            <a:prstDash val="dot"/>
            <a:round/>
            <a:headEnd type="none" w="sm" len="sm"/>
            <a:tailEnd type="none" w="sm" len="sm"/>
          </a:ln>
        </p:spPr>
        <p:txBody>
          <a:bodyPr spcFirstLastPara="1" wrap="square" lIns="91425" tIns="91425" rIns="91425" bIns="91425" anchor="ctr" anchorCtr="0">
            <a:noAutofit/>
          </a:bodyPr>
          <a:lstStyle/>
          <a:p>
            <a:pPr algn="ctr"/>
            <a:r>
              <a:rPr lang="fr" sz="1000">
                <a:latin typeface="Raleway"/>
                <a:ea typeface="Raleway"/>
                <a:cs typeface="Raleway"/>
                <a:sym typeface="Raleway"/>
              </a:rPr>
              <a:t>Google Sheet</a:t>
            </a:r>
            <a:endParaRPr sz="1000">
              <a:latin typeface="Raleway"/>
              <a:ea typeface="Raleway"/>
              <a:cs typeface="Raleway"/>
              <a:sym typeface="Raleway"/>
            </a:endParaRPr>
          </a:p>
        </p:txBody>
      </p:sp>
      <p:cxnSp>
        <p:nvCxnSpPr>
          <p:cNvPr id="112" name="Google Shape;594;p36"/>
          <p:cNvCxnSpPr/>
          <p:nvPr/>
        </p:nvCxnSpPr>
        <p:spPr>
          <a:xfrm>
            <a:off x="4238216" y="3510426"/>
            <a:ext cx="6900" cy="361200"/>
          </a:xfrm>
          <a:prstGeom prst="straightConnector1">
            <a:avLst/>
          </a:prstGeom>
          <a:noFill/>
          <a:ln w="9525" cap="flat" cmpd="sng">
            <a:solidFill>
              <a:srgbClr val="9FC5E8"/>
            </a:solidFill>
            <a:prstDash val="solid"/>
            <a:round/>
            <a:headEnd type="none" w="med" len="med"/>
            <a:tailEnd type="oval" w="med" len="med"/>
          </a:ln>
        </p:spPr>
      </p:cxnSp>
      <p:pic>
        <p:nvPicPr>
          <p:cNvPr id="3" name="Imag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68672" y="2886711"/>
            <a:ext cx="1126996" cy="591673"/>
          </a:xfrm>
          <a:prstGeom prst="rect">
            <a:avLst/>
          </a:prstGeom>
        </p:spPr>
      </p:pic>
      <p:cxnSp>
        <p:nvCxnSpPr>
          <p:cNvPr id="6" name="Connecteur droit 5"/>
          <p:cNvCxnSpPr/>
          <p:nvPr/>
        </p:nvCxnSpPr>
        <p:spPr>
          <a:xfrm flipV="1">
            <a:off x="207116" y="5499557"/>
            <a:ext cx="9607883" cy="19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flipV="1">
            <a:off x="9769288" y="1028871"/>
            <a:ext cx="40341" cy="4480707"/>
          </a:xfrm>
          <a:prstGeom prst="line">
            <a:avLst/>
          </a:prstGeom>
        </p:spPr>
        <p:style>
          <a:lnRef idx="1">
            <a:schemeClr val="accent1"/>
          </a:lnRef>
          <a:fillRef idx="0">
            <a:schemeClr val="accent1"/>
          </a:fillRef>
          <a:effectRef idx="0">
            <a:schemeClr val="accent1"/>
          </a:effectRef>
          <a:fontRef idx="minor">
            <a:schemeClr val="tx1"/>
          </a:fontRef>
        </p:style>
      </p:cxnSp>
      <p:pic>
        <p:nvPicPr>
          <p:cNvPr id="1028" name="Picture 4" descr="A la découverte de Tableau Software - Synaltic"/>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308728" y="1367997"/>
            <a:ext cx="1170088" cy="671529"/>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Lancement de Google Data Studio (GDS) - SI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2" name="Picture 8" descr="Lancement de Google Data Studio (GDS) - SIQ"/>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246550" y="2581614"/>
            <a:ext cx="1493555" cy="7903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mment utiliser des macros dans Google Sheet ? - DSI et chef de projet IT  externalisé sur Nantes."/>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08456" y="3819984"/>
            <a:ext cx="1018324" cy="916492"/>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9970067" y="811221"/>
            <a:ext cx="2046519" cy="307777"/>
          </a:xfrm>
          <a:prstGeom prst="rect">
            <a:avLst/>
          </a:prstGeom>
          <a:noFill/>
        </p:spPr>
        <p:txBody>
          <a:bodyPr wrap="square" rtlCol="0">
            <a:spAutoFit/>
          </a:bodyPr>
          <a:lstStyle/>
          <a:p>
            <a:r>
              <a:rPr lang="fr-FR" dirty="0" err="1"/>
              <a:t>Reporting</a:t>
            </a:r>
            <a:r>
              <a:rPr lang="fr-FR" dirty="0"/>
              <a:t> / </a:t>
            </a:r>
            <a:r>
              <a:rPr lang="fr-FR" dirty="0" err="1"/>
              <a:t>Analytics</a:t>
            </a:r>
            <a:endParaRPr lang="fr-FR" dirty="0"/>
          </a:p>
        </p:txBody>
      </p:sp>
      <p:sp>
        <p:nvSpPr>
          <p:cNvPr id="12" name="ZoneTexte 11"/>
          <p:cNvSpPr txBox="1"/>
          <p:nvPr/>
        </p:nvSpPr>
        <p:spPr>
          <a:xfrm>
            <a:off x="155575" y="5850055"/>
            <a:ext cx="2798018" cy="307777"/>
          </a:xfrm>
          <a:prstGeom prst="rect">
            <a:avLst/>
          </a:prstGeom>
          <a:noFill/>
        </p:spPr>
        <p:txBody>
          <a:bodyPr wrap="square" rtlCol="0">
            <a:spAutoFit/>
          </a:bodyPr>
          <a:lstStyle/>
          <a:p>
            <a:r>
              <a:rPr lang="fr-FR" dirty="0"/>
              <a:t>IA &amp; ML : </a:t>
            </a:r>
            <a:r>
              <a:rPr lang="fr-FR" dirty="0" err="1"/>
              <a:t>Added</a:t>
            </a:r>
            <a:r>
              <a:rPr lang="fr-FR" dirty="0"/>
              <a:t> value services  </a:t>
            </a:r>
          </a:p>
        </p:txBody>
      </p:sp>
      <p:pic>
        <p:nvPicPr>
          <p:cNvPr id="13" name="Image 12"/>
          <p:cNvPicPr>
            <a:picLocks noChangeAspect="1"/>
          </p:cNvPicPr>
          <p:nvPr/>
        </p:nvPicPr>
        <p:blipFill>
          <a:blip r:embed="rId22"/>
          <a:stretch>
            <a:fillRect/>
          </a:stretch>
        </p:blipFill>
        <p:spPr>
          <a:xfrm>
            <a:off x="3521304" y="5658655"/>
            <a:ext cx="849054" cy="836218"/>
          </a:xfrm>
          <a:prstGeom prst="rect">
            <a:avLst/>
          </a:prstGeom>
        </p:spPr>
      </p:pic>
      <p:sp>
        <p:nvSpPr>
          <p:cNvPr id="14" name="ZoneTexte 13"/>
          <p:cNvSpPr txBox="1"/>
          <p:nvPr/>
        </p:nvSpPr>
        <p:spPr>
          <a:xfrm>
            <a:off x="3741916" y="6511023"/>
            <a:ext cx="542175" cy="307777"/>
          </a:xfrm>
          <a:prstGeom prst="rect">
            <a:avLst/>
          </a:prstGeom>
          <a:noFill/>
        </p:spPr>
        <p:txBody>
          <a:bodyPr wrap="square" rtlCol="0">
            <a:spAutoFit/>
          </a:bodyPr>
          <a:lstStyle/>
          <a:p>
            <a:r>
              <a:rPr lang="fr-FR" dirty="0"/>
              <a:t>IA</a:t>
            </a:r>
          </a:p>
        </p:txBody>
      </p:sp>
      <p:pic>
        <p:nvPicPr>
          <p:cNvPr id="15" name="Image 14"/>
          <p:cNvPicPr>
            <a:picLocks noChangeAspect="1"/>
          </p:cNvPicPr>
          <p:nvPr/>
        </p:nvPicPr>
        <p:blipFill>
          <a:blip r:embed="rId23"/>
          <a:stretch>
            <a:fillRect/>
          </a:stretch>
        </p:blipFill>
        <p:spPr>
          <a:xfrm>
            <a:off x="5090368" y="5636782"/>
            <a:ext cx="748690" cy="824483"/>
          </a:xfrm>
          <a:prstGeom prst="rect">
            <a:avLst/>
          </a:prstGeom>
        </p:spPr>
      </p:pic>
      <p:sp>
        <p:nvSpPr>
          <p:cNvPr id="116" name="ZoneTexte 115"/>
          <p:cNvSpPr txBox="1"/>
          <p:nvPr/>
        </p:nvSpPr>
        <p:spPr>
          <a:xfrm>
            <a:off x="5207778" y="6452536"/>
            <a:ext cx="542175" cy="307777"/>
          </a:xfrm>
          <a:prstGeom prst="rect">
            <a:avLst/>
          </a:prstGeom>
          <a:noFill/>
        </p:spPr>
        <p:txBody>
          <a:bodyPr wrap="square" rtlCol="0">
            <a:spAutoFit/>
          </a:bodyPr>
          <a:lstStyle/>
          <a:p>
            <a:r>
              <a:rPr lang="fr-FR" dirty="0"/>
              <a:t>ML</a:t>
            </a:r>
          </a:p>
        </p:txBody>
      </p:sp>
      <p:pic>
        <p:nvPicPr>
          <p:cNvPr id="16" name="Image 15"/>
          <p:cNvPicPr>
            <a:picLocks noChangeAspect="1"/>
          </p:cNvPicPr>
          <p:nvPr/>
        </p:nvPicPr>
        <p:blipFill>
          <a:blip r:embed="rId24"/>
          <a:stretch>
            <a:fillRect/>
          </a:stretch>
        </p:blipFill>
        <p:spPr>
          <a:xfrm>
            <a:off x="10408456" y="5582184"/>
            <a:ext cx="1205382" cy="989159"/>
          </a:xfrm>
          <a:prstGeom prst="rect">
            <a:avLst/>
          </a:prstGeom>
        </p:spPr>
      </p:pic>
    </p:spTree>
    <p:extLst>
      <p:ext uri="{BB962C8B-B14F-4D97-AF65-F5344CB8AC3E}">
        <p14:creationId xmlns:p14="http://schemas.microsoft.com/office/powerpoint/2010/main" val="4072080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69;p36">
            <a:extLst>
              <a:ext uri="{FF2B5EF4-FFF2-40B4-BE49-F238E27FC236}">
                <a16:creationId xmlns:a16="http://schemas.microsoft.com/office/drawing/2014/main" id="{9BB95C3D-320B-FF49-AFC6-9F3F48E9513E}"/>
              </a:ext>
            </a:extLst>
          </p:cNvPr>
          <p:cNvSpPr/>
          <p:nvPr/>
        </p:nvSpPr>
        <p:spPr>
          <a:xfrm>
            <a:off x="0" y="5353665"/>
            <a:ext cx="12192000" cy="82590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latin typeface="Helvetica Neue"/>
                <a:ea typeface="Helvetica Neue"/>
                <a:cs typeface="Helvetica Neue"/>
                <a:sym typeface="Helvetica Neue"/>
              </a:rPr>
              <a:t>hvr-software.com</a:t>
            </a:r>
            <a:r>
              <a:rPr lang="en-GB" sz="1800" b="1" dirty="0">
                <a:latin typeface="Helvetica Neue"/>
                <a:ea typeface="Helvetica Neue"/>
                <a:cs typeface="Helvetica Neue"/>
                <a:sym typeface="Helvetica Neue"/>
              </a:rPr>
              <a:t>/contact            </a:t>
            </a:r>
            <a:r>
              <a:rPr lang="en-GB" sz="1800" b="1" dirty="0" err="1">
                <a:latin typeface="Helvetica Neue"/>
                <a:ea typeface="Helvetica Neue"/>
                <a:cs typeface="Helvetica Neue"/>
                <a:sym typeface="Helvetica Neue"/>
              </a:rPr>
              <a:t>info@hvr-software.com</a:t>
            </a:r>
            <a:endParaRPr sz="1800" b="1" dirty="0">
              <a:latin typeface="Helvetica Neue"/>
              <a:ea typeface="Helvetica Neue"/>
              <a:cs typeface="Helvetica Neue"/>
              <a:sym typeface="Helvetica Neue"/>
            </a:endParaRPr>
          </a:p>
        </p:txBody>
      </p:sp>
      <p:sp>
        <p:nvSpPr>
          <p:cNvPr id="5" name="Google Shape;370;p36">
            <a:extLst>
              <a:ext uri="{FF2B5EF4-FFF2-40B4-BE49-F238E27FC236}">
                <a16:creationId xmlns:a16="http://schemas.microsoft.com/office/drawing/2014/main" id="{0156784A-F506-1846-B3E7-0C5AB0995911}"/>
              </a:ext>
            </a:extLst>
          </p:cNvPr>
          <p:cNvSpPr txBox="1">
            <a:spLocks/>
          </p:cNvSpPr>
          <p:nvPr/>
        </p:nvSpPr>
        <p:spPr>
          <a:xfrm>
            <a:off x="5365833" y="2896636"/>
            <a:ext cx="4915851" cy="1526069"/>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chemeClr val="lt1"/>
              </a:buClr>
              <a:buSzPts val="2400"/>
              <a:buNone/>
            </a:pPr>
            <a:r>
              <a:rPr lang="fr-FR" sz="2400" b="1" dirty="0">
                <a:solidFill>
                  <a:schemeClr val="bg1"/>
                </a:solidFill>
              </a:rPr>
              <a:t>Visitez le stand virtuel de HVR et entrez en contact avec un de nos experts</a:t>
            </a:r>
            <a:endParaRPr lang="en-GB" dirty="0">
              <a:solidFill>
                <a:schemeClr val="bg1"/>
              </a:solidFill>
            </a:endParaRPr>
          </a:p>
        </p:txBody>
      </p:sp>
      <p:sp>
        <p:nvSpPr>
          <p:cNvPr id="6" name="Google Shape;371;p36">
            <a:extLst>
              <a:ext uri="{FF2B5EF4-FFF2-40B4-BE49-F238E27FC236}">
                <a16:creationId xmlns:a16="http://schemas.microsoft.com/office/drawing/2014/main" id="{8DEE32D4-4FDD-4144-A2F2-A7E7DF29ACF4}"/>
              </a:ext>
            </a:extLst>
          </p:cNvPr>
          <p:cNvSpPr txBox="1">
            <a:spLocks noGrp="1"/>
          </p:cNvSpPr>
          <p:nvPr>
            <p:ph type="title"/>
          </p:nvPr>
        </p:nvSpPr>
        <p:spPr>
          <a:xfrm>
            <a:off x="1583462" y="2897251"/>
            <a:ext cx="3222519" cy="1524838"/>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6600"/>
              <a:buFont typeface="Helvetica Neue"/>
              <a:buNone/>
            </a:pPr>
            <a:r>
              <a:rPr lang="en-GB" dirty="0"/>
              <a:t>Next Steps</a:t>
            </a:r>
            <a:endParaRPr dirty="0"/>
          </a:p>
        </p:txBody>
      </p:sp>
    </p:spTree>
    <p:extLst>
      <p:ext uri="{BB962C8B-B14F-4D97-AF65-F5344CB8AC3E}">
        <p14:creationId xmlns:p14="http://schemas.microsoft.com/office/powerpoint/2010/main" val="3449184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87AB52-6E2F-1744-93C7-4BF470731B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AF86469-C408-0943-871E-BEAB6BEF04CB}"/>
              </a:ext>
            </a:extLst>
          </p:cNvPr>
          <p:cNvPicPr>
            <a:picLocks noChangeAspect="1"/>
          </p:cNvPicPr>
          <p:nvPr/>
        </p:nvPicPr>
        <p:blipFill>
          <a:blip r:embed="rId4" cstate="screen">
            <a:lum bright="100000"/>
            <a:extLst>
              <a:ext uri="{28A0092B-C50C-407E-A947-70E740481C1C}">
                <a14:useLocalDpi xmlns:a14="http://schemas.microsoft.com/office/drawing/2010/main"/>
              </a:ext>
            </a:extLst>
          </a:blip>
          <a:stretch>
            <a:fillRect/>
          </a:stretch>
        </p:blipFill>
        <p:spPr>
          <a:xfrm>
            <a:off x="3539476" y="2888753"/>
            <a:ext cx="5113048" cy="1080494"/>
          </a:xfrm>
          <a:prstGeom prst="rect">
            <a:avLst/>
          </a:prstGeom>
          <a:effectLst>
            <a:outerShdw blurRad="800100" dist="50800" dir="5400000" algn="ctr" rotWithShape="0">
              <a:schemeClr val="tx2">
                <a:alpha val="65000"/>
              </a:schemeClr>
            </a:outerShdw>
          </a:effectLst>
        </p:spPr>
      </p:pic>
    </p:spTree>
    <p:extLst>
      <p:ext uri="{BB962C8B-B14F-4D97-AF65-F5344CB8AC3E}">
        <p14:creationId xmlns:p14="http://schemas.microsoft.com/office/powerpoint/2010/main" val="2921953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8">
            <a:extLst>
              <a:ext uri="{FF2B5EF4-FFF2-40B4-BE49-F238E27FC236}">
                <a16:creationId xmlns:a16="http://schemas.microsoft.com/office/drawing/2014/main" id="{19D1CB28-0E2F-4232-B491-443398F1243E}"/>
              </a:ext>
            </a:extLst>
          </p:cNvPr>
          <p:cNvSpPr txBox="1">
            <a:spLocks/>
          </p:cNvSpPr>
          <p:nvPr/>
        </p:nvSpPr>
        <p:spPr>
          <a:xfrm>
            <a:off x="958089" y="4962129"/>
            <a:ext cx="2196041" cy="313932"/>
          </a:xfrm>
          <a:prstGeom prst="rect">
            <a:avLst/>
          </a:prstGeom>
        </p:spPr>
        <p:txBody>
          <a:bodyPr>
            <a:spAutoFit/>
          </a:bodyPr>
          <a:lstStyle>
            <a:lvl1pPr marL="228600" indent="-228600" algn="l" defTabSz="914400" rtl="0" eaLnBrk="1" latinLnBrk="0" hangingPunct="1">
              <a:lnSpc>
                <a:spcPct val="90000"/>
              </a:lnSpc>
              <a:spcBef>
                <a:spcPts val="1000"/>
              </a:spcBef>
              <a:buFont typeface="Arial Nova" panose="020B05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Nova" panose="020B05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Nova" panose="020B05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600" b="1" dirty="0">
                <a:solidFill>
                  <a:schemeClr val="accent2"/>
                </a:solidFill>
              </a:rPr>
              <a:t>Sources: </a:t>
            </a:r>
          </a:p>
        </p:txBody>
      </p:sp>
      <p:sp>
        <p:nvSpPr>
          <p:cNvPr id="4" name="Content Placeholder 8">
            <a:extLst>
              <a:ext uri="{FF2B5EF4-FFF2-40B4-BE49-F238E27FC236}">
                <a16:creationId xmlns:a16="http://schemas.microsoft.com/office/drawing/2014/main" id="{360C112C-AF14-47DA-B85E-A003D4FDE4FF}"/>
              </a:ext>
            </a:extLst>
          </p:cNvPr>
          <p:cNvSpPr txBox="1">
            <a:spLocks/>
          </p:cNvSpPr>
          <p:nvPr/>
        </p:nvSpPr>
        <p:spPr>
          <a:xfrm>
            <a:off x="3562400" y="4962129"/>
            <a:ext cx="2196041" cy="313932"/>
          </a:xfrm>
          <a:prstGeom prst="rect">
            <a:avLst/>
          </a:prstGeom>
        </p:spPr>
        <p:txBody>
          <a:bodyPr>
            <a:spAutoFit/>
          </a:bodyPr>
          <a:lstStyle>
            <a:lvl1pPr marL="228600" indent="-228600" algn="l" defTabSz="914400" rtl="0" eaLnBrk="1" latinLnBrk="0" hangingPunct="1">
              <a:lnSpc>
                <a:spcPct val="90000"/>
              </a:lnSpc>
              <a:spcBef>
                <a:spcPts val="1000"/>
              </a:spcBef>
              <a:buFont typeface="Arial Nova" panose="020B05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Nova" panose="020B05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Nova" panose="020B05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600" b="1" dirty="0">
                <a:solidFill>
                  <a:schemeClr val="accent2"/>
                </a:solidFill>
              </a:rPr>
              <a:t>Targets: </a:t>
            </a:r>
          </a:p>
        </p:txBody>
      </p:sp>
      <p:sp>
        <p:nvSpPr>
          <p:cNvPr id="5" name="Content Placeholder 8">
            <a:extLst>
              <a:ext uri="{FF2B5EF4-FFF2-40B4-BE49-F238E27FC236}">
                <a16:creationId xmlns:a16="http://schemas.microsoft.com/office/drawing/2014/main" id="{609B8F5D-CB5F-4812-81EA-45486787D076}"/>
              </a:ext>
            </a:extLst>
          </p:cNvPr>
          <p:cNvSpPr txBox="1">
            <a:spLocks/>
          </p:cNvSpPr>
          <p:nvPr/>
        </p:nvSpPr>
        <p:spPr>
          <a:xfrm>
            <a:off x="958089" y="5242079"/>
            <a:ext cx="2196041" cy="827919"/>
          </a:xfrm>
          <a:prstGeom prst="rect">
            <a:avLst/>
          </a:prstGeom>
        </p:spPr>
        <p:txBody>
          <a:bodyPr>
            <a:spAutoFit/>
          </a:bodyPr>
          <a:lstStyle>
            <a:lvl1pPr marL="228600" indent="-228600" algn="l" defTabSz="914400" rtl="0" eaLnBrk="1" latinLnBrk="0" hangingPunct="1">
              <a:lnSpc>
                <a:spcPct val="90000"/>
              </a:lnSpc>
              <a:spcBef>
                <a:spcPts val="1000"/>
              </a:spcBef>
              <a:buFont typeface="Arial Nova" panose="020B05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Nova" panose="020B05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Nova" panose="020B05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a:lstStyle>
          <a:p>
            <a:pPr>
              <a:spcBef>
                <a:spcPts val="600"/>
              </a:spcBef>
            </a:pPr>
            <a:r>
              <a:rPr lang="en-US" sz="1400" dirty="0">
                <a:latin typeface="Arial Nova Light" panose="020B0304020202020204" pitchFamily="34" charset="0"/>
              </a:rPr>
              <a:t>Oracle</a:t>
            </a:r>
          </a:p>
          <a:p>
            <a:pPr>
              <a:spcBef>
                <a:spcPts val="600"/>
              </a:spcBef>
            </a:pPr>
            <a:r>
              <a:rPr lang="en-US" sz="1400" dirty="0">
                <a:latin typeface="Arial Nova Light" panose="020B0304020202020204" pitchFamily="34" charset="0"/>
              </a:rPr>
              <a:t>MySQL</a:t>
            </a:r>
          </a:p>
          <a:p>
            <a:pPr>
              <a:spcBef>
                <a:spcPts val="600"/>
              </a:spcBef>
            </a:pPr>
            <a:r>
              <a:rPr lang="en-US" sz="1400" dirty="0">
                <a:latin typeface="Arial Nova Light" panose="020B0304020202020204" pitchFamily="34" charset="0"/>
              </a:rPr>
              <a:t>SFDC</a:t>
            </a:r>
          </a:p>
        </p:txBody>
      </p:sp>
      <p:sp>
        <p:nvSpPr>
          <p:cNvPr id="6" name="Content Placeholder 8">
            <a:extLst>
              <a:ext uri="{FF2B5EF4-FFF2-40B4-BE49-F238E27FC236}">
                <a16:creationId xmlns:a16="http://schemas.microsoft.com/office/drawing/2014/main" id="{4B6C9C1A-8612-4974-B849-D01281270DFA}"/>
              </a:ext>
            </a:extLst>
          </p:cNvPr>
          <p:cNvSpPr txBox="1">
            <a:spLocks/>
          </p:cNvSpPr>
          <p:nvPr/>
        </p:nvSpPr>
        <p:spPr>
          <a:xfrm>
            <a:off x="3562400" y="5242079"/>
            <a:ext cx="2196041" cy="557076"/>
          </a:xfrm>
          <a:prstGeom prst="rect">
            <a:avLst/>
          </a:prstGeom>
        </p:spPr>
        <p:txBody>
          <a:bodyPr>
            <a:spAutoFit/>
          </a:bodyPr>
          <a:lstStyle>
            <a:lvl1pPr marL="228600" indent="-228600" algn="l" defTabSz="914400" rtl="0" eaLnBrk="1" latinLnBrk="0" hangingPunct="1">
              <a:lnSpc>
                <a:spcPct val="90000"/>
              </a:lnSpc>
              <a:spcBef>
                <a:spcPts val="1000"/>
              </a:spcBef>
              <a:buFont typeface="Arial Nova" panose="020B05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Nova" panose="020B05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Nova" panose="020B05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a:lstStyle>
          <a:p>
            <a:pPr>
              <a:spcBef>
                <a:spcPts val="600"/>
              </a:spcBef>
            </a:pPr>
            <a:r>
              <a:rPr lang="en-US" sz="1400" dirty="0">
                <a:latin typeface="Arial Nova Light" panose="020B0304020202020204" pitchFamily="34" charset="0"/>
              </a:rPr>
              <a:t>Google </a:t>
            </a:r>
            <a:r>
              <a:rPr lang="en-US" sz="1400" dirty="0" err="1">
                <a:latin typeface="Arial Nova Light" panose="020B0304020202020204" pitchFamily="34" charset="0"/>
              </a:rPr>
              <a:t>BigQuery</a:t>
            </a:r>
            <a:endParaRPr lang="en-US" sz="1400" dirty="0">
              <a:latin typeface="Arial Nova Light" panose="020B0304020202020204" pitchFamily="34" charset="0"/>
            </a:endParaRPr>
          </a:p>
          <a:p>
            <a:pPr>
              <a:spcBef>
                <a:spcPts val="600"/>
              </a:spcBef>
            </a:pPr>
            <a:r>
              <a:rPr lang="en-US" sz="1400" dirty="0">
                <a:latin typeface="Arial Nova Light" panose="020B0304020202020204" pitchFamily="34" charset="0"/>
              </a:rPr>
              <a:t>Google Cloud SQL </a:t>
            </a:r>
          </a:p>
        </p:txBody>
      </p:sp>
      <p:cxnSp>
        <p:nvCxnSpPr>
          <p:cNvPr id="7" name="Straight Connector 6">
            <a:extLst>
              <a:ext uri="{FF2B5EF4-FFF2-40B4-BE49-F238E27FC236}">
                <a16:creationId xmlns:a16="http://schemas.microsoft.com/office/drawing/2014/main" id="{448D2250-37C4-449C-ACF1-0D048533AB6B}"/>
              </a:ext>
            </a:extLst>
          </p:cNvPr>
          <p:cNvCxnSpPr>
            <a:cxnSpLocks/>
          </p:cNvCxnSpPr>
          <p:nvPr/>
        </p:nvCxnSpPr>
        <p:spPr>
          <a:xfrm rot="5400000">
            <a:off x="2420322" y="5546877"/>
            <a:ext cx="1271824" cy="0"/>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8" name="Group 73">
            <a:extLst>
              <a:ext uri="{FF2B5EF4-FFF2-40B4-BE49-F238E27FC236}">
                <a16:creationId xmlns:a16="http://schemas.microsoft.com/office/drawing/2014/main" id="{E92A6554-2C39-F54E-A900-85F0A906650C}"/>
              </a:ext>
            </a:extLst>
          </p:cNvPr>
          <p:cNvGrpSpPr/>
          <p:nvPr/>
        </p:nvGrpSpPr>
        <p:grpSpPr>
          <a:xfrm>
            <a:off x="3154130" y="955741"/>
            <a:ext cx="5904689" cy="2755755"/>
            <a:chOff x="1362377" y="2847290"/>
            <a:chExt cx="5904689" cy="2755755"/>
          </a:xfrm>
        </p:grpSpPr>
        <p:sp>
          <p:nvSpPr>
            <p:cNvPr id="9" name="Rounded Rectangle 74">
              <a:extLst>
                <a:ext uri="{FF2B5EF4-FFF2-40B4-BE49-F238E27FC236}">
                  <a16:creationId xmlns:a16="http://schemas.microsoft.com/office/drawing/2014/main" id="{3B6300FB-635D-C045-98D3-01340AFAD63F}"/>
                </a:ext>
              </a:extLst>
            </p:cNvPr>
            <p:cNvSpPr/>
            <p:nvPr/>
          </p:nvSpPr>
          <p:spPr>
            <a:xfrm>
              <a:off x="1362377" y="2935689"/>
              <a:ext cx="1305833" cy="2667356"/>
            </a:xfrm>
            <a:prstGeom prst="roundRect">
              <a:avLst/>
            </a:prstGeom>
            <a:gradFill flip="none" rotWithShape="1">
              <a:gsLst>
                <a:gs pos="80000">
                  <a:schemeClr val="bg1"/>
                </a:gs>
                <a:gs pos="20000">
                  <a:schemeClr val="bg1"/>
                </a:gs>
                <a:gs pos="0">
                  <a:schemeClr val="bg2"/>
                </a:gs>
                <a:gs pos="100000">
                  <a:schemeClr val="bg2"/>
                </a:gs>
              </a:gsLst>
              <a:lin ang="2700000" scaled="1"/>
              <a:tileRect/>
            </a:gradFill>
            <a:ln>
              <a:noFill/>
            </a:ln>
            <a:effectLst>
              <a:outerShdw blurRad="4445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75">
              <a:extLst>
                <a:ext uri="{FF2B5EF4-FFF2-40B4-BE49-F238E27FC236}">
                  <a16:creationId xmlns:a16="http://schemas.microsoft.com/office/drawing/2014/main" id="{6504D25D-23C0-5F44-BEAF-5B0A359ACEC5}"/>
                </a:ext>
              </a:extLst>
            </p:cNvPr>
            <p:cNvSpPr/>
            <p:nvPr/>
          </p:nvSpPr>
          <p:spPr>
            <a:xfrm>
              <a:off x="5615035" y="2847290"/>
              <a:ext cx="1652031" cy="2486878"/>
            </a:xfrm>
            <a:prstGeom prst="roundRect">
              <a:avLst/>
            </a:prstGeom>
            <a:gradFill flip="none" rotWithShape="1">
              <a:gsLst>
                <a:gs pos="80000">
                  <a:schemeClr val="bg1"/>
                </a:gs>
                <a:gs pos="20000">
                  <a:schemeClr val="bg1"/>
                </a:gs>
                <a:gs pos="0">
                  <a:schemeClr val="bg2"/>
                </a:gs>
                <a:gs pos="100000">
                  <a:schemeClr val="bg2"/>
                </a:gs>
              </a:gsLst>
              <a:lin ang="2700000" scaled="1"/>
              <a:tileRect/>
            </a:gradFill>
            <a:ln>
              <a:noFill/>
            </a:ln>
            <a:effectLst>
              <a:outerShdw blurRad="4445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76">
              <a:extLst>
                <a:ext uri="{FF2B5EF4-FFF2-40B4-BE49-F238E27FC236}">
                  <a16:creationId xmlns:a16="http://schemas.microsoft.com/office/drawing/2014/main" id="{730AE731-92BA-6E41-B966-09B630A2075D}"/>
                </a:ext>
              </a:extLst>
            </p:cNvPr>
            <p:cNvSpPr/>
            <p:nvPr/>
          </p:nvSpPr>
          <p:spPr>
            <a:xfrm>
              <a:off x="3226367" y="2935690"/>
              <a:ext cx="1305833" cy="1340983"/>
            </a:xfrm>
            <a:prstGeom prst="roundRect">
              <a:avLst/>
            </a:prstGeom>
            <a:gradFill flip="none" rotWithShape="1">
              <a:gsLst>
                <a:gs pos="80000">
                  <a:schemeClr val="bg1"/>
                </a:gs>
                <a:gs pos="20000">
                  <a:schemeClr val="bg1"/>
                </a:gs>
                <a:gs pos="0">
                  <a:schemeClr val="bg2"/>
                </a:gs>
                <a:gs pos="100000">
                  <a:schemeClr val="bg2"/>
                </a:gs>
              </a:gsLst>
              <a:lin ang="2700000" scaled="1"/>
              <a:tileRect/>
            </a:gradFill>
            <a:ln>
              <a:noFill/>
            </a:ln>
            <a:effectLst>
              <a:outerShdw blurRad="4445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77">
              <a:extLst>
                <a:ext uri="{FF2B5EF4-FFF2-40B4-BE49-F238E27FC236}">
                  <a16:creationId xmlns:a16="http://schemas.microsoft.com/office/drawing/2014/main" id="{37BEBB68-4444-E240-9B6E-7122E4CD80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t="1" r="79708" b="-1337"/>
            <a:stretch/>
          </p:blipFill>
          <p:spPr>
            <a:xfrm>
              <a:off x="3459894" y="3163564"/>
              <a:ext cx="838778" cy="885234"/>
            </a:xfrm>
            <a:prstGeom prst="rect">
              <a:avLst/>
            </a:prstGeom>
          </p:spPr>
        </p:pic>
        <p:sp>
          <p:nvSpPr>
            <p:cNvPr id="13" name="TextBox 88">
              <a:extLst>
                <a:ext uri="{FF2B5EF4-FFF2-40B4-BE49-F238E27FC236}">
                  <a16:creationId xmlns:a16="http://schemas.microsoft.com/office/drawing/2014/main" id="{AB5DB785-6B9C-BE40-AEFE-D6A4CF0FC0E5}"/>
                </a:ext>
              </a:extLst>
            </p:cNvPr>
            <p:cNvSpPr txBox="1"/>
            <p:nvPr/>
          </p:nvSpPr>
          <p:spPr>
            <a:xfrm>
              <a:off x="1589087" y="3676424"/>
              <a:ext cx="951106" cy="215444"/>
            </a:xfrm>
            <a:prstGeom prst="rect">
              <a:avLst/>
            </a:prstGeom>
            <a:noFill/>
          </p:spPr>
          <p:txBody>
            <a:bodyPr wrap="square" rtlCol="0">
              <a:spAutoFit/>
            </a:bodyPr>
            <a:lstStyle/>
            <a:p>
              <a:pPr algn="ctr"/>
              <a:r>
                <a:rPr lang="en-US" sz="800" dirty="0">
                  <a:solidFill>
                    <a:schemeClr val="tx1">
                      <a:alpha val="60000"/>
                    </a:schemeClr>
                  </a:solidFill>
                  <a:latin typeface="Arial Nova" panose="020B0504020202020204" pitchFamily="34" charset="0"/>
                  <a:ea typeface="Arial Nova" panose="020B0504020202020204" pitchFamily="34" charset="0"/>
                  <a:cs typeface="Arial Nova" panose="020B0504020202020204" pitchFamily="34" charset="0"/>
                </a:rPr>
                <a:t>Oracle</a:t>
              </a:r>
            </a:p>
          </p:txBody>
        </p:sp>
        <p:cxnSp>
          <p:nvCxnSpPr>
            <p:cNvPr id="14" name="Straight Arrow Connector 80">
              <a:extLst>
                <a:ext uri="{FF2B5EF4-FFF2-40B4-BE49-F238E27FC236}">
                  <a16:creationId xmlns:a16="http://schemas.microsoft.com/office/drawing/2014/main" id="{4B617DB5-FE47-1445-81F3-54491ECAF8EA}"/>
                </a:ext>
              </a:extLst>
            </p:cNvPr>
            <p:cNvCxnSpPr>
              <a:cxnSpLocks/>
            </p:cNvCxnSpPr>
            <p:nvPr/>
          </p:nvCxnSpPr>
          <p:spPr>
            <a:xfrm>
              <a:off x="2751953" y="3500732"/>
              <a:ext cx="382642" cy="0"/>
            </a:xfrm>
            <a:prstGeom prst="straightConnector1">
              <a:avLst/>
            </a:prstGeom>
            <a:ln w="25400">
              <a:gradFill>
                <a:gsLst>
                  <a:gs pos="0">
                    <a:schemeClr val="accent2"/>
                  </a:gs>
                  <a:gs pos="100000">
                    <a:schemeClr val="accent1"/>
                  </a:gs>
                </a:gsLst>
                <a:lin ang="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82">
              <a:extLst>
                <a:ext uri="{FF2B5EF4-FFF2-40B4-BE49-F238E27FC236}">
                  <a16:creationId xmlns:a16="http://schemas.microsoft.com/office/drawing/2014/main" id="{8F8A9794-1991-2D41-847A-33FE2B15696B}"/>
                </a:ext>
              </a:extLst>
            </p:cNvPr>
            <p:cNvCxnSpPr>
              <a:cxnSpLocks/>
            </p:cNvCxnSpPr>
            <p:nvPr/>
          </p:nvCxnSpPr>
          <p:spPr>
            <a:xfrm>
              <a:off x="4690481" y="3500732"/>
              <a:ext cx="503311" cy="0"/>
            </a:xfrm>
            <a:prstGeom prst="straightConnector1">
              <a:avLst/>
            </a:prstGeom>
            <a:ln w="25400">
              <a:gradFill>
                <a:gsLst>
                  <a:gs pos="0">
                    <a:schemeClr val="accent2"/>
                  </a:gs>
                  <a:gs pos="100000">
                    <a:schemeClr val="accent1"/>
                  </a:gs>
                </a:gsLst>
                <a:lin ang="0" scaled="0"/>
              </a:gra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83CACB5-EABE-4042-9DB0-230385E2ABE2}"/>
                </a:ext>
              </a:extLst>
            </p:cNvPr>
            <p:cNvSpPr/>
            <p:nvPr/>
          </p:nvSpPr>
          <p:spPr>
            <a:xfrm>
              <a:off x="5868390" y="3771626"/>
              <a:ext cx="1304309" cy="21544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en-US" sz="800" dirty="0">
                  <a:solidFill>
                    <a:schemeClr val="tx1">
                      <a:alpha val="60000"/>
                    </a:schemeClr>
                  </a:solidFill>
                  <a:latin typeface="Arial Nova" panose="020B0504020202020204" pitchFamily="34" charset="0"/>
                </a:rPr>
                <a:t>Google </a:t>
              </a:r>
              <a:r>
                <a:rPr lang="en-US" sz="800" dirty="0" err="1">
                  <a:solidFill>
                    <a:schemeClr val="tx1">
                      <a:alpha val="60000"/>
                    </a:schemeClr>
                  </a:solidFill>
                  <a:latin typeface="Arial Nova" panose="020B0504020202020204" pitchFamily="34" charset="0"/>
                </a:rPr>
                <a:t>BigQuery</a:t>
              </a:r>
              <a:endParaRPr lang="en-US" sz="800" dirty="0">
                <a:solidFill>
                  <a:schemeClr val="tx1">
                    <a:alpha val="60000"/>
                  </a:schemeClr>
                </a:solidFill>
                <a:latin typeface="Arial Nova" panose="020B0504020202020204" pitchFamily="34" charset="0"/>
              </a:endParaRPr>
            </a:p>
          </p:txBody>
        </p:sp>
      </p:grpSp>
      <p:pic>
        <p:nvPicPr>
          <p:cNvPr id="17" name="Picture 92">
            <a:extLst>
              <a:ext uri="{FF2B5EF4-FFF2-40B4-BE49-F238E27FC236}">
                <a16:creationId xmlns:a16="http://schemas.microsoft.com/office/drawing/2014/main" id="{569CECE4-8C9E-F04E-B10A-744870FDB8E6}"/>
              </a:ext>
            </a:extLst>
          </p:cNvPr>
          <p:cNvPicPr>
            <a:picLocks noChangeAspect="1"/>
          </p:cNvPicPr>
          <p:nvPr/>
        </p:nvPicPr>
        <p:blipFill>
          <a:blip r:embed="rId4"/>
          <a:stretch>
            <a:fillRect/>
          </a:stretch>
        </p:blipFill>
        <p:spPr>
          <a:xfrm>
            <a:off x="7501153" y="1123835"/>
            <a:ext cx="1463299" cy="767186"/>
          </a:xfrm>
          <a:prstGeom prst="rect">
            <a:avLst/>
          </a:prstGeom>
        </p:spPr>
      </p:pic>
      <p:pic>
        <p:nvPicPr>
          <p:cNvPr id="18" name="Picture 93">
            <a:extLst>
              <a:ext uri="{FF2B5EF4-FFF2-40B4-BE49-F238E27FC236}">
                <a16:creationId xmlns:a16="http://schemas.microsoft.com/office/drawing/2014/main" id="{32AF57DD-60C5-C745-9A6D-7540728B8B04}"/>
              </a:ext>
            </a:extLst>
          </p:cNvPr>
          <p:cNvPicPr>
            <a:picLocks noChangeAspect="1"/>
          </p:cNvPicPr>
          <p:nvPr/>
        </p:nvPicPr>
        <p:blipFill>
          <a:blip r:embed="rId5"/>
          <a:stretch>
            <a:fillRect/>
          </a:stretch>
        </p:blipFill>
        <p:spPr>
          <a:xfrm>
            <a:off x="8025745" y="2315973"/>
            <a:ext cx="414113" cy="662580"/>
          </a:xfrm>
          <a:prstGeom prst="rect">
            <a:avLst/>
          </a:prstGeom>
        </p:spPr>
      </p:pic>
      <p:sp>
        <p:nvSpPr>
          <p:cNvPr id="19" name="Rectangle 18">
            <a:extLst>
              <a:ext uri="{FF2B5EF4-FFF2-40B4-BE49-F238E27FC236}">
                <a16:creationId xmlns:a16="http://schemas.microsoft.com/office/drawing/2014/main" id="{3B3D1D0F-1E28-404C-A78B-6EAD96537296}"/>
              </a:ext>
            </a:extLst>
          </p:cNvPr>
          <p:cNvSpPr/>
          <p:nvPr/>
        </p:nvSpPr>
        <p:spPr>
          <a:xfrm>
            <a:off x="7361063" y="3012490"/>
            <a:ext cx="1664143" cy="21544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en-US" sz="800" dirty="0">
                <a:solidFill>
                  <a:schemeClr val="tx1">
                    <a:alpha val="60000"/>
                  </a:schemeClr>
                </a:solidFill>
                <a:latin typeface="Arial Nova" panose="020B0504020202020204" pitchFamily="34" charset="0"/>
              </a:rPr>
              <a:t>Kafka </a:t>
            </a:r>
          </a:p>
        </p:txBody>
      </p:sp>
      <p:sp>
        <p:nvSpPr>
          <p:cNvPr id="20" name="TextBox 27">
            <a:extLst>
              <a:ext uri="{FF2B5EF4-FFF2-40B4-BE49-F238E27FC236}">
                <a16:creationId xmlns:a16="http://schemas.microsoft.com/office/drawing/2014/main" id="{9C29F03A-2BFA-0F40-BAC9-E2F6ACF6643D}"/>
              </a:ext>
            </a:extLst>
          </p:cNvPr>
          <p:cNvSpPr txBox="1"/>
          <p:nvPr/>
        </p:nvSpPr>
        <p:spPr>
          <a:xfrm>
            <a:off x="3331493" y="2664921"/>
            <a:ext cx="951106" cy="215444"/>
          </a:xfrm>
          <a:prstGeom prst="rect">
            <a:avLst/>
          </a:prstGeom>
          <a:noFill/>
        </p:spPr>
        <p:txBody>
          <a:bodyPr wrap="square" rtlCol="0">
            <a:spAutoFit/>
          </a:bodyPr>
          <a:lstStyle/>
          <a:p>
            <a:pPr algn="ctr"/>
            <a:r>
              <a:rPr lang="en-US" sz="800" dirty="0">
                <a:solidFill>
                  <a:schemeClr val="tx1">
                    <a:alpha val="60000"/>
                  </a:schemeClr>
                </a:solidFill>
                <a:latin typeface="Arial Nova" panose="020B0504020202020204" pitchFamily="34" charset="0"/>
                <a:ea typeface="Arial Nova" panose="020B0504020202020204" pitchFamily="34" charset="0"/>
                <a:cs typeface="Arial Nova" panose="020B0504020202020204" pitchFamily="34" charset="0"/>
              </a:rPr>
              <a:t>MySQL</a:t>
            </a:r>
          </a:p>
        </p:txBody>
      </p:sp>
      <p:pic>
        <p:nvPicPr>
          <p:cNvPr id="21" name="Picture 29">
            <a:extLst>
              <a:ext uri="{FF2B5EF4-FFF2-40B4-BE49-F238E27FC236}">
                <a16:creationId xmlns:a16="http://schemas.microsoft.com/office/drawing/2014/main" id="{61C81DDC-90A4-3E48-9765-051DAAF8D5B1}"/>
              </a:ext>
            </a:extLst>
          </p:cNvPr>
          <p:cNvPicPr>
            <a:picLocks noChangeAspect="1"/>
          </p:cNvPicPr>
          <p:nvPr/>
        </p:nvPicPr>
        <p:blipFill>
          <a:blip r:embed="rId6"/>
          <a:stretch>
            <a:fillRect/>
          </a:stretch>
        </p:blipFill>
        <p:spPr>
          <a:xfrm>
            <a:off x="3477668" y="3002036"/>
            <a:ext cx="697233" cy="490645"/>
          </a:xfrm>
          <a:prstGeom prst="rect">
            <a:avLst/>
          </a:prstGeom>
        </p:spPr>
      </p:pic>
      <p:sp>
        <p:nvSpPr>
          <p:cNvPr id="22" name="TextBox 30">
            <a:extLst>
              <a:ext uri="{FF2B5EF4-FFF2-40B4-BE49-F238E27FC236}">
                <a16:creationId xmlns:a16="http://schemas.microsoft.com/office/drawing/2014/main" id="{351EFE97-C38A-E445-9A21-869EC0CA32E0}"/>
              </a:ext>
            </a:extLst>
          </p:cNvPr>
          <p:cNvSpPr txBox="1"/>
          <p:nvPr/>
        </p:nvSpPr>
        <p:spPr>
          <a:xfrm>
            <a:off x="3338624" y="3504539"/>
            <a:ext cx="951106" cy="215444"/>
          </a:xfrm>
          <a:prstGeom prst="rect">
            <a:avLst/>
          </a:prstGeom>
          <a:noFill/>
        </p:spPr>
        <p:txBody>
          <a:bodyPr wrap="square" rtlCol="0">
            <a:spAutoFit/>
          </a:bodyPr>
          <a:lstStyle/>
          <a:p>
            <a:pPr algn="ctr"/>
            <a:r>
              <a:rPr lang="en-US" sz="800" dirty="0">
                <a:solidFill>
                  <a:schemeClr val="tx1">
                    <a:alpha val="60000"/>
                  </a:schemeClr>
                </a:solidFill>
                <a:latin typeface="Arial Nova" panose="020B0504020202020204" pitchFamily="34" charset="0"/>
                <a:ea typeface="Arial Nova" panose="020B0504020202020204" pitchFamily="34" charset="0"/>
                <a:cs typeface="Arial Nova" panose="020B0504020202020204" pitchFamily="34" charset="0"/>
              </a:rPr>
              <a:t>MySQL</a:t>
            </a:r>
          </a:p>
        </p:txBody>
      </p:sp>
      <p:pic>
        <p:nvPicPr>
          <p:cNvPr id="23" name="Picture 31">
            <a:extLst>
              <a:ext uri="{FF2B5EF4-FFF2-40B4-BE49-F238E27FC236}">
                <a16:creationId xmlns:a16="http://schemas.microsoft.com/office/drawing/2014/main" id="{5F8AE46B-2CD5-FD48-87DD-6761C94DCECA}"/>
              </a:ext>
            </a:extLst>
          </p:cNvPr>
          <p:cNvPicPr>
            <a:picLocks noChangeAspect="1"/>
          </p:cNvPicPr>
          <p:nvPr/>
        </p:nvPicPr>
        <p:blipFill>
          <a:blip r:embed="rId7"/>
          <a:stretch>
            <a:fillRect/>
          </a:stretch>
        </p:blipFill>
        <p:spPr>
          <a:xfrm>
            <a:off x="3533576" y="2074968"/>
            <a:ext cx="614981" cy="614981"/>
          </a:xfrm>
          <a:prstGeom prst="rect">
            <a:avLst/>
          </a:prstGeom>
        </p:spPr>
      </p:pic>
      <p:pic>
        <p:nvPicPr>
          <p:cNvPr id="24" name="Picture 32">
            <a:extLst>
              <a:ext uri="{FF2B5EF4-FFF2-40B4-BE49-F238E27FC236}">
                <a16:creationId xmlns:a16="http://schemas.microsoft.com/office/drawing/2014/main" id="{9D78D27A-9619-9B47-B88A-A209AF460CB2}"/>
              </a:ext>
            </a:extLst>
          </p:cNvPr>
          <p:cNvPicPr>
            <a:picLocks noChangeAspect="1"/>
          </p:cNvPicPr>
          <p:nvPr/>
        </p:nvPicPr>
        <p:blipFill rotWithShape="1">
          <a:blip r:embed="rId8"/>
          <a:srcRect b="17806"/>
          <a:stretch/>
        </p:blipFill>
        <p:spPr>
          <a:xfrm>
            <a:off x="3392971" y="1000305"/>
            <a:ext cx="940114" cy="772712"/>
          </a:xfrm>
          <a:prstGeom prst="rect">
            <a:avLst/>
          </a:prstGeom>
        </p:spPr>
      </p:pic>
    </p:spTree>
    <p:extLst>
      <p:ext uri="{BB962C8B-B14F-4D97-AF65-F5344CB8AC3E}">
        <p14:creationId xmlns:p14="http://schemas.microsoft.com/office/powerpoint/2010/main" val="4242277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82"/>
          <p:cNvSpPr txBox="1">
            <a:spLocks noGrp="1"/>
          </p:cNvSpPr>
          <p:nvPr>
            <p:ph type="title"/>
          </p:nvPr>
        </p:nvSpPr>
        <p:spPr>
          <a:xfrm>
            <a:off x="805690" y="827707"/>
            <a:ext cx="10580620" cy="49548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Font typeface="Helvetica Neue"/>
              <a:buNone/>
            </a:pPr>
            <a:r>
              <a:rPr lang="fr-FR" dirty="0"/>
              <a:t>Présentation</a:t>
            </a:r>
            <a:r>
              <a:rPr lang="en-US" dirty="0"/>
              <a:t> de DATA.FR</a:t>
            </a:r>
            <a:endParaRPr dirty="0"/>
          </a:p>
        </p:txBody>
      </p:sp>
      <p:sp>
        <p:nvSpPr>
          <p:cNvPr id="602" name="Google Shape;602;p82"/>
          <p:cNvSpPr txBox="1">
            <a:spLocks noGrp="1"/>
          </p:cNvSpPr>
          <p:nvPr>
            <p:ph type="body" idx="1"/>
          </p:nvPr>
        </p:nvSpPr>
        <p:spPr>
          <a:xfrm>
            <a:off x="422993" y="1537644"/>
            <a:ext cx="8631389" cy="518065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Font typeface="Helvetica Neue"/>
              <a:buNone/>
            </a:pPr>
            <a:r>
              <a:rPr lang="fr-FR" sz="2000" dirty="0"/>
              <a:t>DATA distributeur et intégrateur de la solution HVR :</a:t>
            </a:r>
          </a:p>
          <a:p>
            <a:pPr marL="0" lvl="0" indent="0" algn="l" rtl="0">
              <a:lnSpc>
                <a:spcPct val="90000"/>
              </a:lnSpc>
              <a:spcBef>
                <a:spcPts val="0"/>
              </a:spcBef>
              <a:spcAft>
                <a:spcPts val="0"/>
              </a:spcAft>
              <a:buClr>
                <a:schemeClr val="dk1"/>
              </a:buClr>
              <a:buSzPts val="1400"/>
              <a:buFont typeface="Helvetica Neue"/>
              <a:buNone/>
            </a:pPr>
            <a:endParaRPr lang="fr-FR" sz="2000" dirty="0"/>
          </a:p>
          <a:p>
            <a:pPr marL="0" lvl="0" indent="0" algn="l" rtl="0">
              <a:lnSpc>
                <a:spcPct val="90000"/>
              </a:lnSpc>
              <a:spcBef>
                <a:spcPts val="0"/>
              </a:spcBef>
              <a:spcAft>
                <a:spcPts val="0"/>
              </a:spcAft>
              <a:buClr>
                <a:schemeClr val="dk1"/>
              </a:buClr>
              <a:buSzPts val="1400"/>
              <a:buFont typeface="Helvetica Neue"/>
              <a:buNone/>
            </a:pPr>
            <a:r>
              <a:rPr lang="fr-FR" sz="2000" dirty="0"/>
              <a:t>DATA vous accompagne :</a:t>
            </a:r>
          </a:p>
          <a:p>
            <a:pPr marL="342900" lvl="0" indent="-342900" algn="l" rtl="0">
              <a:lnSpc>
                <a:spcPct val="90000"/>
              </a:lnSpc>
              <a:spcBef>
                <a:spcPts val="0"/>
              </a:spcBef>
              <a:spcAft>
                <a:spcPts val="0"/>
              </a:spcAft>
              <a:buClr>
                <a:schemeClr val="dk1"/>
              </a:buClr>
              <a:buSzPts val="1400"/>
              <a:buFont typeface="Arial" panose="020B0604020202020204" pitchFamily="34" charset="0"/>
              <a:buChar char="•"/>
            </a:pPr>
            <a:r>
              <a:rPr lang="fr-FR" sz="2000" dirty="0"/>
              <a:t>Parfaite expertise technique de HVR (DevOps, Best practices) ;</a:t>
            </a:r>
          </a:p>
          <a:p>
            <a:pPr marL="342900" lvl="0" indent="-342900" algn="l" rtl="0">
              <a:lnSpc>
                <a:spcPct val="90000"/>
              </a:lnSpc>
              <a:spcBef>
                <a:spcPts val="0"/>
              </a:spcBef>
              <a:spcAft>
                <a:spcPts val="0"/>
              </a:spcAft>
              <a:buClr>
                <a:schemeClr val="dk1"/>
              </a:buClr>
              <a:buSzPts val="1400"/>
              <a:buFont typeface="Arial" panose="020B0604020202020204" pitchFamily="34" charset="0"/>
              <a:buChar char="•"/>
            </a:pPr>
            <a:r>
              <a:rPr lang="fr-FR" sz="2000" dirty="0"/>
              <a:t>Préconisations, audit des performances, réduction des coûts ;</a:t>
            </a:r>
          </a:p>
          <a:p>
            <a:pPr marL="342900" indent="-342900" algn="l">
              <a:spcBef>
                <a:spcPts val="0"/>
              </a:spcBef>
              <a:buFont typeface="Arial" panose="020B0604020202020204" pitchFamily="34" charset="0"/>
              <a:buChar char="•"/>
            </a:pPr>
            <a:r>
              <a:rPr lang="fr-FR" sz="2000" dirty="0"/>
              <a:t>Mise en œuvre de vos environnements hybrides : On-</a:t>
            </a:r>
            <a:r>
              <a:rPr lang="fr-FR" sz="2000" dirty="0" err="1"/>
              <a:t>premise</a:t>
            </a:r>
            <a:r>
              <a:rPr lang="fr-FR" sz="2000" dirty="0"/>
              <a:t>, Cloud, </a:t>
            </a:r>
            <a:r>
              <a:rPr lang="fr-FR" sz="2000" dirty="0" err="1"/>
              <a:t>Multi-Cloud</a:t>
            </a:r>
            <a:r>
              <a:rPr lang="fr-FR" sz="2000" dirty="0"/>
              <a:t>. </a:t>
            </a:r>
          </a:p>
          <a:p>
            <a:pPr marL="0" lvl="0" indent="0" algn="l" rtl="0">
              <a:lnSpc>
                <a:spcPct val="90000"/>
              </a:lnSpc>
              <a:spcBef>
                <a:spcPts val="0"/>
              </a:spcBef>
              <a:spcAft>
                <a:spcPts val="0"/>
              </a:spcAft>
              <a:buClr>
                <a:schemeClr val="dk1"/>
              </a:buClr>
              <a:buSzPts val="1400"/>
              <a:buFont typeface="Helvetica Neue"/>
              <a:buNone/>
            </a:pPr>
            <a:r>
              <a:rPr lang="fr-FR" sz="2000" dirty="0"/>
              <a:t> </a:t>
            </a:r>
          </a:p>
          <a:p>
            <a:pPr marL="0" lvl="0" indent="0" algn="l" rtl="0">
              <a:lnSpc>
                <a:spcPct val="90000"/>
              </a:lnSpc>
              <a:spcBef>
                <a:spcPts val="0"/>
              </a:spcBef>
              <a:spcAft>
                <a:spcPts val="0"/>
              </a:spcAft>
              <a:buClr>
                <a:schemeClr val="dk1"/>
              </a:buClr>
              <a:buSzPts val="1400"/>
              <a:buFont typeface="Helvetica Neue"/>
              <a:buNone/>
            </a:pPr>
            <a:r>
              <a:rPr lang="fr-FR" sz="2000" dirty="0"/>
              <a:t>Nos services :</a:t>
            </a:r>
          </a:p>
          <a:p>
            <a:pPr marL="342900" lvl="0" indent="-342900" algn="l" rtl="0">
              <a:lnSpc>
                <a:spcPct val="90000"/>
              </a:lnSpc>
              <a:spcBef>
                <a:spcPts val="0"/>
              </a:spcBef>
              <a:spcAft>
                <a:spcPts val="0"/>
              </a:spcAft>
              <a:buClr>
                <a:schemeClr val="dk1"/>
              </a:buClr>
              <a:buSzPts val="1400"/>
              <a:buFont typeface="Arial" panose="020B0604020202020204" pitchFamily="34" charset="0"/>
              <a:buChar char="•"/>
            </a:pPr>
            <a:r>
              <a:rPr lang="fr-FR" sz="2000" dirty="0"/>
              <a:t>POC gratuit sans engagement,</a:t>
            </a:r>
          </a:p>
          <a:p>
            <a:pPr marL="342900" lvl="0" indent="-342900" algn="l" rtl="0">
              <a:lnSpc>
                <a:spcPct val="90000"/>
              </a:lnSpc>
              <a:spcBef>
                <a:spcPts val="0"/>
              </a:spcBef>
              <a:spcAft>
                <a:spcPts val="0"/>
              </a:spcAft>
              <a:buClr>
                <a:schemeClr val="dk1"/>
              </a:buClr>
              <a:buSzPts val="1400"/>
              <a:buFont typeface="Arial" panose="020B0604020202020204" pitchFamily="34" charset="0"/>
              <a:buChar char="•"/>
            </a:pPr>
            <a:r>
              <a:rPr lang="fr-FR" sz="2000" dirty="0"/>
              <a:t>Support de 1er niveau (en français, proximité, réactivité),</a:t>
            </a:r>
          </a:p>
          <a:p>
            <a:pPr marL="342900" lvl="0" indent="-342900" algn="l" rtl="0">
              <a:lnSpc>
                <a:spcPct val="90000"/>
              </a:lnSpc>
              <a:spcBef>
                <a:spcPts val="0"/>
              </a:spcBef>
              <a:spcAft>
                <a:spcPts val="0"/>
              </a:spcAft>
              <a:buClr>
                <a:schemeClr val="dk1"/>
              </a:buClr>
              <a:buSzPts val="1400"/>
              <a:buFont typeface="Arial" panose="020B0604020202020204" pitchFamily="34" charset="0"/>
              <a:buChar char="•"/>
            </a:pPr>
            <a:r>
              <a:rPr lang="fr-FR" sz="2000" dirty="0"/>
              <a:t>Assistance à la mise en œuvre des projets HVR &amp; Support et Maintenance sur le périmètre des projets – </a:t>
            </a:r>
            <a:r>
              <a:rPr lang="fr-FR" sz="2000" i="1" dirty="0">
                <a:solidFill>
                  <a:schemeClr val="accent3">
                    <a:lumMod val="50000"/>
                  </a:schemeClr>
                </a:solidFill>
              </a:rPr>
              <a:t>Inclus </a:t>
            </a:r>
            <a:endParaRPr lang="fr-FR" sz="3000" dirty="0"/>
          </a:p>
          <a:p>
            <a:pPr marL="342900" lvl="0" indent="-342900" algn="l" rtl="0">
              <a:lnSpc>
                <a:spcPct val="90000"/>
              </a:lnSpc>
              <a:spcBef>
                <a:spcPts val="0"/>
              </a:spcBef>
              <a:spcAft>
                <a:spcPts val="0"/>
              </a:spcAft>
              <a:buClr>
                <a:schemeClr val="dk1"/>
              </a:buClr>
              <a:buSzPts val="1400"/>
              <a:buFont typeface="Arial" panose="020B0604020202020204" pitchFamily="34" charset="0"/>
              <a:buChar char="•"/>
            </a:pPr>
            <a:r>
              <a:rPr lang="fr-FR" sz="2000" dirty="0"/>
              <a:t>Transfert de compétence sur le périmètre des projets,</a:t>
            </a:r>
          </a:p>
          <a:p>
            <a:pPr marL="342900" lvl="0" indent="-342900" algn="l" rtl="0">
              <a:lnSpc>
                <a:spcPct val="90000"/>
              </a:lnSpc>
              <a:spcBef>
                <a:spcPts val="0"/>
              </a:spcBef>
              <a:spcAft>
                <a:spcPts val="0"/>
              </a:spcAft>
              <a:buClr>
                <a:schemeClr val="dk1"/>
              </a:buClr>
              <a:buSzPts val="1400"/>
              <a:buFont typeface="Arial" panose="020B0604020202020204" pitchFamily="34" charset="0"/>
              <a:buChar char="•"/>
            </a:pPr>
            <a:r>
              <a:rPr lang="fr-FR" sz="2000" dirty="0"/>
              <a:t>Liaison avec HVR pour les propositions d'évolution.</a:t>
            </a:r>
          </a:p>
          <a:p>
            <a:pPr marL="0" lvl="0" indent="0" algn="l" rtl="0">
              <a:lnSpc>
                <a:spcPct val="90000"/>
              </a:lnSpc>
              <a:spcBef>
                <a:spcPts val="0"/>
              </a:spcBef>
              <a:spcAft>
                <a:spcPts val="0"/>
              </a:spcAft>
              <a:buClr>
                <a:schemeClr val="dk1"/>
              </a:buClr>
              <a:buSzPts val="1400"/>
            </a:pPr>
            <a:endParaRPr lang="fr-FR" sz="2000" dirty="0"/>
          </a:p>
        </p:txBody>
      </p:sp>
      <p:grpSp>
        <p:nvGrpSpPr>
          <p:cNvPr id="4" name="Groupe 3">
            <a:extLst>
              <a:ext uri="{FF2B5EF4-FFF2-40B4-BE49-F238E27FC236}">
                <a16:creationId xmlns:a16="http://schemas.microsoft.com/office/drawing/2014/main" id="{FE9DBD40-1FFF-40DA-8B29-607300AC65BB}"/>
              </a:ext>
            </a:extLst>
          </p:cNvPr>
          <p:cNvGrpSpPr/>
          <p:nvPr/>
        </p:nvGrpSpPr>
        <p:grpSpPr>
          <a:xfrm>
            <a:off x="8613842" y="1558301"/>
            <a:ext cx="3646503" cy="4938727"/>
            <a:chOff x="8270942" y="1759041"/>
            <a:chExt cx="3646503" cy="4938727"/>
          </a:xfrm>
        </p:grpSpPr>
        <p:sp>
          <p:nvSpPr>
            <p:cNvPr id="2" name="ZoneTexte 1">
              <a:extLst>
                <a:ext uri="{FF2B5EF4-FFF2-40B4-BE49-F238E27FC236}">
                  <a16:creationId xmlns:a16="http://schemas.microsoft.com/office/drawing/2014/main" id="{6793884F-2768-4444-A035-8B6C05C25684}"/>
                </a:ext>
              </a:extLst>
            </p:cNvPr>
            <p:cNvSpPr txBox="1"/>
            <p:nvPr/>
          </p:nvSpPr>
          <p:spPr>
            <a:xfrm>
              <a:off x="8368582" y="1759041"/>
              <a:ext cx="3090862" cy="615553"/>
            </a:xfrm>
            <a:prstGeom prst="rect">
              <a:avLst/>
            </a:prstGeom>
            <a:noFill/>
          </p:spPr>
          <p:txBody>
            <a:bodyPr wrap="square" rtlCol="0">
              <a:spAutoFit/>
            </a:bodyPr>
            <a:lstStyle/>
            <a:p>
              <a:r>
                <a:rPr lang="fr-FR" sz="2000" i="1" dirty="0">
                  <a:solidFill>
                    <a:schemeClr val="accent3">
                      <a:lumMod val="50000"/>
                    </a:schemeClr>
                  </a:solidFill>
                </a:rPr>
                <a:t>Ils nous font confiance :</a:t>
              </a:r>
            </a:p>
            <a:p>
              <a:endParaRPr lang="fr-FR" dirty="0"/>
            </a:p>
          </p:txBody>
        </p:sp>
        <p:pic>
          <p:nvPicPr>
            <p:cNvPr id="10" name="Picture 25" descr="Logo&#10;&#10;Description automatically generated">
              <a:extLst>
                <a:ext uri="{FF2B5EF4-FFF2-40B4-BE49-F238E27FC236}">
                  <a16:creationId xmlns:a16="http://schemas.microsoft.com/office/drawing/2014/main" id="{D304C2F4-21DB-4D23-B019-ACC91F25B0E3}"/>
                </a:ext>
              </a:extLst>
            </p:cNvPr>
            <p:cNvPicPr>
              <a:picLocks noChangeAspect="1"/>
            </p:cNvPicPr>
            <p:nvPr/>
          </p:nvPicPr>
          <p:blipFill rotWithShape="1">
            <a:blip r:embed="rId3">
              <a:clrChange>
                <a:clrFrom>
                  <a:srgbClr val="FFFFFF"/>
                </a:clrFrom>
                <a:clrTo>
                  <a:srgbClr val="FFFFFF">
                    <a:alpha val="0"/>
                  </a:srgbClr>
                </a:clrTo>
              </a:clrChange>
            </a:blip>
            <a:srcRect t="21143" b="7880"/>
            <a:stretch/>
          </p:blipFill>
          <p:spPr>
            <a:xfrm>
              <a:off x="8270942" y="2305356"/>
              <a:ext cx="3646503" cy="784290"/>
            </a:xfrm>
            <a:prstGeom prst="rect">
              <a:avLst/>
            </a:prstGeom>
          </p:spPr>
        </p:pic>
        <p:pic>
          <p:nvPicPr>
            <p:cNvPr id="1032" name="Picture 8">
              <a:extLst>
                <a:ext uri="{FF2B5EF4-FFF2-40B4-BE49-F238E27FC236}">
                  <a16:creationId xmlns:a16="http://schemas.microsoft.com/office/drawing/2014/main" id="{778E2185-4B77-4CCB-8E65-A0885FAB5E4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68582" y="2748301"/>
              <a:ext cx="2714625"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omfy Logo – Habitat et Humanisme : association de lutte contre le mal  logement">
              <a:extLst>
                <a:ext uri="{FF2B5EF4-FFF2-40B4-BE49-F238E27FC236}">
                  <a16:creationId xmlns:a16="http://schemas.microsoft.com/office/drawing/2014/main" id="{0BE9092D-6FD8-47A0-9390-77B1415E653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68582" y="3892656"/>
              <a:ext cx="3400425"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colab Pest France soutient CroisiEurope pour l'hébergement de personnel  soignant | Ecolab">
              <a:extLst>
                <a:ext uri="{FF2B5EF4-FFF2-40B4-BE49-F238E27FC236}">
                  <a16:creationId xmlns:a16="http://schemas.microsoft.com/office/drawing/2014/main" id="{78902609-F00A-4C07-9AFD-60296EF1C17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1482" y="3983143"/>
              <a:ext cx="2714625" cy="271462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Home">
            <a:extLst>
              <a:ext uri="{FF2B5EF4-FFF2-40B4-BE49-F238E27FC236}">
                <a16:creationId xmlns:a16="http://schemas.microsoft.com/office/drawing/2014/main" id="{EC9C857D-8726-44DA-915C-DF6F6F7C59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4309" y="257522"/>
            <a:ext cx="1638300" cy="49530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81578130-8749-454C-9257-C180715399CE}"/>
              </a:ext>
            </a:extLst>
          </p:cNvPr>
          <p:cNvSpPr txBox="1"/>
          <p:nvPr/>
        </p:nvSpPr>
        <p:spPr>
          <a:xfrm>
            <a:off x="7492609" y="243562"/>
            <a:ext cx="4432691" cy="523220"/>
          </a:xfrm>
          <a:prstGeom prst="rect">
            <a:avLst/>
          </a:prstGeom>
          <a:noFill/>
        </p:spPr>
        <p:txBody>
          <a:bodyPr wrap="square">
            <a:spAutoFit/>
          </a:bodyPr>
          <a:lstStyle/>
          <a:p>
            <a:pPr algn="l" fontAlgn="base"/>
            <a:r>
              <a:rPr lang="fr-FR" b="0" i="0" cap="all" dirty="0">
                <a:solidFill>
                  <a:srgbClr val="A0A0A0"/>
                </a:solidFill>
                <a:effectLst/>
                <a:latin typeface="Open Sans" panose="020B0606030504020204" pitchFamily="34" charset="0"/>
              </a:rPr>
              <a:t>L'INTÉGRATION DES DONNÉES DE L'ENTREPRISE ET</a:t>
            </a:r>
            <a:br>
              <a:rPr lang="fr-FR" b="0" i="0" cap="all" dirty="0">
                <a:solidFill>
                  <a:srgbClr val="A0A0A0"/>
                </a:solidFill>
                <a:effectLst/>
                <a:latin typeface="Open Sans" panose="020B0606030504020204" pitchFamily="34" charset="0"/>
              </a:rPr>
            </a:br>
            <a:r>
              <a:rPr lang="fr-FR" b="0" i="0" cap="all" dirty="0">
                <a:solidFill>
                  <a:srgbClr val="A0A0A0"/>
                </a:solidFill>
                <a:effectLst/>
                <a:latin typeface="Open Sans" panose="020B0606030504020204" pitchFamily="34" charset="0"/>
              </a:rPr>
              <a:t>LES SYSTÈMES D'INFORMATION DÉCISIONNELS</a:t>
            </a:r>
          </a:p>
        </p:txBody>
      </p:sp>
    </p:spTree>
    <p:extLst>
      <p:ext uri="{BB962C8B-B14F-4D97-AF65-F5344CB8AC3E}">
        <p14:creationId xmlns:p14="http://schemas.microsoft.com/office/powerpoint/2010/main" val="1726757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A810FBD-28E3-4523-B5C8-8277E103CF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89173" cy="6858000"/>
          </a:xfrm>
          <a:prstGeom prst="rect">
            <a:avLst/>
          </a:prstGeom>
        </p:spPr>
      </p:pic>
      <p:sp>
        <p:nvSpPr>
          <p:cNvPr id="24" name="Rectangle 23">
            <a:extLst>
              <a:ext uri="{FF2B5EF4-FFF2-40B4-BE49-F238E27FC236}">
                <a16:creationId xmlns:a16="http://schemas.microsoft.com/office/drawing/2014/main" id="{59F8EFE9-762D-4C3B-A766-C3062DDC8C28}"/>
              </a:ext>
            </a:extLst>
          </p:cNvPr>
          <p:cNvSpPr>
            <a:spLocks/>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Pentagon 27">
            <a:extLst>
              <a:ext uri="{FF2B5EF4-FFF2-40B4-BE49-F238E27FC236}">
                <a16:creationId xmlns:a16="http://schemas.microsoft.com/office/drawing/2014/main" id="{0BD2CE7B-4103-4AAE-849F-F15BECF08692}"/>
              </a:ext>
            </a:extLst>
          </p:cNvPr>
          <p:cNvSpPr/>
          <p:nvPr/>
        </p:nvSpPr>
        <p:spPr>
          <a:xfrm>
            <a:off x="347385" y="0"/>
            <a:ext cx="5429249" cy="6858000"/>
          </a:xfrm>
          <a:prstGeom prst="homePlate">
            <a:avLst>
              <a:gd name="adj" fmla="val 18128"/>
            </a:avLst>
          </a:prstGeom>
          <a:gradFill flip="none" rotWithShape="1">
            <a:gsLst>
              <a:gs pos="100000">
                <a:schemeClr val="bg1"/>
              </a:gs>
              <a:gs pos="0">
                <a:srgbClr val="DFE4EE"/>
              </a:gs>
            </a:gsLst>
            <a:path path="circle">
              <a:fillToRect t="100000" r="100000"/>
            </a:path>
            <a:tileRect l="-100000" b="-100000"/>
          </a:gradFill>
          <a:ln>
            <a:noFill/>
          </a:ln>
          <a:effectLst>
            <a:outerShdw blurRad="635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47C91994-9CB6-4D00-8C1B-E93F6B6DF3CA}"/>
              </a:ext>
            </a:extLst>
          </p:cNvPr>
          <p:cNvSpPr>
            <a:spLocks noChangeAspect="1"/>
          </p:cNvSpPr>
          <p:nvPr/>
        </p:nvSpPr>
        <p:spPr>
          <a:xfrm rot="10800000">
            <a:off x="2594002" y="-626050"/>
            <a:ext cx="5225235" cy="7813099"/>
          </a:xfrm>
          <a:custGeom>
            <a:avLst/>
            <a:gdLst>
              <a:gd name="connsiteX0" fmla="*/ 1158785 w 4587228"/>
              <a:gd name="connsiteY0" fmla="*/ 6294205 h 6859111"/>
              <a:gd name="connsiteX1" fmla="*/ 1114774 w 4587228"/>
              <a:gd name="connsiteY1" fmla="*/ 6338216 h 6859111"/>
              <a:gd name="connsiteX2" fmla="*/ 1158785 w 4587228"/>
              <a:gd name="connsiteY2" fmla="*/ 6382228 h 6859111"/>
              <a:gd name="connsiteX3" fmla="*/ 1202797 w 4587228"/>
              <a:gd name="connsiteY3" fmla="*/ 6338216 h 6859111"/>
              <a:gd name="connsiteX4" fmla="*/ 1158785 w 4587228"/>
              <a:gd name="connsiteY4" fmla="*/ 6294205 h 6859111"/>
              <a:gd name="connsiteX5" fmla="*/ 750982 w 4587228"/>
              <a:gd name="connsiteY5" fmla="*/ 5868574 h 6859111"/>
              <a:gd name="connsiteX6" fmla="*/ 706971 w 4587228"/>
              <a:gd name="connsiteY6" fmla="*/ 5912586 h 6859111"/>
              <a:gd name="connsiteX7" fmla="*/ 750982 w 4587228"/>
              <a:gd name="connsiteY7" fmla="*/ 5956597 h 6859111"/>
              <a:gd name="connsiteX8" fmla="*/ 794994 w 4587228"/>
              <a:gd name="connsiteY8" fmla="*/ 5912586 h 6859111"/>
              <a:gd name="connsiteX9" fmla="*/ 750982 w 4587228"/>
              <a:gd name="connsiteY9" fmla="*/ 5868574 h 6859111"/>
              <a:gd name="connsiteX10" fmla="*/ 1158785 w 4587228"/>
              <a:gd name="connsiteY10" fmla="*/ 5850746 h 6859111"/>
              <a:gd name="connsiteX11" fmla="*/ 1114774 w 4587228"/>
              <a:gd name="connsiteY11" fmla="*/ 5894758 h 6859111"/>
              <a:gd name="connsiteX12" fmla="*/ 1158785 w 4587228"/>
              <a:gd name="connsiteY12" fmla="*/ 5938770 h 6859111"/>
              <a:gd name="connsiteX13" fmla="*/ 1202797 w 4587228"/>
              <a:gd name="connsiteY13" fmla="*/ 5894758 h 6859111"/>
              <a:gd name="connsiteX14" fmla="*/ 1158785 w 4587228"/>
              <a:gd name="connsiteY14" fmla="*/ 5850746 h 6859111"/>
              <a:gd name="connsiteX15" fmla="*/ 1158785 w 4587228"/>
              <a:gd name="connsiteY15" fmla="*/ 5832362 h 6859111"/>
              <a:gd name="connsiteX16" fmla="*/ 1221181 w 4587228"/>
              <a:gd name="connsiteY16" fmla="*/ 5894758 h 6859111"/>
              <a:gd name="connsiteX17" fmla="*/ 1216289 w 4587228"/>
              <a:gd name="connsiteY17" fmla="*/ 5919080 h 6859111"/>
              <a:gd name="connsiteX18" fmla="*/ 1208092 w 4587228"/>
              <a:gd name="connsiteY18" fmla="*/ 5931252 h 6859111"/>
              <a:gd name="connsiteX19" fmla="*/ 1304191 w 4587228"/>
              <a:gd name="connsiteY19" fmla="*/ 6027350 h 6859111"/>
              <a:gd name="connsiteX20" fmla="*/ 1735392 w 4587228"/>
              <a:gd name="connsiteY20" fmla="*/ 6027350 h 6859111"/>
              <a:gd name="connsiteX21" fmla="*/ 1735392 w 4587228"/>
              <a:gd name="connsiteY21" fmla="*/ 6533823 h 6859111"/>
              <a:gd name="connsiteX22" fmla="*/ 1751061 w 4587228"/>
              <a:gd name="connsiteY22" fmla="*/ 6540377 h 6859111"/>
              <a:gd name="connsiteX23" fmla="*/ 1761576 w 4587228"/>
              <a:gd name="connsiteY23" fmla="*/ 6565516 h 6859111"/>
              <a:gd name="connsiteX24" fmla="*/ 1725921 w 4587228"/>
              <a:gd name="connsiteY24" fmla="*/ 6601171 h 6859111"/>
              <a:gd name="connsiteX25" fmla="*/ 1700782 w 4587228"/>
              <a:gd name="connsiteY25" fmla="*/ 6590865 h 6859111"/>
              <a:gd name="connsiteX26" fmla="*/ 1690546 w 4587228"/>
              <a:gd name="connsiteY26" fmla="*/ 6566192 h 6859111"/>
              <a:gd name="connsiteX27" fmla="*/ 1680517 w 4587228"/>
              <a:gd name="connsiteY27" fmla="*/ 6590656 h 6859111"/>
              <a:gd name="connsiteX28" fmla="*/ 1655168 w 4587228"/>
              <a:gd name="connsiteY28" fmla="*/ 6601171 h 6859111"/>
              <a:gd name="connsiteX29" fmla="*/ 1619513 w 4587228"/>
              <a:gd name="connsiteY29" fmla="*/ 6565516 h 6859111"/>
              <a:gd name="connsiteX30" fmla="*/ 1629820 w 4587228"/>
              <a:gd name="connsiteY30" fmla="*/ 6540377 h 6859111"/>
              <a:gd name="connsiteX31" fmla="*/ 1645698 w 4587228"/>
              <a:gd name="connsiteY31" fmla="*/ 6533790 h 6859111"/>
              <a:gd name="connsiteX32" fmla="*/ 1645698 w 4587228"/>
              <a:gd name="connsiteY32" fmla="*/ 6117044 h 6859111"/>
              <a:gd name="connsiteX33" fmla="*/ 1445696 w 4587228"/>
              <a:gd name="connsiteY33" fmla="*/ 6117044 h 6859111"/>
              <a:gd name="connsiteX34" fmla="*/ 1208859 w 4587228"/>
              <a:gd name="connsiteY34" fmla="*/ 6302861 h 6859111"/>
              <a:gd name="connsiteX35" fmla="*/ 1216289 w 4587228"/>
              <a:gd name="connsiteY35" fmla="*/ 6313895 h 6859111"/>
              <a:gd name="connsiteX36" fmla="*/ 1221181 w 4587228"/>
              <a:gd name="connsiteY36" fmla="*/ 6338216 h 6859111"/>
              <a:gd name="connsiteX37" fmla="*/ 1158785 w 4587228"/>
              <a:gd name="connsiteY37" fmla="*/ 6400612 h 6859111"/>
              <a:gd name="connsiteX38" fmla="*/ 1096389 w 4587228"/>
              <a:gd name="connsiteY38" fmla="*/ 6338216 h 6859111"/>
              <a:gd name="connsiteX39" fmla="*/ 1158785 w 4587228"/>
              <a:gd name="connsiteY39" fmla="*/ 6275820 h 6859111"/>
              <a:gd name="connsiteX40" fmla="*/ 1194393 w 4587228"/>
              <a:gd name="connsiteY40" fmla="*/ 6290535 h 6859111"/>
              <a:gd name="connsiteX41" fmla="*/ 1439011 w 4587228"/>
              <a:gd name="connsiteY41" fmla="*/ 6098102 h 6859111"/>
              <a:gd name="connsiteX42" fmla="*/ 1664639 w 4587228"/>
              <a:gd name="connsiteY42" fmla="*/ 6098102 h 6859111"/>
              <a:gd name="connsiteX43" fmla="*/ 1664639 w 4587228"/>
              <a:gd name="connsiteY43" fmla="*/ 6533823 h 6859111"/>
              <a:gd name="connsiteX44" fmla="*/ 1680308 w 4587228"/>
              <a:gd name="connsiteY44" fmla="*/ 6540377 h 6859111"/>
              <a:gd name="connsiteX45" fmla="*/ 1690542 w 4587228"/>
              <a:gd name="connsiteY45" fmla="*/ 6564844 h 6859111"/>
              <a:gd name="connsiteX46" fmla="*/ 1700573 w 4587228"/>
              <a:gd name="connsiteY46" fmla="*/ 6540377 h 6859111"/>
              <a:gd name="connsiteX47" fmla="*/ 1717008 w 4587228"/>
              <a:gd name="connsiteY47" fmla="*/ 6533559 h 6859111"/>
              <a:gd name="connsiteX48" fmla="*/ 1717008 w 4587228"/>
              <a:gd name="connsiteY48" fmla="*/ 6045734 h 6859111"/>
              <a:gd name="connsiteX49" fmla="*/ 1296948 w 4587228"/>
              <a:gd name="connsiteY49" fmla="*/ 6045734 h 6859111"/>
              <a:gd name="connsiteX50" fmla="*/ 1193496 w 4587228"/>
              <a:gd name="connsiteY50" fmla="*/ 5942810 h 6859111"/>
              <a:gd name="connsiteX51" fmla="*/ 1158785 w 4587228"/>
              <a:gd name="connsiteY51" fmla="*/ 5957154 h 6859111"/>
              <a:gd name="connsiteX52" fmla="*/ 1096389 w 4587228"/>
              <a:gd name="connsiteY52" fmla="*/ 5894758 h 6859111"/>
              <a:gd name="connsiteX53" fmla="*/ 1158785 w 4587228"/>
              <a:gd name="connsiteY53" fmla="*/ 5832362 h 6859111"/>
              <a:gd name="connsiteX54" fmla="*/ 1797231 w 4587228"/>
              <a:gd name="connsiteY54" fmla="*/ 5691413 h 6859111"/>
              <a:gd name="connsiteX55" fmla="*/ 1753220 w 4587228"/>
              <a:gd name="connsiteY55" fmla="*/ 5735425 h 6859111"/>
              <a:gd name="connsiteX56" fmla="*/ 1797231 w 4587228"/>
              <a:gd name="connsiteY56" fmla="*/ 5779437 h 6859111"/>
              <a:gd name="connsiteX57" fmla="*/ 1841243 w 4587228"/>
              <a:gd name="connsiteY57" fmla="*/ 5735425 h 6859111"/>
              <a:gd name="connsiteX58" fmla="*/ 1797231 w 4587228"/>
              <a:gd name="connsiteY58" fmla="*/ 5691413 h 6859111"/>
              <a:gd name="connsiteX59" fmla="*/ 1797231 w 4587228"/>
              <a:gd name="connsiteY59" fmla="*/ 5673029 h 6859111"/>
              <a:gd name="connsiteX60" fmla="*/ 1859627 w 4587228"/>
              <a:gd name="connsiteY60" fmla="*/ 5735425 h 6859111"/>
              <a:gd name="connsiteX61" fmla="*/ 1797231 w 4587228"/>
              <a:gd name="connsiteY61" fmla="*/ 5797821 h 6859111"/>
              <a:gd name="connsiteX62" fmla="*/ 1734835 w 4587228"/>
              <a:gd name="connsiteY62" fmla="*/ 5735425 h 6859111"/>
              <a:gd name="connsiteX63" fmla="*/ 1797231 w 4587228"/>
              <a:gd name="connsiteY63" fmla="*/ 5673029 h 6859111"/>
              <a:gd name="connsiteX64" fmla="*/ 1583859 w 4587228"/>
              <a:gd name="connsiteY64" fmla="*/ 5646288 h 6859111"/>
              <a:gd name="connsiteX65" fmla="*/ 1619514 w 4587228"/>
              <a:gd name="connsiteY65" fmla="*/ 5681943 h 6859111"/>
              <a:gd name="connsiteX66" fmla="*/ 1612873 w 4587228"/>
              <a:gd name="connsiteY66" fmla="*/ 5698144 h 6859111"/>
              <a:gd name="connsiteX67" fmla="*/ 1876897 w 4587228"/>
              <a:gd name="connsiteY67" fmla="*/ 5962167 h 6859111"/>
              <a:gd name="connsiteX68" fmla="*/ 1876897 w 4587228"/>
              <a:gd name="connsiteY68" fmla="*/ 6646296 h 6859111"/>
              <a:gd name="connsiteX69" fmla="*/ 1889154 w 4587228"/>
              <a:gd name="connsiteY69" fmla="*/ 6646296 h 6859111"/>
              <a:gd name="connsiteX70" fmla="*/ 1903082 w 4587228"/>
              <a:gd name="connsiteY70" fmla="*/ 6660224 h 6859111"/>
              <a:gd name="connsiteX71" fmla="*/ 1903082 w 4587228"/>
              <a:gd name="connsiteY71" fmla="*/ 6845183 h 6859111"/>
              <a:gd name="connsiteX72" fmla="*/ 1889154 w 4587228"/>
              <a:gd name="connsiteY72" fmla="*/ 6859111 h 6859111"/>
              <a:gd name="connsiteX73" fmla="*/ 1845700 w 4587228"/>
              <a:gd name="connsiteY73" fmla="*/ 6859111 h 6859111"/>
              <a:gd name="connsiteX74" fmla="*/ 1831772 w 4587228"/>
              <a:gd name="connsiteY74" fmla="*/ 6845183 h 6859111"/>
              <a:gd name="connsiteX75" fmla="*/ 1831772 w 4587228"/>
              <a:gd name="connsiteY75" fmla="*/ 6660224 h 6859111"/>
              <a:gd name="connsiteX76" fmla="*/ 1845700 w 4587228"/>
              <a:gd name="connsiteY76" fmla="*/ 6646296 h 6859111"/>
              <a:gd name="connsiteX77" fmla="*/ 1858512 w 4587228"/>
              <a:gd name="connsiteY77" fmla="*/ 6646296 h 6859111"/>
              <a:gd name="connsiteX78" fmla="*/ 1858512 w 4587228"/>
              <a:gd name="connsiteY78" fmla="*/ 5969410 h 6859111"/>
              <a:gd name="connsiteX79" fmla="*/ 1600004 w 4587228"/>
              <a:gd name="connsiteY79" fmla="*/ 5710901 h 6859111"/>
              <a:gd name="connsiteX80" fmla="*/ 1583859 w 4587228"/>
              <a:gd name="connsiteY80" fmla="*/ 5717598 h 6859111"/>
              <a:gd name="connsiteX81" fmla="*/ 1548204 w 4587228"/>
              <a:gd name="connsiteY81" fmla="*/ 5681943 h 6859111"/>
              <a:gd name="connsiteX82" fmla="*/ 1583859 w 4587228"/>
              <a:gd name="connsiteY82" fmla="*/ 5646288 h 6859111"/>
              <a:gd name="connsiteX83" fmla="*/ 1442353 w 4587228"/>
              <a:gd name="connsiteY83" fmla="*/ 5602833 h 6859111"/>
              <a:gd name="connsiteX84" fmla="*/ 1398341 w 4587228"/>
              <a:gd name="connsiteY84" fmla="*/ 5646845 h 6859111"/>
              <a:gd name="connsiteX85" fmla="*/ 1442353 w 4587228"/>
              <a:gd name="connsiteY85" fmla="*/ 5690857 h 6859111"/>
              <a:gd name="connsiteX86" fmla="*/ 1486365 w 4587228"/>
              <a:gd name="connsiteY86" fmla="*/ 5646845 h 6859111"/>
              <a:gd name="connsiteX87" fmla="*/ 1442353 w 4587228"/>
              <a:gd name="connsiteY87" fmla="*/ 5602833 h 6859111"/>
              <a:gd name="connsiteX88" fmla="*/ 1442353 w 4587228"/>
              <a:gd name="connsiteY88" fmla="*/ 5584449 h 6859111"/>
              <a:gd name="connsiteX89" fmla="*/ 1504749 w 4587228"/>
              <a:gd name="connsiteY89" fmla="*/ 5646845 h 6859111"/>
              <a:gd name="connsiteX90" fmla="*/ 1499857 w 4587228"/>
              <a:gd name="connsiteY90" fmla="*/ 5670932 h 6859111"/>
              <a:gd name="connsiteX91" fmla="*/ 1491578 w 4587228"/>
              <a:gd name="connsiteY91" fmla="*/ 5683243 h 6859111"/>
              <a:gd name="connsiteX92" fmla="*/ 1806145 w 4587228"/>
              <a:gd name="connsiteY92" fmla="*/ 5997265 h 6859111"/>
              <a:gd name="connsiteX93" fmla="*/ 1806145 w 4587228"/>
              <a:gd name="connsiteY93" fmla="*/ 6532891 h 6859111"/>
              <a:gd name="connsiteX94" fmla="*/ 1824042 w 4587228"/>
              <a:gd name="connsiteY94" fmla="*/ 6540377 h 6859111"/>
              <a:gd name="connsiteX95" fmla="*/ 1834557 w 4587228"/>
              <a:gd name="connsiteY95" fmla="*/ 6565516 h 6859111"/>
              <a:gd name="connsiteX96" fmla="*/ 1798902 w 4587228"/>
              <a:gd name="connsiteY96" fmla="*/ 6601171 h 6859111"/>
              <a:gd name="connsiteX97" fmla="*/ 1763247 w 4587228"/>
              <a:gd name="connsiteY97" fmla="*/ 6565516 h 6859111"/>
              <a:gd name="connsiteX98" fmla="*/ 1773554 w 4587228"/>
              <a:gd name="connsiteY98" fmla="*/ 6540377 h 6859111"/>
              <a:gd name="connsiteX99" fmla="*/ 1787760 w 4587228"/>
              <a:gd name="connsiteY99" fmla="*/ 6534483 h 6859111"/>
              <a:gd name="connsiteX100" fmla="*/ 1787760 w 4587228"/>
              <a:gd name="connsiteY100" fmla="*/ 6005065 h 6859111"/>
              <a:gd name="connsiteX101" fmla="*/ 1477321 w 4587228"/>
              <a:gd name="connsiteY101" fmla="*/ 5694625 h 6859111"/>
              <a:gd name="connsiteX102" fmla="*/ 1442353 w 4587228"/>
              <a:gd name="connsiteY102" fmla="*/ 5709241 h 6859111"/>
              <a:gd name="connsiteX103" fmla="*/ 1379957 w 4587228"/>
              <a:gd name="connsiteY103" fmla="*/ 5646845 h 6859111"/>
              <a:gd name="connsiteX104" fmla="*/ 1442353 w 4587228"/>
              <a:gd name="connsiteY104" fmla="*/ 5584449 h 6859111"/>
              <a:gd name="connsiteX105" fmla="*/ 2133724 w 4587228"/>
              <a:gd name="connsiteY105" fmla="*/ 4875807 h 6859111"/>
              <a:gd name="connsiteX106" fmla="*/ 2089712 w 4587228"/>
              <a:gd name="connsiteY106" fmla="*/ 4919819 h 6859111"/>
              <a:gd name="connsiteX107" fmla="*/ 2133724 w 4587228"/>
              <a:gd name="connsiteY107" fmla="*/ 4963831 h 6859111"/>
              <a:gd name="connsiteX108" fmla="*/ 2177735 w 4587228"/>
              <a:gd name="connsiteY108" fmla="*/ 4919819 h 6859111"/>
              <a:gd name="connsiteX109" fmla="*/ 2133724 w 4587228"/>
              <a:gd name="connsiteY109" fmla="*/ 4875807 h 6859111"/>
              <a:gd name="connsiteX110" fmla="*/ 2133724 w 4587228"/>
              <a:gd name="connsiteY110" fmla="*/ 4857423 h 6859111"/>
              <a:gd name="connsiteX111" fmla="*/ 2196120 w 4587228"/>
              <a:gd name="connsiteY111" fmla="*/ 4919819 h 6859111"/>
              <a:gd name="connsiteX112" fmla="*/ 2133724 w 4587228"/>
              <a:gd name="connsiteY112" fmla="*/ 4982215 h 6859111"/>
              <a:gd name="connsiteX113" fmla="*/ 2097365 w 4587228"/>
              <a:gd name="connsiteY113" fmla="*/ 4967190 h 6859111"/>
              <a:gd name="connsiteX114" fmla="*/ 1983304 w 4587228"/>
              <a:gd name="connsiteY114" fmla="*/ 5048511 h 6859111"/>
              <a:gd name="connsiteX115" fmla="*/ 1983304 w 4587228"/>
              <a:gd name="connsiteY115" fmla="*/ 5164389 h 6859111"/>
              <a:gd name="connsiteX116" fmla="*/ 2071885 w 4587228"/>
              <a:gd name="connsiteY116" fmla="*/ 5252969 h 6859111"/>
              <a:gd name="connsiteX117" fmla="*/ 2071885 w 4587228"/>
              <a:gd name="connsiteY117" fmla="*/ 6533790 h 6859111"/>
              <a:gd name="connsiteX118" fmla="*/ 2087763 w 4587228"/>
              <a:gd name="connsiteY118" fmla="*/ 6540377 h 6859111"/>
              <a:gd name="connsiteX119" fmla="*/ 2098069 w 4587228"/>
              <a:gd name="connsiteY119" fmla="*/ 6565516 h 6859111"/>
              <a:gd name="connsiteX120" fmla="*/ 2062414 w 4587228"/>
              <a:gd name="connsiteY120" fmla="*/ 6601171 h 6859111"/>
              <a:gd name="connsiteX121" fmla="*/ 2026759 w 4587228"/>
              <a:gd name="connsiteY121" fmla="*/ 6565516 h 6859111"/>
              <a:gd name="connsiteX122" fmla="*/ 2037066 w 4587228"/>
              <a:gd name="connsiteY122" fmla="*/ 6540377 h 6859111"/>
              <a:gd name="connsiteX123" fmla="*/ 2053500 w 4587228"/>
              <a:gd name="connsiteY123" fmla="*/ 6533559 h 6859111"/>
              <a:gd name="connsiteX124" fmla="*/ 2053500 w 4587228"/>
              <a:gd name="connsiteY124" fmla="*/ 5260212 h 6859111"/>
              <a:gd name="connsiteX125" fmla="*/ 1964920 w 4587228"/>
              <a:gd name="connsiteY125" fmla="*/ 5171632 h 6859111"/>
              <a:gd name="connsiteX126" fmla="*/ 1964920 w 4587228"/>
              <a:gd name="connsiteY126" fmla="*/ 5039040 h 6859111"/>
              <a:gd name="connsiteX127" fmla="*/ 2083289 w 4587228"/>
              <a:gd name="connsiteY127" fmla="*/ 4954638 h 6859111"/>
              <a:gd name="connsiteX128" fmla="*/ 2076220 w 4587228"/>
              <a:gd name="connsiteY128" fmla="*/ 4944141 h 6859111"/>
              <a:gd name="connsiteX129" fmla="*/ 2071328 w 4587228"/>
              <a:gd name="connsiteY129" fmla="*/ 4919819 h 6859111"/>
              <a:gd name="connsiteX130" fmla="*/ 2133724 w 4587228"/>
              <a:gd name="connsiteY130" fmla="*/ 4857423 h 6859111"/>
              <a:gd name="connsiteX131" fmla="*/ 2009489 w 4587228"/>
              <a:gd name="connsiteY131" fmla="*/ 4592239 h 6859111"/>
              <a:gd name="connsiteX132" fmla="*/ 1965478 w 4587228"/>
              <a:gd name="connsiteY132" fmla="*/ 4636251 h 6859111"/>
              <a:gd name="connsiteX133" fmla="*/ 2009489 w 4587228"/>
              <a:gd name="connsiteY133" fmla="*/ 4680263 h 6859111"/>
              <a:gd name="connsiteX134" fmla="*/ 2053501 w 4587228"/>
              <a:gd name="connsiteY134" fmla="*/ 4636251 h 6859111"/>
              <a:gd name="connsiteX135" fmla="*/ 2009489 w 4587228"/>
              <a:gd name="connsiteY135" fmla="*/ 4592239 h 6859111"/>
              <a:gd name="connsiteX136" fmla="*/ 2115897 w 4587228"/>
              <a:gd name="connsiteY136" fmla="*/ 4468004 h 6859111"/>
              <a:gd name="connsiteX137" fmla="*/ 2071885 w 4587228"/>
              <a:gd name="connsiteY137" fmla="*/ 4512016 h 6859111"/>
              <a:gd name="connsiteX138" fmla="*/ 2115897 w 4587228"/>
              <a:gd name="connsiteY138" fmla="*/ 4556028 h 6859111"/>
              <a:gd name="connsiteX139" fmla="*/ 2159909 w 4587228"/>
              <a:gd name="connsiteY139" fmla="*/ 4512016 h 6859111"/>
              <a:gd name="connsiteX140" fmla="*/ 2115897 w 4587228"/>
              <a:gd name="connsiteY140" fmla="*/ 4468004 h 6859111"/>
              <a:gd name="connsiteX141" fmla="*/ 2009489 w 4587228"/>
              <a:gd name="connsiteY141" fmla="*/ 4237918 h 6859111"/>
              <a:gd name="connsiteX142" fmla="*/ 1965478 w 4587228"/>
              <a:gd name="connsiteY142" fmla="*/ 4281930 h 6859111"/>
              <a:gd name="connsiteX143" fmla="*/ 2009489 w 4587228"/>
              <a:gd name="connsiteY143" fmla="*/ 4325942 h 6859111"/>
              <a:gd name="connsiteX144" fmla="*/ 2053501 w 4587228"/>
              <a:gd name="connsiteY144" fmla="*/ 4281930 h 6859111"/>
              <a:gd name="connsiteX145" fmla="*/ 2009489 w 4587228"/>
              <a:gd name="connsiteY145" fmla="*/ 4237918 h 6859111"/>
              <a:gd name="connsiteX146" fmla="*/ 2009489 w 4587228"/>
              <a:gd name="connsiteY146" fmla="*/ 4219534 h 6859111"/>
              <a:gd name="connsiteX147" fmla="*/ 2071885 w 4587228"/>
              <a:gd name="connsiteY147" fmla="*/ 4281930 h 6859111"/>
              <a:gd name="connsiteX148" fmla="*/ 2053640 w 4587228"/>
              <a:gd name="connsiteY148" fmla="*/ 4325872 h 6859111"/>
              <a:gd name="connsiteX149" fmla="*/ 2018959 w 4587228"/>
              <a:gd name="connsiteY149" fmla="*/ 4340368 h 6859111"/>
              <a:gd name="connsiteX150" fmla="*/ 2018959 w 4587228"/>
              <a:gd name="connsiteY150" fmla="*/ 4577769 h 6859111"/>
              <a:gd name="connsiteX151" fmla="*/ 2053640 w 4587228"/>
              <a:gd name="connsiteY151" fmla="*/ 4592100 h 6859111"/>
              <a:gd name="connsiteX152" fmla="*/ 2071885 w 4587228"/>
              <a:gd name="connsiteY152" fmla="*/ 4636251 h 6859111"/>
              <a:gd name="connsiteX153" fmla="*/ 2053640 w 4587228"/>
              <a:gd name="connsiteY153" fmla="*/ 4680402 h 6859111"/>
              <a:gd name="connsiteX154" fmla="*/ 2018960 w 4587228"/>
              <a:gd name="connsiteY154" fmla="*/ 4694733 h 6859111"/>
              <a:gd name="connsiteX155" fmla="*/ 2018960 w 4587228"/>
              <a:gd name="connsiteY155" fmla="*/ 4959930 h 6859111"/>
              <a:gd name="connsiteX156" fmla="*/ 1930379 w 4587228"/>
              <a:gd name="connsiteY156" fmla="*/ 5030683 h 6859111"/>
              <a:gd name="connsiteX157" fmla="*/ 1930379 w 4587228"/>
              <a:gd name="connsiteY157" fmla="*/ 5181659 h 6859111"/>
              <a:gd name="connsiteX158" fmla="*/ 2001132 w 4587228"/>
              <a:gd name="connsiteY158" fmla="*/ 5252969 h 6859111"/>
              <a:gd name="connsiteX159" fmla="*/ 2001132 w 4587228"/>
              <a:gd name="connsiteY159" fmla="*/ 5437479 h 6859111"/>
              <a:gd name="connsiteX160" fmla="*/ 2017011 w 4587228"/>
              <a:gd name="connsiteY160" fmla="*/ 5444196 h 6859111"/>
              <a:gd name="connsiteX161" fmla="*/ 2027317 w 4587228"/>
              <a:gd name="connsiteY161" fmla="*/ 5469127 h 6859111"/>
              <a:gd name="connsiteX162" fmla="*/ 1991662 w 4587228"/>
              <a:gd name="connsiteY162" fmla="*/ 5504782 h 6859111"/>
              <a:gd name="connsiteX163" fmla="*/ 1956007 w 4587228"/>
              <a:gd name="connsiteY163" fmla="*/ 5469127 h 6859111"/>
              <a:gd name="connsiteX164" fmla="*/ 1966314 w 4587228"/>
              <a:gd name="connsiteY164" fmla="*/ 5443988 h 6859111"/>
              <a:gd name="connsiteX165" fmla="*/ 1982748 w 4587228"/>
              <a:gd name="connsiteY165" fmla="*/ 5437170 h 6859111"/>
              <a:gd name="connsiteX166" fmla="*/ 1982748 w 4587228"/>
              <a:gd name="connsiteY166" fmla="*/ 5260212 h 6859111"/>
              <a:gd name="connsiteX167" fmla="*/ 1911995 w 4587228"/>
              <a:gd name="connsiteY167" fmla="*/ 5189459 h 6859111"/>
              <a:gd name="connsiteX168" fmla="*/ 1911995 w 4587228"/>
              <a:gd name="connsiteY168" fmla="*/ 5021770 h 6859111"/>
              <a:gd name="connsiteX169" fmla="*/ 2000575 w 4587228"/>
              <a:gd name="connsiteY169" fmla="*/ 4951017 h 6859111"/>
              <a:gd name="connsiteX170" fmla="*/ 2000575 w 4587228"/>
              <a:gd name="connsiteY170" fmla="*/ 4694964 h 6859111"/>
              <a:gd name="connsiteX171" fmla="*/ 1965338 w 4587228"/>
              <a:gd name="connsiteY171" fmla="*/ 4680402 h 6859111"/>
              <a:gd name="connsiteX172" fmla="*/ 1947093 w 4587228"/>
              <a:gd name="connsiteY172" fmla="*/ 4636251 h 6859111"/>
              <a:gd name="connsiteX173" fmla="*/ 1965338 w 4587228"/>
              <a:gd name="connsiteY173" fmla="*/ 4592100 h 6859111"/>
              <a:gd name="connsiteX174" fmla="*/ 2000575 w 4587228"/>
              <a:gd name="connsiteY174" fmla="*/ 4577539 h 6859111"/>
              <a:gd name="connsiteX175" fmla="*/ 2000575 w 4587228"/>
              <a:gd name="connsiteY175" fmla="*/ 4340643 h 6859111"/>
              <a:gd name="connsiteX176" fmla="*/ 1965338 w 4587228"/>
              <a:gd name="connsiteY176" fmla="*/ 4326081 h 6859111"/>
              <a:gd name="connsiteX177" fmla="*/ 1947093 w 4587228"/>
              <a:gd name="connsiteY177" fmla="*/ 4281930 h 6859111"/>
              <a:gd name="connsiteX178" fmla="*/ 2009489 w 4587228"/>
              <a:gd name="connsiteY178" fmla="*/ 4219534 h 6859111"/>
              <a:gd name="connsiteX179" fmla="*/ 2045144 w 4587228"/>
              <a:gd name="connsiteY179" fmla="*/ 4042931 h 6859111"/>
              <a:gd name="connsiteX180" fmla="*/ 2001133 w 4587228"/>
              <a:gd name="connsiteY180" fmla="*/ 4086942 h 6859111"/>
              <a:gd name="connsiteX181" fmla="*/ 2045144 w 4587228"/>
              <a:gd name="connsiteY181" fmla="*/ 4130954 h 6859111"/>
              <a:gd name="connsiteX182" fmla="*/ 2089156 w 4587228"/>
              <a:gd name="connsiteY182" fmla="*/ 4086942 h 6859111"/>
              <a:gd name="connsiteX183" fmla="*/ 2045144 w 4587228"/>
              <a:gd name="connsiteY183" fmla="*/ 4042931 h 6859111"/>
              <a:gd name="connsiteX184" fmla="*/ 1406698 w 4587228"/>
              <a:gd name="connsiteY184" fmla="*/ 3936522 h 6859111"/>
              <a:gd name="connsiteX185" fmla="*/ 1362687 w 4587228"/>
              <a:gd name="connsiteY185" fmla="*/ 3980534 h 6859111"/>
              <a:gd name="connsiteX186" fmla="*/ 1406698 w 4587228"/>
              <a:gd name="connsiteY186" fmla="*/ 4024546 h 6859111"/>
              <a:gd name="connsiteX187" fmla="*/ 1450710 w 4587228"/>
              <a:gd name="connsiteY187" fmla="*/ 3980534 h 6859111"/>
              <a:gd name="connsiteX188" fmla="*/ 1406698 w 4587228"/>
              <a:gd name="connsiteY188" fmla="*/ 3936522 h 6859111"/>
              <a:gd name="connsiteX189" fmla="*/ 1406698 w 4587228"/>
              <a:gd name="connsiteY189" fmla="*/ 3918138 h 6859111"/>
              <a:gd name="connsiteX190" fmla="*/ 1469094 w 4587228"/>
              <a:gd name="connsiteY190" fmla="*/ 3980534 h 6859111"/>
              <a:gd name="connsiteX191" fmla="*/ 1464202 w 4587228"/>
              <a:gd name="connsiteY191" fmla="*/ 4004855 h 6859111"/>
              <a:gd name="connsiteX192" fmla="*/ 1456442 w 4587228"/>
              <a:gd name="connsiteY192" fmla="*/ 4016379 h 6859111"/>
              <a:gd name="connsiteX193" fmla="*/ 1593329 w 4587228"/>
              <a:gd name="connsiteY193" fmla="*/ 4153795 h 6859111"/>
              <a:gd name="connsiteX194" fmla="*/ 1593329 w 4587228"/>
              <a:gd name="connsiteY194" fmla="*/ 5242941 h 6859111"/>
              <a:gd name="connsiteX195" fmla="*/ 1590544 w 4587228"/>
              <a:gd name="connsiteY195" fmla="*/ 5245727 h 6859111"/>
              <a:gd name="connsiteX196" fmla="*/ 934827 w 4587228"/>
              <a:gd name="connsiteY196" fmla="*/ 5830690 h 6859111"/>
              <a:gd name="connsiteX197" fmla="*/ 866860 w 4587228"/>
              <a:gd name="connsiteY197" fmla="*/ 5898658 h 6859111"/>
              <a:gd name="connsiteX198" fmla="*/ 866860 w 4587228"/>
              <a:gd name="connsiteY198" fmla="*/ 6258550 h 6859111"/>
              <a:gd name="connsiteX199" fmla="*/ 552467 w 4587228"/>
              <a:gd name="connsiteY199" fmla="*/ 6258550 h 6859111"/>
              <a:gd name="connsiteX200" fmla="*/ 545130 w 4587228"/>
              <a:gd name="connsiteY200" fmla="*/ 6276447 h 6859111"/>
              <a:gd name="connsiteX201" fmla="*/ 519782 w 4587228"/>
              <a:gd name="connsiteY201" fmla="*/ 6286962 h 6859111"/>
              <a:gd name="connsiteX202" fmla="*/ 484127 w 4587228"/>
              <a:gd name="connsiteY202" fmla="*/ 6251307 h 6859111"/>
              <a:gd name="connsiteX203" fmla="*/ 519782 w 4587228"/>
              <a:gd name="connsiteY203" fmla="*/ 6215652 h 6859111"/>
              <a:gd name="connsiteX204" fmla="*/ 544921 w 4587228"/>
              <a:gd name="connsiteY204" fmla="*/ 6226377 h 6859111"/>
              <a:gd name="connsiteX205" fmla="*/ 550737 w 4587228"/>
              <a:gd name="connsiteY205" fmla="*/ 6240165 h 6859111"/>
              <a:gd name="connsiteX206" fmla="*/ 847919 w 4587228"/>
              <a:gd name="connsiteY206" fmla="*/ 6240165 h 6859111"/>
              <a:gd name="connsiteX207" fmla="*/ 847919 w 4587228"/>
              <a:gd name="connsiteY207" fmla="*/ 5890858 h 6859111"/>
              <a:gd name="connsiteX208" fmla="*/ 922014 w 4587228"/>
              <a:gd name="connsiteY208" fmla="*/ 5816763 h 6859111"/>
              <a:gd name="connsiteX209" fmla="*/ 1574945 w 4587228"/>
              <a:gd name="connsiteY209" fmla="*/ 5234585 h 6859111"/>
              <a:gd name="connsiteX210" fmla="*/ 1574945 w 4587228"/>
              <a:gd name="connsiteY210" fmla="*/ 4161595 h 6859111"/>
              <a:gd name="connsiteX211" fmla="*/ 1441782 w 4587228"/>
              <a:gd name="connsiteY211" fmla="*/ 4028432 h 6859111"/>
              <a:gd name="connsiteX212" fmla="*/ 1406698 w 4587228"/>
              <a:gd name="connsiteY212" fmla="*/ 4042930 h 6859111"/>
              <a:gd name="connsiteX213" fmla="*/ 1344302 w 4587228"/>
              <a:gd name="connsiteY213" fmla="*/ 3980534 h 6859111"/>
              <a:gd name="connsiteX214" fmla="*/ 1406698 w 4587228"/>
              <a:gd name="connsiteY214" fmla="*/ 3918138 h 6859111"/>
              <a:gd name="connsiteX215" fmla="*/ 1903081 w 4587228"/>
              <a:gd name="connsiteY215" fmla="*/ 3830115 h 6859111"/>
              <a:gd name="connsiteX216" fmla="*/ 1859070 w 4587228"/>
              <a:gd name="connsiteY216" fmla="*/ 3874127 h 6859111"/>
              <a:gd name="connsiteX217" fmla="*/ 1903081 w 4587228"/>
              <a:gd name="connsiteY217" fmla="*/ 3918139 h 6859111"/>
              <a:gd name="connsiteX218" fmla="*/ 1947093 w 4587228"/>
              <a:gd name="connsiteY218" fmla="*/ 3874127 h 6859111"/>
              <a:gd name="connsiteX219" fmla="*/ 1903081 w 4587228"/>
              <a:gd name="connsiteY219" fmla="*/ 3830115 h 6859111"/>
              <a:gd name="connsiteX220" fmla="*/ 1903081 w 4587228"/>
              <a:gd name="connsiteY220" fmla="*/ 3811731 h 6859111"/>
              <a:gd name="connsiteX221" fmla="*/ 1965477 w 4587228"/>
              <a:gd name="connsiteY221" fmla="*/ 3874127 h 6859111"/>
              <a:gd name="connsiteX222" fmla="*/ 1903081 w 4587228"/>
              <a:gd name="connsiteY222" fmla="*/ 3936523 h 6859111"/>
              <a:gd name="connsiteX223" fmla="*/ 1867890 w 4587228"/>
              <a:gd name="connsiteY223" fmla="*/ 3921980 h 6859111"/>
              <a:gd name="connsiteX224" fmla="*/ 1717564 w 4587228"/>
              <a:gd name="connsiteY224" fmla="*/ 4055187 h 6859111"/>
              <a:gd name="connsiteX225" fmla="*/ 1717564 w 4587228"/>
              <a:gd name="connsiteY225" fmla="*/ 5296423 h 6859111"/>
              <a:gd name="connsiteX226" fmla="*/ 1714779 w 4587228"/>
              <a:gd name="connsiteY226" fmla="*/ 5299209 h 6859111"/>
              <a:gd name="connsiteX227" fmla="*/ 1026193 w 4587228"/>
              <a:gd name="connsiteY227" fmla="*/ 5916485 h 6859111"/>
              <a:gd name="connsiteX228" fmla="*/ 1026193 w 4587228"/>
              <a:gd name="connsiteY228" fmla="*/ 6400612 h 6859111"/>
              <a:gd name="connsiteX229" fmla="*/ 550239 w 4587228"/>
              <a:gd name="connsiteY229" fmla="*/ 6400612 h 6859111"/>
              <a:gd name="connsiteX230" fmla="*/ 542902 w 4587228"/>
              <a:gd name="connsiteY230" fmla="*/ 6418509 h 6859111"/>
              <a:gd name="connsiteX231" fmla="*/ 517554 w 4587228"/>
              <a:gd name="connsiteY231" fmla="*/ 6429024 h 6859111"/>
              <a:gd name="connsiteX232" fmla="*/ 481899 w 4587228"/>
              <a:gd name="connsiteY232" fmla="*/ 6393369 h 6859111"/>
              <a:gd name="connsiteX233" fmla="*/ 517554 w 4587228"/>
              <a:gd name="connsiteY233" fmla="*/ 6357714 h 6859111"/>
              <a:gd name="connsiteX234" fmla="*/ 542902 w 4587228"/>
              <a:gd name="connsiteY234" fmla="*/ 6368230 h 6859111"/>
              <a:gd name="connsiteX235" fmla="*/ 548641 w 4587228"/>
              <a:gd name="connsiteY235" fmla="*/ 6382227 h 6859111"/>
              <a:gd name="connsiteX236" fmla="*/ 1007809 w 4587228"/>
              <a:gd name="connsiteY236" fmla="*/ 6382227 h 6859111"/>
              <a:gd name="connsiteX237" fmla="*/ 1007809 w 4587228"/>
              <a:gd name="connsiteY237" fmla="*/ 5908685 h 6859111"/>
              <a:gd name="connsiteX238" fmla="*/ 1010594 w 4587228"/>
              <a:gd name="connsiteY238" fmla="*/ 5905899 h 6859111"/>
              <a:gd name="connsiteX239" fmla="*/ 1699180 w 4587228"/>
              <a:gd name="connsiteY239" fmla="*/ 5288067 h 6859111"/>
              <a:gd name="connsiteX240" fmla="*/ 1699180 w 4587228"/>
              <a:gd name="connsiteY240" fmla="*/ 4046830 h 6859111"/>
              <a:gd name="connsiteX241" fmla="*/ 1853389 w 4587228"/>
              <a:gd name="connsiteY241" fmla="*/ 3910049 h 6859111"/>
              <a:gd name="connsiteX242" fmla="*/ 1845577 w 4587228"/>
              <a:gd name="connsiteY242" fmla="*/ 3898448 h 6859111"/>
              <a:gd name="connsiteX243" fmla="*/ 1840685 w 4587228"/>
              <a:gd name="connsiteY243" fmla="*/ 3874127 h 6859111"/>
              <a:gd name="connsiteX244" fmla="*/ 1903081 w 4587228"/>
              <a:gd name="connsiteY244" fmla="*/ 3811731 h 6859111"/>
              <a:gd name="connsiteX245" fmla="*/ 1690823 w 4587228"/>
              <a:gd name="connsiteY245" fmla="*/ 3563817 h 6859111"/>
              <a:gd name="connsiteX246" fmla="*/ 1646811 w 4587228"/>
              <a:gd name="connsiteY246" fmla="*/ 3607829 h 6859111"/>
              <a:gd name="connsiteX247" fmla="*/ 1690823 w 4587228"/>
              <a:gd name="connsiteY247" fmla="*/ 3651841 h 6859111"/>
              <a:gd name="connsiteX248" fmla="*/ 1734834 w 4587228"/>
              <a:gd name="connsiteY248" fmla="*/ 3607829 h 6859111"/>
              <a:gd name="connsiteX249" fmla="*/ 1690823 w 4587228"/>
              <a:gd name="connsiteY249" fmla="*/ 3563817 h 6859111"/>
              <a:gd name="connsiteX250" fmla="*/ 1690823 w 4587228"/>
              <a:gd name="connsiteY250" fmla="*/ 3545433 h 6859111"/>
              <a:gd name="connsiteX251" fmla="*/ 1753219 w 4587228"/>
              <a:gd name="connsiteY251" fmla="*/ 3607829 h 6859111"/>
              <a:gd name="connsiteX252" fmla="*/ 1690823 w 4587228"/>
              <a:gd name="connsiteY252" fmla="*/ 3670225 h 6859111"/>
              <a:gd name="connsiteX253" fmla="*/ 1654665 w 4587228"/>
              <a:gd name="connsiteY253" fmla="*/ 3655283 h 6859111"/>
              <a:gd name="connsiteX254" fmla="*/ 1522577 w 4587228"/>
              <a:gd name="connsiteY254" fmla="*/ 3754349 h 6859111"/>
              <a:gd name="connsiteX255" fmla="*/ 1522577 w 4587228"/>
              <a:gd name="connsiteY255" fmla="*/ 3886383 h 6859111"/>
              <a:gd name="connsiteX256" fmla="*/ 1658511 w 4587228"/>
              <a:gd name="connsiteY256" fmla="*/ 3974964 h 6859111"/>
              <a:gd name="connsiteX257" fmla="*/ 1658511 w 4587228"/>
              <a:gd name="connsiteY257" fmla="*/ 5260769 h 6859111"/>
              <a:gd name="connsiteX258" fmla="*/ 955441 w 4587228"/>
              <a:gd name="connsiteY258" fmla="*/ 5899215 h 6859111"/>
              <a:gd name="connsiteX259" fmla="*/ 955441 w 4587228"/>
              <a:gd name="connsiteY259" fmla="*/ 6329302 h 6859111"/>
              <a:gd name="connsiteX260" fmla="*/ 420060 w 4587228"/>
              <a:gd name="connsiteY260" fmla="*/ 6331317 h 6859111"/>
              <a:gd name="connsiteX261" fmla="*/ 420060 w 4587228"/>
              <a:gd name="connsiteY261" fmla="*/ 6344901 h 6859111"/>
              <a:gd name="connsiteX262" fmla="*/ 406133 w 4587228"/>
              <a:gd name="connsiteY262" fmla="*/ 6358829 h 6859111"/>
              <a:gd name="connsiteX263" fmla="*/ 221173 w 4587228"/>
              <a:gd name="connsiteY263" fmla="*/ 6358829 h 6859111"/>
              <a:gd name="connsiteX264" fmla="*/ 207245 w 4587228"/>
              <a:gd name="connsiteY264" fmla="*/ 6344901 h 6859111"/>
              <a:gd name="connsiteX265" fmla="*/ 207245 w 4587228"/>
              <a:gd name="connsiteY265" fmla="*/ 6301447 h 6859111"/>
              <a:gd name="connsiteX266" fmla="*/ 221173 w 4587228"/>
              <a:gd name="connsiteY266" fmla="*/ 6287519 h 6859111"/>
              <a:gd name="connsiteX267" fmla="*/ 406133 w 4587228"/>
              <a:gd name="connsiteY267" fmla="*/ 6287519 h 6859111"/>
              <a:gd name="connsiteX268" fmla="*/ 420060 w 4587228"/>
              <a:gd name="connsiteY268" fmla="*/ 6301447 h 6859111"/>
              <a:gd name="connsiteX269" fmla="*/ 420060 w 4587228"/>
              <a:gd name="connsiteY269" fmla="*/ 6312925 h 6859111"/>
              <a:gd name="connsiteX270" fmla="*/ 936499 w 4587228"/>
              <a:gd name="connsiteY270" fmla="*/ 6310918 h 6859111"/>
              <a:gd name="connsiteX271" fmla="*/ 936499 w 4587228"/>
              <a:gd name="connsiteY271" fmla="*/ 5890858 h 6859111"/>
              <a:gd name="connsiteX272" fmla="*/ 939842 w 4587228"/>
              <a:gd name="connsiteY272" fmla="*/ 5888073 h 6859111"/>
              <a:gd name="connsiteX273" fmla="*/ 1640127 w 4587228"/>
              <a:gd name="connsiteY273" fmla="*/ 5252412 h 6859111"/>
              <a:gd name="connsiteX274" fmla="*/ 1640127 w 4587228"/>
              <a:gd name="connsiteY274" fmla="*/ 3984992 h 6859111"/>
              <a:gd name="connsiteX275" fmla="*/ 1504192 w 4587228"/>
              <a:gd name="connsiteY275" fmla="*/ 3896412 h 6859111"/>
              <a:gd name="connsiteX276" fmla="*/ 1504192 w 4587228"/>
              <a:gd name="connsiteY276" fmla="*/ 3745435 h 6859111"/>
              <a:gd name="connsiteX277" fmla="*/ 1640616 w 4587228"/>
              <a:gd name="connsiteY277" fmla="*/ 3642987 h 6859111"/>
              <a:gd name="connsiteX278" fmla="*/ 1633319 w 4587228"/>
              <a:gd name="connsiteY278" fmla="*/ 3632151 h 6859111"/>
              <a:gd name="connsiteX279" fmla="*/ 1628427 w 4587228"/>
              <a:gd name="connsiteY279" fmla="*/ 3607829 h 6859111"/>
              <a:gd name="connsiteX280" fmla="*/ 1690823 w 4587228"/>
              <a:gd name="connsiteY280" fmla="*/ 3545433 h 6859111"/>
              <a:gd name="connsiteX281" fmla="*/ 1291377 w 4587228"/>
              <a:gd name="connsiteY281" fmla="*/ 3474681 h 6859111"/>
              <a:gd name="connsiteX282" fmla="*/ 1522577 w 4587228"/>
              <a:gd name="connsiteY282" fmla="*/ 3474681 h 6859111"/>
              <a:gd name="connsiteX283" fmla="*/ 1522577 w 4587228"/>
              <a:gd name="connsiteY283" fmla="*/ 3579257 h 6859111"/>
              <a:gd name="connsiteX284" fmla="*/ 1536226 w 4587228"/>
              <a:gd name="connsiteY284" fmla="*/ 3584918 h 6859111"/>
              <a:gd name="connsiteX285" fmla="*/ 1546532 w 4587228"/>
              <a:gd name="connsiteY285" fmla="*/ 3610058 h 6859111"/>
              <a:gd name="connsiteX286" fmla="*/ 1510877 w 4587228"/>
              <a:gd name="connsiteY286" fmla="*/ 3645713 h 6859111"/>
              <a:gd name="connsiteX287" fmla="*/ 1475222 w 4587228"/>
              <a:gd name="connsiteY287" fmla="*/ 3610058 h 6859111"/>
              <a:gd name="connsiteX288" fmla="*/ 1485529 w 4587228"/>
              <a:gd name="connsiteY288" fmla="*/ 3584918 h 6859111"/>
              <a:gd name="connsiteX289" fmla="*/ 1504192 w 4587228"/>
              <a:gd name="connsiteY289" fmla="*/ 3577176 h 6859111"/>
              <a:gd name="connsiteX290" fmla="*/ 1504192 w 4587228"/>
              <a:gd name="connsiteY290" fmla="*/ 3493065 h 6859111"/>
              <a:gd name="connsiteX291" fmla="*/ 1309762 w 4587228"/>
              <a:gd name="connsiteY291" fmla="*/ 3493065 h 6859111"/>
              <a:gd name="connsiteX292" fmla="*/ 1309762 w 4587228"/>
              <a:gd name="connsiteY292" fmla="*/ 4945446 h 6859111"/>
              <a:gd name="connsiteX293" fmla="*/ 1322018 w 4587228"/>
              <a:gd name="connsiteY293" fmla="*/ 4945446 h 6859111"/>
              <a:gd name="connsiteX294" fmla="*/ 1335946 w 4587228"/>
              <a:gd name="connsiteY294" fmla="*/ 4959374 h 6859111"/>
              <a:gd name="connsiteX295" fmla="*/ 1335946 w 4587228"/>
              <a:gd name="connsiteY295" fmla="*/ 5144334 h 6859111"/>
              <a:gd name="connsiteX296" fmla="*/ 1322018 w 4587228"/>
              <a:gd name="connsiteY296" fmla="*/ 5158261 h 6859111"/>
              <a:gd name="connsiteX297" fmla="*/ 1309761 w 4587228"/>
              <a:gd name="connsiteY297" fmla="*/ 5158261 h 6859111"/>
              <a:gd name="connsiteX298" fmla="*/ 1309761 w 4587228"/>
              <a:gd name="connsiteY298" fmla="*/ 5402831 h 6859111"/>
              <a:gd name="connsiteX299" fmla="*/ 922583 w 4587228"/>
              <a:gd name="connsiteY299" fmla="*/ 5739577 h 6859111"/>
              <a:gd name="connsiteX300" fmla="*/ 928143 w 4587228"/>
              <a:gd name="connsiteY300" fmla="*/ 5753252 h 6859111"/>
              <a:gd name="connsiteX301" fmla="*/ 892488 w 4587228"/>
              <a:gd name="connsiteY301" fmla="*/ 5788907 h 6859111"/>
              <a:gd name="connsiteX302" fmla="*/ 856833 w 4587228"/>
              <a:gd name="connsiteY302" fmla="*/ 5753252 h 6859111"/>
              <a:gd name="connsiteX303" fmla="*/ 892488 w 4587228"/>
              <a:gd name="connsiteY303" fmla="*/ 5717598 h 6859111"/>
              <a:gd name="connsiteX304" fmla="*/ 910963 w 4587228"/>
              <a:gd name="connsiteY304" fmla="*/ 5725110 h 6859111"/>
              <a:gd name="connsiteX305" fmla="*/ 1291376 w 4587228"/>
              <a:gd name="connsiteY305" fmla="*/ 5394475 h 6859111"/>
              <a:gd name="connsiteX306" fmla="*/ 1291376 w 4587228"/>
              <a:gd name="connsiteY306" fmla="*/ 5158261 h 6859111"/>
              <a:gd name="connsiteX307" fmla="*/ 1278564 w 4587228"/>
              <a:gd name="connsiteY307" fmla="*/ 5158261 h 6859111"/>
              <a:gd name="connsiteX308" fmla="*/ 1264636 w 4587228"/>
              <a:gd name="connsiteY308" fmla="*/ 5144334 h 6859111"/>
              <a:gd name="connsiteX309" fmla="*/ 1264636 w 4587228"/>
              <a:gd name="connsiteY309" fmla="*/ 4959374 h 6859111"/>
              <a:gd name="connsiteX310" fmla="*/ 1278564 w 4587228"/>
              <a:gd name="connsiteY310" fmla="*/ 4945446 h 6859111"/>
              <a:gd name="connsiteX311" fmla="*/ 1291377 w 4587228"/>
              <a:gd name="connsiteY311" fmla="*/ 4945446 h 6859111"/>
              <a:gd name="connsiteX312" fmla="*/ 1512087 w 4587228"/>
              <a:gd name="connsiteY312" fmla="*/ 3377097 h 6859111"/>
              <a:gd name="connsiteX313" fmla="*/ 1548693 w 4587228"/>
              <a:gd name="connsiteY313" fmla="*/ 3411769 h 6859111"/>
              <a:gd name="connsiteX314" fmla="*/ 1514019 w 4587228"/>
              <a:gd name="connsiteY314" fmla="*/ 3448375 h 6859111"/>
              <a:gd name="connsiteX315" fmla="*/ 1488534 w 4587228"/>
              <a:gd name="connsiteY315" fmla="*/ 3438620 h 6859111"/>
              <a:gd name="connsiteX316" fmla="*/ 1481256 w 4587228"/>
              <a:gd name="connsiteY316" fmla="*/ 3422313 h 6859111"/>
              <a:gd name="connsiteX317" fmla="*/ 1239009 w 4587228"/>
              <a:gd name="connsiteY317" fmla="*/ 3422313 h 6859111"/>
              <a:gd name="connsiteX318" fmla="*/ 1239009 w 4587228"/>
              <a:gd name="connsiteY318" fmla="*/ 4736530 h 6859111"/>
              <a:gd name="connsiteX319" fmla="*/ 1251265 w 4587228"/>
              <a:gd name="connsiteY319" fmla="*/ 4736530 h 6859111"/>
              <a:gd name="connsiteX320" fmla="*/ 1265193 w 4587228"/>
              <a:gd name="connsiteY320" fmla="*/ 4750458 h 6859111"/>
              <a:gd name="connsiteX321" fmla="*/ 1265193 w 4587228"/>
              <a:gd name="connsiteY321" fmla="*/ 4935418 h 6859111"/>
              <a:gd name="connsiteX322" fmla="*/ 1251265 w 4587228"/>
              <a:gd name="connsiteY322" fmla="*/ 4949345 h 6859111"/>
              <a:gd name="connsiteX323" fmla="*/ 1239008 w 4587228"/>
              <a:gd name="connsiteY323" fmla="*/ 4949345 h 6859111"/>
              <a:gd name="connsiteX324" fmla="*/ 1239008 w 4587228"/>
              <a:gd name="connsiteY324" fmla="*/ 5367176 h 6859111"/>
              <a:gd name="connsiteX325" fmla="*/ 896387 w 4587228"/>
              <a:gd name="connsiteY325" fmla="*/ 5655758 h 6859111"/>
              <a:gd name="connsiteX326" fmla="*/ 760453 w 4587228"/>
              <a:gd name="connsiteY326" fmla="*/ 5655758 h 6859111"/>
              <a:gd name="connsiteX327" fmla="*/ 760453 w 4587228"/>
              <a:gd name="connsiteY327" fmla="*/ 5854103 h 6859111"/>
              <a:gd name="connsiteX328" fmla="*/ 795133 w 4587228"/>
              <a:gd name="connsiteY328" fmla="*/ 5868435 h 6859111"/>
              <a:gd name="connsiteX329" fmla="*/ 813378 w 4587228"/>
              <a:gd name="connsiteY329" fmla="*/ 5912586 h 6859111"/>
              <a:gd name="connsiteX330" fmla="*/ 750982 w 4587228"/>
              <a:gd name="connsiteY330" fmla="*/ 5974981 h 6859111"/>
              <a:gd name="connsiteX331" fmla="*/ 688586 w 4587228"/>
              <a:gd name="connsiteY331" fmla="*/ 5912586 h 6859111"/>
              <a:gd name="connsiteX332" fmla="*/ 706831 w 4587228"/>
              <a:gd name="connsiteY332" fmla="*/ 5868435 h 6859111"/>
              <a:gd name="connsiteX333" fmla="*/ 741511 w 4587228"/>
              <a:gd name="connsiteY333" fmla="*/ 5854103 h 6859111"/>
              <a:gd name="connsiteX334" fmla="*/ 741511 w 4587228"/>
              <a:gd name="connsiteY334" fmla="*/ 5637373 h 6859111"/>
              <a:gd name="connsiteX335" fmla="*/ 889702 w 4587228"/>
              <a:gd name="connsiteY335" fmla="*/ 5637373 h 6859111"/>
              <a:gd name="connsiteX336" fmla="*/ 1220624 w 4587228"/>
              <a:gd name="connsiteY336" fmla="*/ 5358819 h 6859111"/>
              <a:gd name="connsiteX337" fmla="*/ 1220624 w 4587228"/>
              <a:gd name="connsiteY337" fmla="*/ 4949345 h 6859111"/>
              <a:gd name="connsiteX338" fmla="*/ 1207811 w 4587228"/>
              <a:gd name="connsiteY338" fmla="*/ 4949345 h 6859111"/>
              <a:gd name="connsiteX339" fmla="*/ 1193883 w 4587228"/>
              <a:gd name="connsiteY339" fmla="*/ 4935418 h 6859111"/>
              <a:gd name="connsiteX340" fmla="*/ 1193883 w 4587228"/>
              <a:gd name="connsiteY340" fmla="*/ 4750458 h 6859111"/>
              <a:gd name="connsiteX341" fmla="*/ 1207811 w 4587228"/>
              <a:gd name="connsiteY341" fmla="*/ 4736530 h 6859111"/>
              <a:gd name="connsiteX342" fmla="*/ 1220624 w 4587228"/>
              <a:gd name="connsiteY342" fmla="*/ 4736530 h 6859111"/>
              <a:gd name="connsiteX343" fmla="*/ 1220624 w 4587228"/>
              <a:gd name="connsiteY343" fmla="*/ 3403930 h 6859111"/>
              <a:gd name="connsiteX344" fmla="*/ 1481153 w 4587228"/>
              <a:gd name="connsiteY344" fmla="*/ 3403930 h 6859111"/>
              <a:gd name="connsiteX345" fmla="*/ 1487168 w 4587228"/>
              <a:gd name="connsiteY345" fmla="*/ 3388217 h 6859111"/>
              <a:gd name="connsiteX346" fmla="*/ 1512087 w 4587228"/>
              <a:gd name="connsiteY346" fmla="*/ 3377097 h 6859111"/>
              <a:gd name="connsiteX347" fmla="*/ 1158785 w 4587228"/>
              <a:gd name="connsiteY347" fmla="*/ 3342090 h 6859111"/>
              <a:gd name="connsiteX348" fmla="*/ 1194440 w 4587228"/>
              <a:gd name="connsiteY348" fmla="*/ 3377747 h 6859111"/>
              <a:gd name="connsiteX349" fmla="*/ 1184134 w 4587228"/>
              <a:gd name="connsiteY349" fmla="*/ 3402884 h 6859111"/>
              <a:gd name="connsiteX350" fmla="*/ 1167699 w 4587228"/>
              <a:gd name="connsiteY350" fmla="*/ 3409701 h 6859111"/>
              <a:gd name="connsiteX351" fmla="*/ 1167699 w 4587228"/>
              <a:gd name="connsiteY351" fmla="*/ 4675077 h 6859111"/>
              <a:gd name="connsiteX352" fmla="*/ 1183925 w 4587228"/>
              <a:gd name="connsiteY352" fmla="*/ 4681864 h 6859111"/>
              <a:gd name="connsiteX353" fmla="*/ 1194440 w 4587228"/>
              <a:gd name="connsiteY353" fmla="*/ 4707003 h 6859111"/>
              <a:gd name="connsiteX354" fmla="*/ 1184134 w 4587228"/>
              <a:gd name="connsiteY354" fmla="*/ 4732143 h 6859111"/>
              <a:gd name="connsiteX355" fmla="*/ 1168256 w 4587228"/>
              <a:gd name="connsiteY355" fmla="*/ 4738729 h 6859111"/>
              <a:gd name="connsiteX356" fmla="*/ 1168256 w 4587228"/>
              <a:gd name="connsiteY356" fmla="*/ 5101436 h 6859111"/>
              <a:gd name="connsiteX357" fmla="*/ 497056 w 4587228"/>
              <a:gd name="connsiteY357" fmla="*/ 5636568 h 6859111"/>
              <a:gd name="connsiteX358" fmla="*/ 501955 w 4587228"/>
              <a:gd name="connsiteY358" fmla="*/ 5648516 h 6859111"/>
              <a:gd name="connsiteX359" fmla="*/ 466300 w 4587228"/>
              <a:gd name="connsiteY359" fmla="*/ 5684171 h 6859111"/>
              <a:gd name="connsiteX360" fmla="*/ 430645 w 4587228"/>
              <a:gd name="connsiteY360" fmla="*/ 5648516 h 6859111"/>
              <a:gd name="connsiteX361" fmla="*/ 466300 w 4587228"/>
              <a:gd name="connsiteY361" fmla="*/ 5612861 h 6859111"/>
              <a:gd name="connsiteX362" fmla="*/ 486790 w 4587228"/>
              <a:gd name="connsiteY362" fmla="*/ 5621361 h 6859111"/>
              <a:gd name="connsiteX363" fmla="*/ 1149314 w 4587228"/>
              <a:gd name="connsiteY363" fmla="*/ 5092522 h 6859111"/>
              <a:gd name="connsiteX364" fmla="*/ 1149314 w 4587228"/>
              <a:gd name="connsiteY364" fmla="*/ 4738775 h 6859111"/>
              <a:gd name="connsiteX365" fmla="*/ 1133646 w 4587228"/>
              <a:gd name="connsiteY365" fmla="*/ 4732352 h 6859111"/>
              <a:gd name="connsiteX366" fmla="*/ 1123130 w 4587228"/>
              <a:gd name="connsiteY366" fmla="*/ 4707003 h 6859111"/>
              <a:gd name="connsiteX367" fmla="*/ 1133437 w 4587228"/>
              <a:gd name="connsiteY367" fmla="*/ 4681655 h 6859111"/>
              <a:gd name="connsiteX368" fmla="*/ 1149314 w 4587228"/>
              <a:gd name="connsiteY368" fmla="*/ 4675199 h 6859111"/>
              <a:gd name="connsiteX369" fmla="*/ 1149314 w 4587228"/>
              <a:gd name="connsiteY369" fmla="*/ 3409517 h 6859111"/>
              <a:gd name="connsiteX370" fmla="*/ 1133646 w 4587228"/>
              <a:gd name="connsiteY370" fmla="*/ 3403093 h 6859111"/>
              <a:gd name="connsiteX371" fmla="*/ 1123130 w 4587228"/>
              <a:gd name="connsiteY371" fmla="*/ 3377747 h 6859111"/>
              <a:gd name="connsiteX372" fmla="*/ 1158785 w 4587228"/>
              <a:gd name="connsiteY372" fmla="*/ 3342090 h 6859111"/>
              <a:gd name="connsiteX373" fmla="*/ 1087475 w 4587228"/>
              <a:gd name="connsiteY373" fmla="*/ 3342090 h 6859111"/>
              <a:gd name="connsiteX374" fmla="*/ 1123130 w 4587228"/>
              <a:gd name="connsiteY374" fmla="*/ 3377747 h 6859111"/>
              <a:gd name="connsiteX375" fmla="*/ 1112824 w 4587228"/>
              <a:gd name="connsiteY375" fmla="*/ 3402884 h 6859111"/>
              <a:gd name="connsiteX376" fmla="*/ 1096947 w 4587228"/>
              <a:gd name="connsiteY376" fmla="*/ 3409470 h 6859111"/>
              <a:gd name="connsiteX377" fmla="*/ 1096947 w 4587228"/>
              <a:gd name="connsiteY377" fmla="*/ 4358539 h 6859111"/>
              <a:gd name="connsiteX378" fmla="*/ 1107810 w 4587228"/>
              <a:gd name="connsiteY378" fmla="*/ 4362851 h 6859111"/>
              <a:gd name="connsiteX379" fmla="*/ 1123130 w 4587228"/>
              <a:gd name="connsiteY379" fmla="*/ 4387781 h 6859111"/>
              <a:gd name="connsiteX380" fmla="*/ 1094717 w 4587228"/>
              <a:gd name="connsiteY380" fmla="*/ 4423436 h 6859111"/>
              <a:gd name="connsiteX381" fmla="*/ 1052377 w 4587228"/>
              <a:gd name="connsiteY381" fmla="*/ 4387781 h 6859111"/>
              <a:gd name="connsiteX382" fmla="*/ 1060734 w 4587228"/>
              <a:gd name="connsiteY382" fmla="*/ 4362642 h 6859111"/>
              <a:gd name="connsiteX383" fmla="*/ 1078562 w 4587228"/>
              <a:gd name="connsiteY383" fmla="*/ 4353294 h 6859111"/>
              <a:gd name="connsiteX384" fmla="*/ 1078562 w 4587228"/>
              <a:gd name="connsiteY384" fmla="*/ 3409746 h 6859111"/>
              <a:gd name="connsiteX385" fmla="*/ 1062336 w 4587228"/>
              <a:gd name="connsiteY385" fmla="*/ 3403093 h 6859111"/>
              <a:gd name="connsiteX386" fmla="*/ 1051820 w 4587228"/>
              <a:gd name="connsiteY386" fmla="*/ 3377747 h 6859111"/>
              <a:gd name="connsiteX387" fmla="*/ 1087475 w 4587228"/>
              <a:gd name="connsiteY387" fmla="*/ 3342090 h 6859111"/>
              <a:gd name="connsiteX388" fmla="*/ 2842923 w 4587228"/>
              <a:gd name="connsiteY388" fmla="*/ 3227329 h 6859111"/>
              <a:gd name="connsiteX389" fmla="*/ 2798911 w 4587228"/>
              <a:gd name="connsiteY389" fmla="*/ 3271338 h 6859111"/>
              <a:gd name="connsiteX390" fmla="*/ 2842923 w 4587228"/>
              <a:gd name="connsiteY390" fmla="*/ 3315350 h 6859111"/>
              <a:gd name="connsiteX391" fmla="*/ 2886934 w 4587228"/>
              <a:gd name="connsiteY391" fmla="*/ 3271338 h 6859111"/>
              <a:gd name="connsiteX392" fmla="*/ 2842923 w 4587228"/>
              <a:gd name="connsiteY392" fmla="*/ 3227329 h 6859111"/>
              <a:gd name="connsiteX393" fmla="*/ 1096389 w 4587228"/>
              <a:gd name="connsiteY393" fmla="*/ 3226231 h 6859111"/>
              <a:gd name="connsiteX394" fmla="*/ 1570488 w 4587228"/>
              <a:gd name="connsiteY394" fmla="*/ 3226231 h 6859111"/>
              <a:gd name="connsiteX395" fmla="*/ 2122582 w 4587228"/>
              <a:gd name="connsiteY395" fmla="*/ 3814516 h 6859111"/>
              <a:gd name="connsiteX396" fmla="*/ 2109211 w 4587228"/>
              <a:gd name="connsiteY396" fmla="*/ 3826773 h 6859111"/>
              <a:gd name="connsiteX397" fmla="*/ 1562688 w 4587228"/>
              <a:gd name="connsiteY397" fmla="*/ 3245167 h 6859111"/>
              <a:gd name="connsiteX398" fmla="*/ 1114774 w 4587228"/>
              <a:gd name="connsiteY398" fmla="*/ 3245167 h 6859111"/>
              <a:gd name="connsiteX399" fmla="*/ 1114774 w 4587228"/>
              <a:gd name="connsiteY399" fmla="*/ 3279706 h 6859111"/>
              <a:gd name="connsiteX400" fmla="*/ 1534833 w 4587228"/>
              <a:gd name="connsiteY400" fmla="*/ 3279706 h 6859111"/>
              <a:gd name="connsiteX401" fmla="*/ 2125368 w 4587228"/>
              <a:gd name="connsiteY401" fmla="*/ 3888055 h 6859111"/>
              <a:gd name="connsiteX402" fmla="*/ 2125368 w 4587228"/>
              <a:gd name="connsiteY402" fmla="*/ 4453534 h 6859111"/>
              <a:gd name="connsiteX403" fmla="*/ 2160048 w 4587228"/>
              <a:gd name="connsiteY403" fmla="*/ 4467865 h 6859111"/>
              <a:gd name="connsiteX404" fmla="*/ 2178293 w 4587228"/>
              <a:gd name="connsiteY404" fmla="*/ 4512016 h 6859111"/>
              <a:gd name="connsiteX405" fmla="*/ 2115897 w 4587228"/>
              <a:gd name="connsiteY405" fmla="*/ 4574412 h 6859111"/>
              <a:gd name="connsiteX406" fmla="*/ 2053501 w 4587228"/>
              <a:gd name="connsiteY406" fmla="*/ 4512016 h 6859111"/>
              <a:gd name="connsiteX407" fmla="*/ 2071746 w 4587228"/>
              <a:gd name="connsiteY407" fmla="*/ 4467865 h 6859111"/>
              <a:gd name="connsiteX408" fmla="*/ 2106983 w 4587228"/>
              <a:gd name="connsiteY408" fmla="*/ 4453304 h 6859111"/>
              <a:gd name="connsiteX409" fmla="*/ 2106983 w 4587228"/>
              <a:gd name="connsiteY409" fmla="*/ 4089155 h 6859111"/>
              <a:gd name="connsiteX410" fmla="*/ 2102648 w 4587228"/>
              <a:gd name="connsiteY410" fmla="*/ 4110706 h 6859111"/>
              <a:gd name="connsiteX411" fmla="*/ 2045144 w 4587228"/>
              <a:gd name="connsiteY411" fmla="*/ 4148781 h 6859111"/>
              <a:gd name="connsiteX412" fmla="*/ 2009872 w 4587228"/>
              <a:gd name="connsiteY412" fmla="*/ 4134205 h 6859111"/>
              <a:gd name="connsiteX413" fmla="*/ 1770490 w 4587228"/>
              <a:gd name="connsiteY413" fmla="*/ 4339312 h 6859111"/>
              <a:gd name="connsiteX414" fmla="*/ 1770490 w 4587228"/>
              <a:gd name="connsiteY414" fmla="*/ 5305337 h 6859111"/>
              <a:gd name="connsiteX415" fmla="*/ 1876897 w 4587228"/>
              <a:gd name="connsiteY415" fmla="*/ 5393917 h 6859111"/>
              <a:gd name="connsiteX416" fmla="*/ 1876897 w 4587228"/>
              <a:gd name="connsiteY416" fmla="*/ 5530966 h 6859111"/>
              <a:gd name="connsiteX417" fmla="*/ 2018960 w 4587228"/>
              <a:gd name="connsiteY417" fmla="*/ 5530966 h 6859111"/>
              <a:gd name="connsiteX418" fmla="*/ 2016797 w 4587228"/>
              <a:gd name="connsiteY418" fmla="*/ 6646296 h 6859111"/>
              <a:gd name="connsiteX419" fmla="*/ 2028988 w 4587228"/>
              <a:gd name="connsiteY419" fmla="*/ 6646296 h 6859111"/>
              <a:gd name="connsiteX420" fmla="*/ 2042916 w 4587228"/>
              <a:gd name="connsiteY420" fmla="*/ 6660224 h 6859111"/>
              <a:gd name="connsiteX421" fmla="*/ 2042916 w 4587228"/>
              <a:gd name="connsiteY421" fmla="*/ 6845183 h 6859111"/>
              <a:gd name="connsiteX422" fmla="*/ 2028988 w 4587228"/>
              <a:gd name="connsiteY422" fmla="*/ 6859111 h 6859111"/>
              <a:gd name="connsiteX423" fmla="*/ 1985534 w 4587228"/>
              <a:gd name="connsiteY423" fmla="*/ 6859111 h 6859111"/>
              <a:gd name="connsiteX424" fmla="*/ 1971606 w 4587228"/>
              <a:gd name="connsiteY424" fmla="*/ 6845183 h 6859111"/>
              <a:gd name="connsiteX425" fmla="*/ 1971606 w 4587228"/>
              <a:gd name="connsiteY425" fmla="*/ 6660224 h 6859111"/>
              <a:gd name="connsiteX426" fmla="*/ 1985534 w 4587228"/>
              <a:gd name="connsiteY426" fmla="*/ 6646296 h 6859111"/>
              <a:gd name="connsiteX427" fmla="*/ 1998414 w 4587228"/>
              <a:gd name="connsiteY427" fmla="*/ 6646296 h 6859111"/>
              <a:gd name="connsiteX428" fmla="*/ 2000575 w 4587228"/>
              <a:gd name="connsiteY428" fmla="*/ 5549350 h 6859111"/>
              <a:gd name="connsiteX429" fmla="*/ 1858513 w 4587228"/>
              <a:gd name="connsiteY429" fmla="*/ 5549350 h 6859111"/>
              <a:gd name="connsiteX430" fmla="*/ 1858513 w 4587228"/>
              <a:gd name="connsiteY430" fmla="*/ 5402831 h 6859111"/>
              <a:gd name="connsiteX431" fmla="*/ 1752105 w 4587228"/>
              <a:gd name="connsiteY431" fmla="*/ 5314251 h 6859111"/>
              <a:gd name="connsiteX432" fmla="*/ 1752105 w 4587228"/>
              <a:gd name="connsiteY432" fmla="*/ 4330398 h 6859111"/>
              <a:gd name="connsiteX433" fmla="*/ 1995340 w 4587228"/>
              <a:gd name="connsiteY433" fmla="*/ 4122141 h 6859111"/>
              <a:gd name="connsiteX434" fmla="*/ 1987640 w 4587228"/>
              <a:gd name="connsiteY434" fmla="*/ 4110706 h 6859111"/>
              <a:gd name="connsiteX435" fmla="*/ 1982748 w 4587228"/>
              <a:gd name="connsiteY435" fmla="*/ 4086385 h 6859111"/>
              <a:gd name="connsiteX436" fmla="*/ 2045144 w 4587228"/>
              <a:gd name="connsiteY436" fmla="*/ 4023989 h 6859111"/>
              <a:gd name="connsiteX437" fmla="*/ 2102648 w 4587228"/>
              <a:gd name="connsiteY437" fmla="*/ 4062064 h 6859111"/>
              <a:gd name="connsiteX438" fmla="*/ 2106983 w 4587228"/>
              <a:gd name="connsiteY438" fmla="*/ 4083616 h 6859111"/>
              <a:gd name="connsiteX439" fmla="*/ 2106983 w 4587228"/>
              <a:gd name="connsiteY439" fmla="*/ 3895297 h 6859111"/>
              <a:gd name="connsiteX440" fmla="*/ 1527034 w 4587228"/>
              <a:gd name="connsiteY440" fmla="*/ 3298085 h 6859111"/>
              <a:gd name="connsiteX441" fmla="*/ 1096389 w 4587228"/>
              <a:gd name="connsiteY441" fmla="*/ 3298085 h 6859111"/>
              <a:gd name="connsiteX442" fmla="*/ 2895848 w 4587228"/>
              <a:gd name="connsiteY442" fmla="*/ 3050169 h 6859111"/>
              <a:gd name="connsiteX443" fmla="*/ 2851836 w 4587228"/>
              <a:gd name="connsiteY443" fmla="*/ 3094182 h 6859111"/>
              <a:gd name="connsiteX444" fmla="*/ 2895848 w 4587228"/>
              <a:gd name="connsiteY444" fmla="*/ 3138194 h 6859111"/>
              <a:gd name="connsiteX445" fmla="*/ 2939859 w 4587228"/>
              <a:gd name="connsiteY445" fmla="*/ 3094182 h 6859111"/>
              <a:gd name="connsiteX446" fmla="*/ 2895848 w 4587228"/>
              <a:gd name="connsiteY446" fmla="*/ 3050169 h 6859111"/>
              <a:gd name="connsiteX447" fmla="*/ 1070205 w 4587228"/>
              <a:gd name="connsiteY447" fmla="*/ 2996692 h 6859111"/>
              <a:gd name="connsiteX448" fmla="*/ 1026194 w 4587228"/>
              <a:gd name="connsiteY448" fmla="*/ 3040703 h 6859111"/>
              <a:gd name="connsiteX449" fmla="*/ 1070205 w 4587228"/>
              <a:gd name="connsiteY449" fmla="*/ 3084712 h 6859111"/>
              <a:gd name="connsiteX450" fmla="*/ 1114217 w 4587228"/>
              <a:gd name="connsiteY450" fmla="*/ 3040703 h 6859111"/>
              <a:gd name="connsiteX451" fmla="*/ 1070205 w 4587228"/>
              <a:gd name="connsiteY451" fmla="*/ 2996692 h 6859111"/>
              <a:gd name="connsiteX452" fmla="*/ 2364367 w 4587228"/>
              <a:gd name="connsiteY452" fmla="*/ 2996689 h 6859111"/>
              <a:gd name="connsiteX453" fmla="*/ 2320355 w 4587228"/>
              <a:gd name="connsiteY453" fmla="*/ 3040700 h 6859111"/>
              <a:gd name="connsiteX454" fmla="*/ 2364367 w 4587228"/>
              <a:gd name="connsiteY454" fmla="*/ 3084712 h 6859111"/>
              <a:gd name="connsiteX455" fmla="*/ 2408379 w 4587228"/>
              <a:gd name="connsiteY455" fmla="*/ 3040700 h 6859111"/>
              <a:gd name="connsiteX456" fmla="*/ 2364367 w 4587228"/>
              <a:gd name="connsiteY456" fmla="*/ 2996689 h 6859111"/>
              <a:gd name="connsiteX457" fmla="*/ 3037910 w 4587228"/>
              <a:gd name="connsiteY457" fmla="*/ 2978861 h 6859111"/>
              <a:gd name="connsiteX458" fmla="*/ 2993898 w 4587228"/>
              <a:gd name="connsiteY458" fmla="*/ 3022872 h 6859111"/>
              <a:gd name="connsiteX459" fmla="*/ 3037910 w 4587228"/>
              <a:gd name="connsiteY459" fmla="*/ 3066885 h 6859111"/>
              <a:gd name="connsiteX460" fmla="*/ 3081921 w 4587228"/>
              <a:gd name="connsiteY460" fmla="*/ 3022872 h 6859111"/>
              <a:gd name="connsiteX461" fmla="*/ 3037910 w 4587228"/>
              <a:gd name="connsiteY461" fmla="*/ 2978861 h 6859111"/>
              <a:gd name="connsiteX462" fmla="*/ 3711454 w 4587228"/>
              <a:gd name="connsiteY462" fmla="*/ 2952138 h 6859111"/>
              <a:gd name="connsiteX463" fmla="*/ 3747109 w 4587228"/>
              <a:gd name="connsiteY463" fmla="*/ 2987792 h 6859111"/>
              <a:gd name="connsiteX464" fmla="*/ 3711454 w 4587228"/>
              <a:gd name="connsiteY464" fmla="*/ 3023453 h 6859111"/>
              <a:gd name="connsiteX465" fmla="*/ 3696090 w 4587228"/>
              <a:gd name="connsiteY465" fmla="*/ 3017152 h 6859111"/>
              <a:gd name="connsiteX466" fmla="*/ 3047382 w 4587228"/>
              <a:gd name="connsiteY466" fmla="*/ 3700309 h 6859111"/>
              <a:gd name="connsiteX467" fmla="*/ 3047382 w 4587228"/>
              <a:gd name="connsiteY467" fmla="*/ 4285335 h 6859111"/>
              <a:gd name="connsiteX468" fmla="*/ 3063050 w 4587228"/>
              <a:gd name="connsiteY468" fmla="*/ 4291889 h 6859111"/>
              <a:gd name="connsiteX469" fmla="*/ 3073565 w 4587228"/>
              <a:gd name="connsiteY469" fmla="*/ 4317028 h 6859111"/>
              <a:gd name="connsiteX470" fmla="*/ 3037910 w 4587228"/>
              <a:gd name="connsiteY470" fmla="*/ 4352683 h 6859111"/>
              <a:gd name="connsiteX471" fmla="*/ 3002255 w 4587228"/>
              <a:gd name="connsiteY471" fmla="*/ 4317028 h 6859111"/>
              <a:gd name="connsiteX472" fmla="*/ 3012562 w 4587228"/>
              <a:gd name="connsiteY472" fmla="*/ 4291889 h 6859111"/>
              <a:gd name="connsiteX473" fmla="*/ 3028440 w 4587228"/>
              <a:gd name="connsiteY473" fmla="*/ 4285302 h 6859111"/>
              <a:gd name="connsiteX474" fmla="*/ 3028440 w 4587228"/>
              <a:gd name="connsiteY474" fmla="*/ 3693066 h 6859111"/>
              <a:gd name="connsiteX475" fmla="*/ 3682676 w 4587228"/>
              <a:gd name="connsiteY475" fmla="*/ 3004372 h 6859111"/>
              <a:gd name="connsiteX476" fmla="*/ 3675799 w 4587228"/>
              <a:gd name="connsiteY476" fmla="*/ 2987792 h 6859111"/>
              <a:gd name="connsiteX477" fmla="*/ 3711454 w 4587228"/>
              <a:gd name="connsiteY477" fmla="*/ 2952138 h 6859111"/>
              <a:gd name="connsiteX478" fmla="*/ 3640701 w 4587228"/>
              <a:gd name="connsiteY478" fmla="*/ 2916481 h 6859111"/>
              <a:gd name="connsiteX479" fmla="*/ 3676356 w 4587228"/>
              <a:gd name="connsiteY479" fmla="*/ 2952138 h 6859111"/>
              <a:gd name="connsiteX480" fmla="*/ 3640701 w 4587228"/>
              <a:gd name="connsiteY480" fmla="*/ 2987792 h 6859111"/>
              <a:gd name="connsiteX481" fmla="*/ 3625325 w 4587228"/>
              <a:gd name="connsiteY481" fmla="*/ 2981491 h 6859111"/>
              <a:gd name="connsiteX482" fmla="*/ 2976071 w 4587228"/>
              <a:gd name="connsiteY482" fmla="*/ 3664654 h 6859111"/>
              <a:gd name="connsiteX483" fmla="*/ 2976071 w 4587228"/>
              <a:gd name="connsiteY483" fmla="*/ 6533328 h 6859111"/>
              <a:gd name="connsiteX484" fmla="*/ 2993064 w 4587228"/>
              <a:gd name="connsiteY484" fmla="*/ 6540377 h 6859111"/>
              <a:gd name="connsiteX485" fmla="*/ 3003370 w 4587228"/>
              <a:gd name="connsiteY485" fmla="*/ 6565516 h 6859111"/>
              <a:gd name="connsiteX486" fmla="*/ 2967715 w 4587228"/>
              <a:gd name="connsiteY486" fmla="*/ 6601171 h 6859111"/>
              <a:gd name="connsiteX487" fmla="*/ 2932060 w 4587228"/>
              <a:gd name="connsiteY487" fmla="*/ 6565516 h 6859111"/>
              <a:gd name="connsiteX488" fmla="*/ 2942367 w 4587228"/>
              <a:gd name="connsiteY488" fmla="*/ 6540377 h 6859111"/>
              <a:gd name="connsiteX489" fmla="*/ 2957687 w 4587228"/>
              <a:gd name="connsiteY489" fmla="*/ 6534021 h 6859111"/>
              <a:gd name="connsiteX490" fmla="*/ 2957687 w 4587228"/>
              <a:gd name="connsiteY490" fmla="*/ 3657412 h 6859111"/>
              <a:gd name="connsiteX491" fmla="*/ 3611924 w 4587228"/>
              <a:gd name="connsiteY491" fmla="*/ 2968718 h 6859111"/>
              <a:gd name="connsiteX492" fmla="*/ 3605046 w 4587228"/>
              <a:gd name="connsiteY492" fmla="*/ 2952138 h 6859111"/>
              <a:gd name="connsiteX493" fmla="*/ 3640701 w 4587228"/>
              <a:gd name="connsiteY493" fmla="*/ 2916481 h 6859111"/>
              <a:gd name="connsiteX494" fmla="*/ 3569392 w 4587228"/>
              <a:gd name="connsiteY494" fmla="*/ 2880823 h 6859111"/>
              <a:gd name="connsiteX495" fmla="*/ 3605047 w 4587228"/>
              <a:gd name="connsiteY495" fmla="*/ 2916481 h 6859111"/>
              <a:gd name="connsiteX496" fmla="*/ 3569392 w 4587228"/>
              <a:gd name="connsiteY496" fmla="*/ 2952138 h 6859111"/>
              <a:gd name="connsiteX497" fmla="*/ 3554796 w 4587228"/>
              <a:gd name="connsiteY497" fmla="*/ 2946153 h 6859111"/>
              <a:gd name="connsiteX498" fmla="*/ 2905319 w 4587228"/>
              <a:gd name="connsiteY498" fmla="*/ 3629556 h 6859111"/>
              <a:gd name="connsiteX499" fmla="*/ 2905319 w 4587228"/>
              <a:gd name="connsiteY499" fmla="*/ 6534056 h 6859111"/>
              <a:gd name="connsiteX500" fmla="*/ 2920430 w 4587228"/>
              <a:gd name="connsiteY500" fmla="*/ 6540377 h 6859111"/>
              <a:gd name="connsiteX501" fmla="*/ 2930946 w 4587228"/>
              <a:gd name="connsiteY501" fmla="*/ 6565516 h 6859111"/>
              <a:gd name="connsiteX502" fmla="*/ 2895291 w 4587228"/>
              <a:gd name="connsiteY502" fmla="*/ 6601171 h 6859111"/>
              <a:gd name="connsiteX503" fmla="*/ 2859636 w 4587228"/>
              <a:gd name="connsiteY503" fmla="*/ 6565516 h 6859111"/>
              <a:gd name="connsiteX504" fmla="*/ 2869943 w 4587228"/>
              <a:gd name="connsiteY504" fmla="*/ 6540377 h 6859111"/>
              <a:gd name="connsiteX505" fmla="*/ 2886934 w 4587228"/>
              <a:gd name="connsiteY505" fmla="*/ 6533328 h 6859111"/>
              <a:gd name="connsiteX506" fmla="*/ 2886934 w 4587228"/>
              <a:gd name="connsiteY506" fmla="*/ 3621757 h 6859111"/>
              <a:gd name="connsiteX507" fmla="*/ 2889163 w 4587228"/>
              <a:gd name="connsiteY507" fmla="*/ 3619529 h 6859111"/>
              <a:gd name="connsiteX508" fmla="*/ 3540940 w 4587228"/>
              <a:gd name="connsiteY508" fmla="*/ 2933846 h 6859111"/>
              <a:gd name="connsiteX509" fmla="*/ 3533737 w 4587228"/>
              <a:gd name="connsiteY509" fmla="*/ 2916481 h 6859111"/>
              <a:gd name="connsiteX510" fmla="*/ 3569392 w 4587228"/>
              <a:gd name="connsiteY510" fmla="*/ 2880823 h 6859111"/>
              <a:gd name="connsiteX511" fmla="*/ 3498639 w 4587228"/>
              <a:gd name="connsiteY511" fmla="*/ 2845722 h 6859111"/>
              <a:gd name="connsiteX512" fmla="*/ 3534294 w 4587228"/>
              <a:gd name="connsiteY512" fmla="*/ 2881381 h 6859111"/>
              <a:gd name="connsiteX513" fmla="*/ 3498639 w 4587228"/>
              <a:gd name="connsiteY513" fmla="*/ 2917037 h 6859111"/>
              <a:gd name="connsiteX514" fmla="*/ 3483274 w 4587228"/>
              <a:gd name="connsiteY514" fmla="*/ 2910738 h 6859111"/>
              <a:gd name="connsiteX515" fmla="*/ 2834566 w 4587228"/>
              <a:gd name="connsiteY515" fmla="*/ 3593901 h 6859111"/>
              <a:gd name="connsiteX516" fmla="*/ 2834566 w 4587228"/>
              <a:gd name="connsiteY516" fmla="*/ 6217864 h 6859111"/>
              <a:gd name="connsiteX517" fmla="*/ 2850235 w 4587228"/>
              <a:gd name="connsiteY517" fmla="*/ 6224288 h 6859111"/>
              <a:gd name="connsiteX518" fmla="*/ 2860750 w 4587228"/>
              <a:gd name="connsiteY518" fmla="*/ 6249636 h 6859111"/>
              <a:gd name="connsiteX519" fmla="*/ 2825095 w 4587228"/>
              <a:gd name="connsiteY519" fmla="*/ 6285290 h 6859111"/>
              <a:gd name="connsiteX520" fmla="*/ 2789440 w 4587228"/>
              <a:gd name="connsiteY520" fmla="*/ 6249636 h 6859111"/>
              <a:gd name="connsiteX521" fmla="*/ 2799747 w 4587228"/>
              <a:gd name="connsiteY521" fmla="*/ 6224497 h 6859111"/>
              <a:gd name="connsiteX522" fmla="*/ 2815624 w 4587228"/>
              <a:gd name="connsiteY522" fmla="*/ 6217910 h 6859111"/>
              <a:gd name="connsiteX523" fmla="*/ 2815624 w 4587228"/>
              <a:gd name="connsiteY523" fmla="*/ 3586659 h 6859111"/>
              <a:gd name="connsiteX524" fmla="*/ 3469861 w 4587228"/>
              <a:gd name="connsiteY524" fmla="*/ 2897959 h 6859111"/>
              <a:gd name="connsiteX525" fmla="*/ 3462984 w 4587228"/>
              <a:gd name="connsiteY525" fmla="*/ 2881381 h 6859111"/>
              <a:gd name="connsiteX526" fmla="*/ 3498639 w 4587228"/>
              <a:gd name="connsiteY526" fmla="*/ 2845722 h 6859111"/>
              <a:gd name="connsiteX527" fmla="*/ 1495835 w 4587228"/>
              <a:gd name="connsiteY527" fmla="*/ 2801700 h 6859111"/>
              <a:gd name="connsiteX528" fmla="*/ 1451823 w 4587228"/>
              <a:gd name="connsiteY528" fmla="*/ 2845710 h 6859111"/>
              <a:gd name="connsiteX529" fmla="*/ 1495835 w 4587228"/>
              <a:gd name="connsiteY529" fmla="*/ 2889724 h 6859111"/>
              <a:gd name="connsiteX530" fmla="*/ 1539846 w 4587228"/>
              <a:gd name="connsiteY530" fmla="*/ 2845710 h 6859111"/>
              <a:gd name="connsiteX531" fmla="*/ 1495835 w 4587228"/>
              <a:gd name="connsiteY531" fmla="*/ 2801700 h 6859111"/>
              <a:gd name="connsiteX532" fmla="*/ 2541527 w 4587228"/>
              <a:gd name="connsiteY532" fmla="*/ 2642366 h 6859111"/>
              <a:gd name="connsiteX533" fmla="*/ 2497516 w 4587228"/>
              <a:gd name="connsiteY533" fmla="*/ 2686379 h 6859111"/>
              <a:gd name="connsiteX534" fmla="*/ 2541527 w 4587228"/>
              <a:gd name="connsiteY534" fmla="*/ 2730390 h 6859111"/>
              <a:gd name="connsiteX535" fmla="*/ 2585539 w 4587228"/>
              <a:gd name="connsiteY535" fmla="*/ 2686379 h 6859111"/>
              <a:gd name="connsiteX536" fmla="*/ 2541527 w 4587228"/>
              <a:gd name="connsiteY536" fmla="*/ 2642366 h 6859111"/>
              <a:gd name="connsiteX537" fmla="*/ 2293057 w 4587228"/>
              <a:gd name="connsiteY537" fmla="*/ 2618967 h 6859111"/>
              <a:gd name="connsiteX538" fmla="*/ 2328712 w 4587228"/>
              <a:gd name="connsiteY538" fmla="*/ 2654624 h 6859111"/>
              <a:gd name="connsiteX539" fmla="*/ 2318406 w 4587228"/>
              <a:gd name="connsiteY539" fmla="*/ 2679763 h 6859111"/>
              <a:gd name="connsiteX540" fmla="*/ 2302527 w 4587228"/>
              <a:gd name="connsiteY540" fmla="*/ 2686350 h 6859111"/>
              <a:gd name="connsiteX541" fmla="*/ 2302527 w 4587228"/>
              <a:gd name="connsiteY541" fmla="*/ 2866996 h 6859111"/>
              <a:gd name="connsiteX542" fmla="*/ 2318406 w 4587228"/>
              <a:gd name="connsiteY542" fmla="*/ 2873716 h 6859111"/>
              <a:gd name="connsiteX543" fmla="*/ 2328712 w 4587228"/>
              <a:gd name="connsiteY543" fmla="*/ 2898647 h 6859111"/>
              <a:gd name="connsiteX544" fmla="*/ 2293057 w 4587228"/>
              <a:gd name="connsiteY544" fmla="*/ 2934304 h 6859111"/>
              <a:gd name="connsiteX545" fmla="*/ 2257402 w 4587228"/>
              <a:gd name="connsiteY545" fmla="*/ 2898647 h 6859111"/>
              <a:gd name="connsiteX546" fmla="*/ 2267709 w 4587228"/>
              <a:gd name="connsiteY546" fmla="*/ 2873505 h 6859111"/>
              <a:gd name="connsiteX547" fmla="*/ 2284143 w 4587228"/>
              <a:gd name="connsiteY547" fmla="*/ 2866689 h 6859111"/>
              <a:gd name="connsiteX548" fmla="*/ 2284143 w 4587228"/>
              <a:gd name="connsiteY548" fmla="*/ 2686625 h 6859111"/>
              <a:gd name="connsiteX549" fmla="*/ 2267918 w 4587228"/>
              <a:gd name="connsiteY549" fmla="*/ 2679973 h 6859111"/>
              <a:gd name="connsiteX550" fmla="*/ 2257402 w 4587228"/>
              <a:gd name="connsiteY550" fmla="*/ 2654624 h 6859111"/>
              <a:gd name="connsiteX551" fmla="*/ 2293057 w 4587228"/>
              <a:gd name="connsiteY551" fmla="*/ 2618967 h 6859111"/>
              <a:gd name="connsiteX552" fmla="*/ 2151551 w 4587228"/>
              <a:gd name="connsiteY552" fmla="*/ 2500302 h 6859111"/>
              <a:gd name="connsiteX553" fmla="*/ 2107540 w 4587228"/>
              <a:gd name="connsiteY553" fmla="*/ 2544315 h 6859111"/>
              <a:gd name="connsiteX554" fmla="*/ 2151551 w 4587228"/>
              <a:gd name="connsiteY554" fmla="*/ 2588327 h 6859111"/>
              <a:gd name="connsiteX555" fmla="*/ 2195563 w 4587228"/>
              <a:gd name="connsiteY555" fmla="*/ 2544315 h 6859111"/>
              <a:gd name="connsiteX556" fmla="*/ 2151551 w 4587228"/>
              <a:gd name="connsiteY556" fmla="*/ 2500302 h 6859111"/>
              <a:gd name="connsiteX557" fmla="*/ 2354896 w 4587228"/>
              <a:gd name="connsiteY557" fmla="*/ 2486388 h 6859111"/>
              <a:gd name="connsiteX558" fmla="*/ 2506823 w 4587228"/>
              <a:gd name="connsiteY558" fmla="*/ 2638324 h 6859111"/>
              <a:gd name="connsiteX559" fmla="*/ 2541527 w 4587228"/>
              <a:gd name="connsiteY559" fmla="*/ 2623982 h 6859111"/>
              <a:gd name="connsiteX560" fmla="*/ 2603923 w 4587228"/>
              <a:gd name="connsiteY560" fmla="*/ 2686379 h 6859111"/>
              <a:gd name="connsiteX561" fmla="*/ 2541527 w 4587228"/>
              <a:gd name="connsiteY561" fmla="*/ 2748775 h 6859111"/>
              <a:gd name="connsiteX562" fmla="*/ 2479131 w 4587228"/>
              <a:gd name="connsiteY562" fmla="*/ 2686379 h 6859111"/>
              <a:gd name="connsiteX563" fmla="*/ 2484023 w 4587228"/>
              <a:gd name="connsiteY563" fmla="*/ 2662058 h 6859111"/>
              <a:gd name="connsiteX564" fmla="*/ 2492212 w 4587228"/>
              <a:gd name="connsiteY564" fmla="*/ 2649896 h 6859111"/>
              <a:gd name="connsiteX565" fmla="*/ 2373280 w 4587228"/>
              <a:gd name="connsiteY565" fmla="*/ 2530960 h 6859111"/>
              <a:gd name="connsiteX566" fmla="*/ 2373280 w 4587228"/>
              <a:gd name="connsiteY566" fmla="*/ 2981986 h 6859111"/>
              <a:gd name="connsiteX567" fmla="*/ 2408518 w 4587228"/>
              <a:gd name="connsiteY567" fmla="*/ 2996548 h 6859111"/>
              <a:gd name="connsiteX568" fmla="*/ 2426763 w 4587228"/>
              <a:gd name="connsiteY568" fmla="*/ 3040700 h 6859111"/>
              <a:gd name="connsiteX569" fmla="*/ 2364367 w 4587228"/>
              <a:gd name="connsiteY569" fmla="*/ 3103096 h 6859111"/>
              <a:gd name="connsiteX570" fmla="*/ 2301971 w 4587228"/>
              <a:gd name="connsiteY570" fmla="*/ 3040700 h 6859111"/>
              <a:gd name="connsiteX571" fmla="*/ 2320216 w 4587228"/>
              <a:gd name="connsiteY571" fmla="*/ 2996548 h 6859111"/>
              <a:gd name="connsiteX572" fmla="*/ 2354896 w 4587228"/>
              <a:gd name="connsiteY572" fmla="*/ 2982218 h 6859111"/>
              <a:gd name="connsiteX573" fmla="*/ 1070205 w 4587228"/>
              <a:gd name="connsiteY573" fmla="*/ 2376066 h 6859111"/>
              <a:gd name="connsiteX574" fmla="*/ 1026194 w 4587228"/>
              <a:gd name="connsiteY574" fmla="*/ 2420078 h 6859111"/>
              <a:gd name="connsiteX575" fmla="*/ 1070205 w 4587228"/>
              <a:gd name="connsiteY575" fmla="*/ 2464090 h 6859111"/>
              <a:gd name="connsiteX576" fmla="*/ 1114217 w 4587228"/>
              <a:gd name="connsiteY576" fmla="*/ 2420078 h 6859111"/>
              <a:gd name="connsiteX577" fmla="*/ 1070205 w 4587228"/>
              <a:gd name="connsiteY577" fmla="*/ 2376066 h 6859111"/>
              <a:gd name="connsiteX578" fmla="*/ 1070205 w 4587228"/>
              <a:gd name="connsiteY578" fmla="*/ 2357681 h 6859111"/>
              <a:gd name="connsiteX579" fmla="*/ 1127709 w 4587228"/>
              <a:gd name="connsiteY579" fmla="*/ 2395757 h 6859111"/>
              <a:gd name="connsiteX580" fmla="*/ 1130810 w 4587228"/>
              <a:gd name="connsiteY580" fmla="*/ 2411170 h 6859111"/>
              <a:gd name="connsiteX581" fmla="*/ 1256836 w 4587228"/>
              <a:gd name="connsiteY581" fmla="*/ 2411170 h 6859111"/>
              <a:gd name="connsiteX582" fmla="*/ 1256836 w 4587228"/>
              <a:gd name="connsiteY582" fmla="*/ 2840710 h 6859111"/>
              <a:gd name="connsiteX583" fmla="*/ 1363244 w 4587228"/>
              <a:gd name="connsiteY583" fmla="*/ 2911472 h 6859111"/>
              <a:gd name="connsiteX584" fmla="*/ 1363244 w 4587228"/>
              <a:gd name="connsiteY584" fmla="*/ 3050204 h 6859111"/>
              <a:gd name="connsiteX585" fmla="*/ 1130690 w 4587228"/>
              <a:gd name="connsiteY585" fmla="*/ 3050204 h 6859111"/>
              <a:gd name="connsiteX586" fmla="*/ 1127709 w 4587228"/>
              <a:gd name="connsiteY586" fmla="*/ 3065024 h 6859111"/>
              <a:gd name="connsiteX587" fmla="*/ 1070205 w 4587228"/>
              <a:gd name="connsiteY587" fmla="*/ 3103098 h 6859111"/>
              <a:gd name="connsiteX588" fmla="*/ 1007809 w 4587228"/>
              <a:gd name="connsiteY588" fmla="*/ 3040703 h 6859111"/>
              <a:gd name="connsiteX589" fmla="*/ 1070205 w 4587228"/>
              <a:gd name="connsiteY589" fmla="*/ 2978307 h 6859111"/>
              <a:gd name="connsiteX590" fmla="*/ 1127709 w 4587228"/>
              <a:gd name="connsiteY590" fmla="*/ 3016380 h 6859111"/>
              <a:gd name="connsiteX591" fmla="*/ 1130702 w 4587228"/>
              <a:gd name="connsiteY591" fmla="*/ 3031260 h 6859111"/>
              <a:gd name="connsiteX592" fmla="*/ 1344302 w 4587228"/>
              <a:gd name="connsiteY592" fmla="*/ 3031260 h 6859111"/>
              <a:gd name="connsiteX593" fmla="*/ 1344302 w 4587228"/>
              <a:gd name="connsiteY593" fmla="*/ 2921500 h 6859111"/>
              <a:gd name="connsiteX594" fmla="*/ 1237894 w 4587228"/>
              <a:gd name="connsiteY594" fmla="*/ 2850740 h 6859111"/>
              <a:gd name="connsiteX595" fmla="*/ 1237894 w 4587228"/>
              <a:gd name="connsiteY595" fmla="*/ 2429557 h 6859111"/>
              <a:gd name="connsiteX596" fmla="*/ 1130694 w 4587228"/>
              <a:gd name="connsiteY596" fmla="*/ 2429557 h 6859111"/>
              <a:gd name="connsiteX597" fmla="*/ 1127709 w 4587228"/>
              <a:gd name="connsiteY597" fmla="*/ 2444399 h 6859111"/>
              <a:gd name="connsiteX598" fmla="*/ 1070205 w 4587228"/>
              <a:gd name="connsiteY598" fmla="*/ 2482474 h 6859111"/>
              <a:gd name="connsiteX599" fmla="*/ 1007809 w 4587228"/>
              <a:gd name="connsiteY599" fmla="*/ 2420078 h 6859111"/>
              <a:gd name="connsiteX600" fmla="*/ 1070205 w 4587228"/>
              <a:gd name="connsiteY600" fmla="*/ 2357681 h 6859111"/>
              <a:gd name="connsiteX601" fmla="*/ 3099192 w 4587228"/>
              <a:gd name="connsiteY601" fmla="*/ 2250157 h 6859111"/>
              <a:gd name="connsiteX602" fmla="*/ 3055180 w 4587228"/>
              <a:gd name="connsiteY602" fmla="*/ 2294170 h 6859111"/>
              <a:gd name="connsiteX603" fmla="*/ 3099192 w 4587228"/>
              <a:gd name="connsiteY603" fmla="*/ 2338182 h 6859111"/>
              <a:gd name="connsiteX604" fmla="*/ 3143203 w 4587228"/>
              <a:gd name="connsiteY604" fmla="*/ 2294170 h 6859111"/>
              <a:gd name="connsiteX605" fmla="*/ 3099192 w 4587228"/>
              <a:gd name="connsiteY605" fmla="*/ 2250157 h 6859111"/>
              <a:gd name="connsiteX606" fmla="*/ 1300848 w 4587228"/>
              <a:gd name="connsiteY606" fmla="*/ 2234560 h 6859111"/>
              <a:gd name="connsiteX607" fmla="*/ 1256837 w 4587228"/>
              <a:gd name="connsiteY607" fmla="*/ 2278571 h 6859111"/>
              <a:gd name="connsiteX608" fmla="*/ 1300848 w 4587228"/>
              <a:gd name="connsiteY608" fmla="*/ 2322584 h 6859111"/>
              <a:gd name="connsiteX609" fmla="*/ 1344860 w 4587228"/>
              <a:gd name="connsiteY609" fmla="*/ 2278571 h 6859111"/>
              <a:gd name="connsiteX610" fmla="*/ 1300848 w 4587228"/>
              <a:gd name="connsiteY610" fmla="*/ 2234560 h 6859111"/>
              <a:gd name="connsiteX611" fmla="*/ 1300848 w 4587228"/>
              <a:gd name="connsiteY611" fmla="*/ 2216175 h 6859111"/>
              <a:gd name="connsiteX612" fmla="*/ 1363244 w 4587228"/>
              <a:gd name="connsiteY612" fmla="*/ 2278571 h 6859111"/>
              <a:gd name="connsiteX613" fmla="*/ 1344790 w 4587228"/>
              <a:gd name="connsiteY613" fmla="*/ 2322513 h 6859111"/>
              <a:gd name="connsiteX614" fmla="*/ 1309762 w 4587228"/>
              <a:gd name="connsiteY614" fmla="*/ 2337224 h 6859111"/>
              <a:gd name="connsiteX615" fmla="*/ 1309762 w 4587228"/>
              <a:gd name="connsiteY615" fmla="*/ 2752696 h 6859111"/>
              <a:gd name="connsiteX616" fmla="*/ 1416169 w 4587228"/>
              <a:gd name="connsiteY616" fmla="*/ 2841270 h 6859111"/>
              <a:gd name="connsiteX617" fmla="*/ 1416169 w 4587228"/>
              <a:gd name="connsiteY617" fmla="*/ 2966071 h 6859111"/>
              <a:gd name="connsiteX618" fmla="*/ 2196121 w 4587228"/>
              <a:gd name="connsiteY618" fmla="*/ 3799475 h 6859111"/>
              <a:gd name="connsiteX619" fmla="*/ 2196121 w 4587228"/>
              <a:gd name="connsiteY619" fmla="*/ 4373961 h 6859111"/>
              <a:gd name="connsiteX620" fmla="*/ 2211998 w 4587228"/>
              <a:gd name="connsiteY620" fmla="*/ 4380678 h 6859111"/>
              <a:gd name="connsiteX621" fmla="*/ 2222304 w 4587228"/>
              <a:gd name="connsiteY621" fmla="*/ 4405608 h 6859111"/>
              <a:gd name="connsiteX622" fmla="*/ 2186649 w 4587228"/>
              <a:gd name="connsiteY622" fmla="*/ 4441263 h 6859111"/>
              <a:gd name="connsiteX623" fmla="*/ 2150994 w 4587228"/>
              <a:gd name="connsiteY623" fmla="*/ 4405608 h 6859111"/>
              <a:gd name="connsiteX624" fmla="*/ 2161301 w 4587228"/>
              <a:gd name="connsiteY624" fmla="*/ 4380469 h 6859111"/>
              <a:gd name="connsiteX625" fmla="*/ 2177736 w 4587228"/>
              <a:gd name="connsiteY625" fmla="*/ 4373651 h 6859111"/>
              <a:gd name="connsiteX626" fmla="*/ 2177736 w 4587228"/>
              <a:gd name="connsiteY626" fmla="*/ 3806717 h 6859111"/>
              <a:gd name="connsiteX627" fmla="*/ 1397785 w 4587228"/>
              <a:gd name="connsiteY627" fmla="*/ 2973316 h 6859111"/>
              <a:gd name="connsiteX628" fmla="*/ 1397785 w 4587228"/>
              <a:gd name="connsiteY628" fmla="*/ 2850184 h 6859111"/>
              <a:gd name="connsiteX629" fmla="*/ 1291377 w 4587228"/>
              <a:gd name="connsiteY629" fmla="*/ 2761605 h 6859111"/>
              <a:gd name="connsiteX630" fmla="*/ 1291377 w 4587228"/>
              <a:gd name="connsiteY630" fmla="*/ 2337053 h 6859111"/>
              <a:gd name="connsiteX631" fmla="*/ 1256697 w 4587228"/>
              <a:gd name="connsiteY631" fmla="*/ 2322723 h 6859111"/>
              <a:gd name="connsiteX632" fmla="*/ 1238452 w 4587228"/>
              <a:gd name="connsiteY632" fmla="*/ 2278571 h 6859111"/>
              <a:gd name="connsiteX633" fmla="*/ 1300848 w 4587228"/>
              <a:gd name="connsiteY633" fmla="*/ 2216175 h 6859111"/>
              <a:gd name="connsiteX634" fmla="*/ 2151551 w 4587228"/>
              <a:gd name="connsiteY634" fmla="*/ 2110327 h 6859111"/>
              <a:gd name="connsiteX635" fmla="*/ 2107540 w 4587228"/>
              <a:gd name="connsiteY635" fmla="*/ 2154338 h 6859111"/>
              <a:gd name="connsiteX636" fmla="*/ 2151551 w 4587228"/>
              <a:gd name="connsiteY636" fmla="*/ 2198350 h 6859111"/>
              <a:gd name="connsiteX637" fmla="*/ 2195563 w 4587228"/>
              <a:gd name="connsiteY637" fmla="*/ 2154338 h 6859111"/>
              <a:gd name="connsiteX638" fmla="*/ 2151551 w 4587228"/>
              <a:gd name="connsiteY638" fmla="*/ 2110327 h 6859111"/>
              <a:gd name="connsiteX639" fmla="*/ 1792859 w 4587228"/>
              <a:gd name="connsiteY639" fmla="*/ 2101010 h 6859111"/>
              <a:gd name="connsiteX640" fmla="*/ 1819123 w 4587228"/>
              <a:gd name="connsiteY640" fmla="*/ 2108417 h 6859111"/>
              <a:gd name="connsiteX641" fmla="*/ 1825049 w 4587228"/>
              <a:gd name="connsiteY641" fmla="*/ 2158487 h 6859111"/>
              <a:gd name="connsiteX642" fmla="*/ 1806145 w 4587228"/>
              <a:gd name="connsiteY642" fmla="*/ 2169073 h 6859111"/>
              <a:gd name="connsiteX643" fmla="*/ 1806145 w 4587228"/>
              <a:gd name="connsiteY643" fmla="*/ 2948248 h 6859111"/>
              <a:gd name="connsiteX644" fmla="*/ 2479688 w 4587228"/>
              <a:gd name="connsiteY644" fmla="*/ 3657412 h 6859111"/>
              <a:gd name="connsiteX645" fmla="*/ 2479688 w 4587228"/>
              <a:gd name="connsiteY645" fmla="*/ 3661312 h 6859111"/>
              <a:gd name="connsiteX646" fmla="*/ 2478036 w 4587228"/>
              <a:gd name="connsiteY646" fmla="*/ 6646296 h 6859111"/>
              <a:gd name="connsiteX647" fmla="*/ 2488045 w 4587228"/>
              <a:gd name="connsiteY647" fmla="*/ 6646296 h 6859111"/>
              <a:gd name="connsiteX648" fmla="*/ 2501973 w 4587228"/>
              <a:gd name="connsiteY648" fmla="*/ 6660224 h 6859111"/>
              <a:gd name="connsiteX649" fmla="*/ 2501973 w 4587228"/>
              <a:gd name="connsiteY649" fmla="*/ 6845183 h 6859111"/>
              <a:gd name="connsiteX650" fmla="*/ 2488045 w 4587228"/>
              <a:gd name="connsiteY650" fmla="*/ 6859111 h 6859111"/>
              <a:gd name="connsiteX651" fmla="*/ 2444591 w 4587228"/>
              <a:gd name="connsiteY651" fmla="*/ 6859111 h 6859111"/>
              <a:gd name="connsiteX652" fmla="*/ 2430663 w 4587228"/>
              <a:gd name="connsiteY652" fmla="*/ 6845183 h 6859111"/>
              <a:gd name="connsiteX653" fmla="*/ 2430663 w 4587228"/>
              <a:gd name="connsiteY653" fmla="*/ 6660224 h 6859111"/>
              <a:gd name="connsiteX654" fmla="*/ 2444591 w 4587228"/>
              <a:gd name="connsiteY654" fmla="*/ 6646296 h 6859111"/>
              <a:gd name="connsiteX655" fmla="*/ 2459651 w 4587228"/>
              <a:gd name="connsiteY655" fmla="*/ 6646296 h 6859111"/>
              <a:gd name="connsiteX656" fmla="*/ 2461304 w 4587228"/>
              <a:gd name="connsiteY656" fmla="*/ 3664654 h 6859111"/>
              <a:gd name="connsiteX657" fmla="*/ 1787760 w 4587228"/>
              <a:gd name="connsiteY657" fmla="*/ 2956047 h 6859111"/>
              <a:gd name="connsiteX658" fmla="*/ 1787760 w 4587228"/>
              <a:gd name="connsiteY658" fmla="*/ 2168018 h 6859111"/>
              <a:gd name="connsiteX659" fmla="*/ 1774975 w 4587228"/>
              <a:gd name="connsiteY659" fmla="*/ 2164413 h 6859111"/>
              <a:gd name="connsiteX660" fmla="*/ 1769049 w 4587228"/>
              <a:gd name="connsiteY660" fmla="*/ 2114343 h 6859111"/>
              <a:gd name="connsiteX661" fmla="*/ 1792859 w 4587228"/>
              <a:gd name="connsiteY661" fmla="*/ 2101010 h 6859111"/>
              <a:gd name="connsiteX662" fmla="*/ 1938736 w 4587228"/>
              <a:gd name="connsiteY662" fmla="*/ 2100866 h 6859111"/>
              <a:gd name="connsiteX663" fmla="*/ 1974391 w 4587228"/>
              <a:gd name="connsiteY663" fmla="*/ 2136519 h 6859111"/>
              <a:gd name="connsiteX664" fmla="*/ 1964085 w 4587228"/>
              <a:gd name="connsiteY664" fmla="*/ 2161656 h 6859111"/>
              <a:gd name="connsiteX665" fmla="*/ 1948208 w 4587228"/>
              <a:gd name="connsiteY665" fmla="*/ 2168242 h 6859111"/>
              <a:gd name="connsiteX666" fmla="*/ 1948208 w 4587228"/>
              <a:gd name="connsiteY666" fmla="*/ 2877488 h 6859111"/>
              <a:gd name="connsiteX667" fmla="*/ 2621751 w 4587228"/>
              <a:gd name="connsiteY667" fmla="*/ 3586659 h 6859111"/>
              <a:gd name="connsiteX668" fmla="*/ 2621751 w 4587228"/>
              <a:gd name="connsiteY668" fmla="*/ 6217832 h 6859111"/>
              <a:gd name="connsiteX669" fmla="*/ 2637629 w 4587228"/>
              <a:gd name="connsiteY669" fmla="*/ 6224288 h 6859111"/>
              <a:gd name="connsiteX670" fmla="*/ 2647935 w 4587228"/>
              <a:gd name="connsiteY670" fmla="*/ 6249636 h 6859111"/>
              <a:gd name="connsiteX671" fmla="*/ 2612280 w 4587228"/>
              <a:gd name="connsiteY671" fmla="*/ 6285290 h 6859111"/>
              <a:gd name="connsiteX672" fmla="*/ 2576625 w 4587228"/>
              <a:gd name="connsiteY672" fmla="*/ 6249636 h 6859111"/>
              <a:gd name="connsiteX673" fmla="*/ 2586932 w 4587228"/>
              <a:gd name="connsiteY673" fmla="*/ 6224497 h 6859111"/>
              <a:gd name="connsiteX674" fmla="*/ 2603367 w 4587228"/>
              <a:gd name="connsiteY674" fmla="*/ 6217679 h 6859111"/>
              <a:gd name="connsiteX675" fmla="*/ 2603367 w 4587228"/>
              <a:gd name="connsiteY675" fmla="*/ 3593902 h 6859111"/>
              <a:gd name="connsiteX676" fmla="*/ 1929266 w 4587228"/>
              <a:gd name="connsiteY676" fmla="*/ 2884727 h 6859111"/>
              <a:gd name="connsiteX677" fmla="*/ 1929266 w 4587228"/>
              <a:gd name="connsiteY677" fmla="*/ 2168287 h 6859111"/>
              <a:gd name="connsiteX678" fmla="*/ 1913597 w 4587228"/>
              <a:gd name="connsiteY678" fmla="*/ 2161864 h 6859111"/>
              <a:gd name="connsiteX679" fmla="*/ 1903081 w 4587228"/>
              <a:gd name="connsiteY679" fmla="*/ 2136519 h 6859111"/>
              <a:gd name="connsiteX680" fmla="*/ 1938736 w 4587228"/>
              <a:gd name="connsiteY680" fmla="*/ 2100866 h 6859111"/>
              <a:gd name="connsiteX681" fmla="*/ 2151551 w 4587228"/>
              <a:gd name="connsiteY681" fmla="*/ 2091943 h 6859111"/>
              <a:gd name="connsiteX682" fmla="*/ 2213947 w 4587228"/>
              <a:gd name="connsiteY682" fmla="*/ 2154338 h 6859111"/>
              <a:gd name="connsiteX683" fmla="*/ 2195702 w 4587228"/>
              <a:gd name="connsiteY683" fmla="*/ 2198488 h 6859111"/>
              <a:gd name="connsiteX684" fmla="*/ 2162693 w 4587228"/>
              <a:gd name="connsiteY684" fmla="*/ 2212126 h 6859111"/>
              <a:gd name="connsiteX685" fmla="*/ 2162693 w 4587228"/>
              <a:gd name="connsiteY685" fmla="*/ 2486522 h 6859111"/>
              <a:gd name="connsiteX686" fmla="*/ 2195702 w 4587228"/>
              <a:gd name="connsiteY686" fmla="*/ 2500163 h 6859111"/>
              <a:gd name="connsiteX687" fmla="*/ 2213947 w 4587228"/>
              <a:gd name="connsiteY687" fmla="*/ 2544315 h 6859111"/>
              <a:gd name="connsiteX688" fmla="*/ 2151551 w 4587228"/>
              <a:gd name="connsiteY688" fmla="*/ 2606711 h 6859111"/>
              <a:gd name="connsiteX689" fmla="*/ 2089155 w 4587228"/>
              <a:gd name="connsiteY689" fmla="*/ 2544315 h 6859111"/>
              <a:gd name="connsiteX690" fmla="*/ 2107400 w 4587228"/>
              <a:gd name="connsiteY690" fmla="*/ 2500163 h 6859111"/>
              <a:gd name="connsiteX691" fmla="*/ 2144309 w 4587228"/>
              <a:gd name="connsiteY691" fmla="*/ 2484911 h 6859111"/>
              <a:gd name="connsiteX692" fmla="*/ 2144309 w 4587228"/>
              <a:gd name="connsiteY692" fmla="*/ 2213742 h 6859111"/>
              <a:gd name="connsiteX693" fmla="*/ 2107400 w 4587228"/>
              <a:gd name="connsiteY693" fmla="*/ 2198488 h 6859111"/>
              <a:gd name="connsiteX694" fmla="*/ 2089155 w 4587228"/>
              <a:gd name="connsiteY694" fmla="*/ 2154338 h 6859111"/>
              <a:gd name="connsiteX695" fmla="*/ 2151551 w 4587228"/>
              <a:gd name="connsiteY695" fmla="*/ 2091943 h 6859111"/>
              <a:gd name="connsiteX696" fmla="*/ 1247922 w 4587228"/>
              <a:gd name="connsiteY696" fmla="*/ 2071326 h 6859111"/>
              <a:gd name="connsiteX697" fmla="*/ 1203911 w 4587228"/>
              <a:gd name="connsiteY697" fmla="*/ 2115339 h 6859111"/>
              <a:gd name="connsiteX698" fmla="*/ 1247922 w 4587228"/>
              <a:gd name="connsiteY698" fmla="*/ 2159350 h 6859111"/>
              <a:gd name="connsiteX699" fmla="*/ 1291934 w 4587228"/>
              <a:gd name="connsiteY699" fmla="*/ 2115339 h 6859111"/>
              <a:gd name="connsiteX700" fmla="*/ 1247922 w 4587228"/>
              <a:gd name="connsiteY700" fmla="*/ 2071326 h 6859111"/>
              <a:gd name="connsiteX701" fmla="*/ 2435120 w 4587228"/>
              <a:gd name="connsiteY701" fmla="*/ 2065211 h 6859111"/>
              <a:gd name="connsiteX702" fmla="*/ 2470775 w 4587228"/>
              <a:gd name="connsiteY702" fmla="*/ 2100868 h 6859111"/>
              <a:gd name="connsiteX703" fmla="*/ 2435120 w 4587228"/>
              <a:gd name="connsiteY703" fmla="*/ 2136519 h 6859111"/>
              <a:gd name="connsiteX704" fmla="*/ 2419318 w 4587228"/>
              <a:gd name="connsiteY704" fmla="*/ 2130041 h 6859111"/>
              <a:gd name="connsiteX705" fmla="*/ 2373280 w 4587228"/>
              <a:gd name="connsiteY705" fmla="*/ 2176072 h 6859111"/>
              <a:gd name="connsiteX706" fmla="*/ 2373280 w 4587228"/>
              <a:gd name="connsiteY706" fmla="*/ 2416189 h 6859111"/>
              <a:gd name="connsiteX707" fmla="*/ 2436798 w 4587228"/>
              <a:gd name="connsiteY707" fmla="*/ 2479710 h 6859111"/>
              <a:gd name="connsiteX708" fmla="*/ 2452947 w 4587228"/>
              <a:gd name="connsiteY708" fmla="*/ 2473010 h 6859111"/>
              <a:gd name="connsiteX709" fmla="*/ 2488602 w 4587228"/>
              <a:gd name="connsiteY709" fmla="*/ 2508667 h 6859111"/>
              <a:gd name="connsiteX710" fmla="*/ 2452947 w 4587228"/>
              <a:gd name="connsiteY710" fmla="*/ 2544323 h 6859111"/>
              <a:gd name="connsiteX711" fmla="*/ 2417292 w 4587228"/>
              <a:gd name="connsiteY711" fmla="*/ 2508667 h 6859111"/>
              <a:gd name="connsiteX712" fmla="*/ 2423770 w 4587228"/>
              <a:gd name="connsiteY712" fmla="*/ 2492867 h 6859111"/>
              <a:gd name="connsiteX713" fmla="*/ 2354896 w 4587228"/>
              <a:gd name="connsiteY713" fmla="*/ 2423989 h 6859111"/>
              <a:gd name="connsiteX714" fmla="*/ 2354896 w 4587228"/>
              <a:gd name="connsiteY714" fmla="*/ 2168276 h 6859111"/>
              <a:gd name="connsiteX715" fmla="*/ 2406164 w 4587228"/>
              <a:gd name="connsiteY715" fmla="*/ 2117014 h 6859111"/>
              <a:gd name="connsiteX716" fmla="*/ 2399465 w 4587228"/>
              <a:gd name="connsiteY716" fmla="*/ 2100868 h 6859111"/>
              <a:gd name="connsiteX717" fmla="*/ 2435120 w 4587228"/>
              <a:gd name="connsiteY717" fmla="*/ 2065211 h 6859111"/>
              <a:gd name="connsiteX718" fmla="*/ 867975 w 4587228"/>
              <a:gd name="connsiteY718" fmla="*/ 1991103 h 6859111"/>
              <a:gd name="connsiteX719" fmla="*/ 827472 w 4587228"/>
              <a:gd name="connsiteY719" fmla="*/ 2017896 h 6859111"/>
              <a:gd name="connsiteX720" fmla="*/ 823964 w 4587228"/>
              <a:gd name="connsiteY720" fmla="*/ 2035114 h 6859111"/>
              <a:gd name="connsiteX721" fmla="*/ 836777 w 4587228"/>
              <a:gd name="connsiteY721" fmla="*/ 2066104 h 6859111"/>
              <a:gd name="connsiteX722" fmla="*/ 867975 w 4587228"/>
              <a:gd name="connsiteY722" fmla="*/ 2079127 h 6859111"/>
              <a:gd name="connsiteX723" fmla="*/ 908479 w 4587228"/>
              <a:gd name="connsiteY723" fmla="*/ 2052333 h 6859111"/>
              <a:gd name="connsiteX724" fmla="*/ 911987 w 4587228"/>
              <a:gd name="connsiteY724" fmla="*/ 2035114 h 6859111"/>
              <a:gd name="connsiteX725" fmla="*/ 899174 w 4587228"/>
              <a:gd name="connsiteY725" fmla="*/ 2004125 h 6859111"/>
              <a:gd name="connsiteX726" fmla="*/ 867975 w 4587228"/>
              <a:gd name="connsiteY726" fmla="*/ 1991103 h 6859111"/>
              <a:gd name="connsiteX727" fmla="*/ 867975 w 4587228"/>
              <a:gd name="connsiteY727" fmla="*/ 1972719 h 6859111"/>
              <a:gd name="connsiteX728" fmla="*/ 930371 w 4587228"/>
              <a:gd name="connsiteY728" fmla="*/ 2035114 h 6859111"/>
              <a:gd name="connsiteX729" fmla="*/ 930371 w 4587228"/>
              <a:gd name="connsiteY729" fmla="*/ 2035115 h 6859111"/>
              <a:gd name="connsiteX730" fmla="*/ 867975 w 4587228"/>
              <a:gd name="connsiteY730" fmla="*/ 2097510 h 6859111"/>
              <a:gd name="connsiteX731" fmla="*/ 805579 w 4587228"/>
              <a:gd name="connsiteY731" fmla="*/ 2035115 h 6859111"/>
              <a:gd name="connsiteX732" fmla="*/ 805579 w 4587228"/>
              <a:gd name="connsiteY732" fmla="*/ 2035114 h 6859111"/>
              <a:gd name="connsiteX733" fmla="*/ 867975 w 4587228"/>
              <a:gd name="connsiteY733" fmla="*/ 1972719 h 6859111"/>
              <a:gd name="connsiteX734" fmla="*/ 1725921 w 4587228"/>
              <a:gd name="connsiteY734" fmla="*/ 1905878 h 6859111"/>
              <a:gd name="connsiteX735" fmla="*/ 1761576 w 4587228"/>
              <a:gd name="connsiteY735" fmla="*/ 1941533 h 6859111"/>
              <a:gd name="connsiteX736" fmla="*/ 1751270 w 4587228"/>
              <a:gd name="connsiteY736" fmla="*/ 1966672 h 6859111"/>
              <a:gd name="connsiteX737" fmla="*/ 1735391 w 4587228"/>
              <a:gd name="connsiteY737" fmla="*/ 1973259 h 6859111"/>
              <a:gd name="connsiteX738" fmla="*/ 1735391 w 4587228"/>
              <a:gd name="connsiteY738" fmla="*/ 2983901 h 6859111"/>
              <a:gd name="connsiteX739" fmla="*/ 2408935 w 4587228"/>
              <a:gd name="connsiteY739" fmla="*/ 3693067 h 6859111"/>
              <a:gd name="connsiteX740" fmla="*/ 2408935 w 4587228"/>
              <a:gd name="connsiteY740" fmla="*/ 6534522 h 6859111"/>
              <a:gd name="connsiteX741" fmla="*/ 2422933 w 4587228"/>
              <a:gd name="connsiteY741" fmla="*/ 6540377 h 6859111"/>
              <a:gd name="connsiteX742" fmla="*/ 2433448 w 4587228"/>
              <a:gd name="connsiteY742" fmla="*/ 6565516 h 6859111"/>
              <a:gd name="connsiteX743" fmla="*/ 2397793 w 4587228"/>
              <a:gd name="connsiteY743" fmla="*/ 6601171 h 6859111"/>
              <a:gd name="connsiteX744" fmla="*/ 2362138 w 4587228"/>
              <a:gd name="connsiteY744" fmla="*/ 6565516 h 6859111"/>
              <a:gd name="connsiteX745" fmla="*/ 2372445 w 4587228"/>
              <a:gd name="connsiteY745" fmla="*/ 6540377 h 6859111"/>
              <a:gd name="connsiteX746" fmla="*/ 2390551 w 4587228"/>
              <a:gd name="connsiteY746" fmla="*/ 6532865 h 6859111"/>
              <a:gd name="connsiteX747" fmla="*/ 2390551 w 4587228"/>
              <a:gd name="connsiteY747" fmla="*/ 3700309 h 6859111"/>
              <a:gd name="connsiteX748" fmla="*/ 1717007 w 4587228"/>
              <a:gd name="connsiteY748" fmla="*/ 2991146 h 6859111"/>
              <a:gd name="connsiteX749" fmla="*/ 1717007 w 4587228"/>
              <a:gd name="connsiteY749" fmla="*/ 1973533 h 6859111"/>
              <a:gd name="connsiteX750" fmla="*/ 1700782 w 4587228"/>
              <a:gd name="connsiteY750" fmla="*/ 1966881 h 6859111"/>
              <a:gd name="connsiteX751" fmla="*/ 1690266 w 4587228"/>
              <a:gd name="connsiteY751" fmla="*/ 1941533 h 6859111"/>
              <a:gd name="connsiteX752" fmla="*/ 1725921 w 4587228"/>
              <a:gd name="connsiteY752" fmla="*/ 1905878 h 6859111"/>
              <a:gd name="connsiteX753" fmla="*/ 1584298 w 4587228"/>
              <a:gd name="connsiteY753" fmla="*/ 1905760 h 6859111"/>
              <a:gd name="connsiteX754" fmla="*/ 1609510 w 4587228"/>
              <a:gd name="connsiteY754" fmla="*/ 1916204 h 6859111"/>
              <a:gd name="connsiteX755" fmla="*/ 1609510 w 4587228"/>
              <a:gd name="connsiteY755" fmla="*/ 1966625 h 6859111"/>
              <a:gd name="connsiteX756" fmla="*/ 1593329 w 4587228"/>
              <a:gd name="connsiteY756" fmla="*/ 1973328 h 6859111"/>
              <a:gd name="connsiteX757" fmla="*/ 1593329 w 4587228"/>
              <a:gd name="connsiteY757" fmla="*/ 3054663 h 6859111"/>
              <a:gd name="connsiteX758" fmla="*/ 2266873 w 4587228"/>
              <a:gd name="connsiteY758" fmla="*/ 3763819 h 6859111"/>
              <a:gd name="connsiteX759" fmla="*/ 2266873 w 4587228"/>
              <a:gd name="connsiteY759" fmla="*/ 6532865 h 6859111"/>
              <a:gd name="connsiteX760" fmla="*/ 2284980 w 4587228"/>
              <a:gd name="connsiteY760" fmla="*/ 6540377 h 6859111"/>
              <a:gd name="connsiteX761" fmla="*/ 2295286 w 4587228"/>
              <a:gd name="connsiteY761" fmla="*/ 6565516 h 6859111"/>
              <a:gd name="connsiteX762" fmla="*/ 2259631 w 4587228"/>
              <a:gd name="connsiteY762" fmla="*/ 6601171 h 6859111"/>
              <a:gd name="connsiteX763" fmla="*/ 2223976 w 4587228"/>
              <a:gd name="connsiteY763" fmla="*/ 6565516 h 6859111"/>
              <a:gd name="connsiteX764" fmla="*/ 2234283 w 4587228"/>
              <a:gd name="connsiteY764" fmla="*/ 6540377 h 6859111"/>
              <a:gd name="connsiteX765" fmla="*/ 2248489 w 4587228"/>
              <a:gd name="connsiteY765" fmla="*/ 6534483 h 6859111"/>
              <a:gd name="connsiteX766" fmla="*/ 2248489 w 4587228"/>
              <a:gd name="connsiteY766" fmla="*/ 3771062 h 6859111"/>
              <a:gd name="connsiteX767" fmla="*/ 1574945 w 4587228"/>
              <a:gd name="connsiteY767" fmla="*/ 3061901 h 6859111"/>
              <a:gd name="connsiteX768" fmla="*/ 1574945 w 4587228"/>
              <a:gd name="connsiteY768" fmla="*/ 1973195 h 6859111"/>
              <a:gd name="connsiteX769" fmla="*/ 1559086 w 4587228"/>
              <a:gd name="connsiteY769" fmla="*/ 1966626 h 6859111"/>
              <a:gd name="connsiteX770" fmla="*/ 1559086 w 4587228"/>
              <a:gd name="connsiteY770" fmla="*/ 1916203 h 6859111"/>
              <a:gd name="connsiteX771" fmla="*/ 1584298 w 4587228"/>
              <a:gd name="connsiteY771" fmla="*/ 1905760 h 6859111"/>
              <a:gd name="connsiteX772" fmla="*/ 1655168 w 4587228"/>
              <a:gd name="connsiteY772" fmla="*/ 1852953 h 6859111"/>
              <a:gd name="connsiteX773" fmla="*/ 1690823 w 4587228"/>
              <a:gd name="connsiteY773" fmla="*/ 1888608 h 6859111"/>
              <a:gd name="connsiteX774" fmla="*/ 1680517 w 4587228"/>
              <a:gd name="connsiteY774" fmla="*/ 1913747 h 6859111"/>
              <a:gd name="connsiteX775" fmla="*/ 1664639 w 4587228"/>
              <a:gd name="connsiteY775" fmla="*/ 1920334 h 6859111"/>
              <a:gd name="connsiteX776" fmla="*/ 1664639 w 4587228"/>
              <a:gd name="connsiteY776" fmla="*/ 3019562 h 6859111"/>
              <a:gd name="connsiteX777" fmla="*/ 2338182 w 4587228"/>
              <a:gd name="connsiteY777" fmla="*/ 3728165 h 6859111"/>
              <a:gd name="connsiteX778" fmla="*/ 2338182 w 4587228"/>
              <a:gd name="connsiteY778" fmla="*/ 4728682 h 6859111"/>
              <a:gd name="connsiteX779" fmla="*/ 2354061 w 4587228"/>
              <a:gd name="connsiteY779" fmla="*/ 4735138 h 6859111"/>
              <a:gd name="connsiteX780" fmla="*/ 2364367 w 4587228"/>
              <a:gd name="connsiteY780" fmla="*/ 4760486 h 6859111"/>
              <a:gd name="connsiteX781" fmla="*/ 2328712 w 4587228"/>
              <a:gd name="connsiteY781" fmla="*/ 4796141 h 6859111"/>
              <a:gd name="connsiteX782" fmla="*/ 2293057 w 4587228"/>
              <a:gd name="connsiteY782" fmla="*/ 4760486 h 6859111"/>
              <a:gd name="connsiteX783" fmla="*/ 2303364 w 4587228"/>
              <a:gd name="connsiteY783" fmla="*/ 4735347 h 6859111"/>
              <a:gd name="connsiteX784" fmla="*/ 2319798 w 4587228"/>
              <a:gd name="connsiteY784" fmla="*/ 4728529 h 6859111"/>
              <a:gd name="connsiteX785" fmla="*/ 2319798 w 4587228"/>
              <a:gd name="connsiteY785" fmla="*/ 3735964 h 6859111"/>
              <a:gd name="connsiteX786" fmla="*/ 1645697 w 4587228"/>
              <a:gd name="connsiteY786" fmla="*/ 3026803 h 6859111"/>
              <a:gd name="connsiteX787" fmla="*/ 1645697 w 4587228"/>
              <a:gd name="connsiteY787" fmla="*/ 1920380 h 6859111"/>
              <a:gd name="connsiteX788" fmla="*/ 1630029 w 4587228"/>
              <a:gd name="connsiteY788" fmla="*/ 1913956 h 6859111"/>
              <a:gd name="connsiteX789" fmla="*/ 1619513 w 4587228"/>
              <a:gd name="connsiteY789" fmla="*/ 1888608 h 6859111"/>
              <a:gd name="connsiteX790" fmla="*/ 1655168 w 4587228"/>
              <a:gd name="connsiteY790" fmla="*/ 1852953 h 6859111"/>
              <a:gd name="connsiteX791" fmla="*/ 2000575 w 4587228"/>
              <a:gd name="connsiteY791" fmla="*/ 1843492 h 6859111"/>
              <a:gd name="connsiteX792" fmla="*/ 2373280 w 4587228"/>
              <a:gd name="connsiteY792" fmla="*/ 1843492 h 6859111"/>
              <a:gd name="connsiteX793" fmla="*/ 2373280 w 4587228"/>
              <a:gd name="connsiteY793" fmla="*/ 1981095 h 6859111"/>
              <a:gd name="connsiteX794" fmla="*/ 2322236 w 4587228"/>
              <a:gd name="connsiteY794" fmla="*/ 2032140 h 6859111"/>
              <a:gd name="connsiteX795" fmla="*/ 2328712 w 4587228"/>
              <a:gd name="connsiteY795" fmla="*/ 2047938 h 6859111"/>
              <a:gd name="connsiteX796" fmla="*/ 2293057 w 4587228"/>
              <a:gd name="connsiteY796" fmla="*/ 2083593 h 6859111"/>
              <a:gd name="connsiteX797" fmla="*/ 2257402 w 4587228"/>
              <a:gd name="connsiteY797" fmla="*/ 2047938 h 6859111"/>
              <a:gd name="connsiteX798" fmla="*/ 2293057 w 4587228"/>
              <a:gd name="connsiteY798" fmla="*/ 2012283 h 6859111"/>
              <a:gd name="connsiteX799" fmla="*/ 2309209 w 4587228"/>
              <a:gd name="connsiteY799" fmla="*/ 2018983 h 6859111"/>
              <a:gd name="connsiteX800" fmla="*/ 2354896 w 4587228"/>
              <a:gd name="connsiteY800" fmla="*/ 1973296 h 6859111"/>
              <a:gd name="connsiteX801" fmla="*/ 2354896 w 4587228"/>
              <a:gd name="connsiteY801" fmla="*/ 1862433 h 6859111"/>
              <a:gd name="connsiteX802" fmla="*/ 2018959 w 4587228"/>
              <a:gd name="connsiteY802" fmla="*/ 1862433 h 6859111"/>
              <a:gd name="connsiteX803" fmla="*/ 2018959 w 4587228"/>
              <a:gd name="connsiteY803" fmla="*/ 2841828 h 6859111"/>
              <a:gd name="connsiteX804" fmla="*/ 2692503 w 4587228"/>
              <a:gd name="connsiteY804" fmla="*/ 3551004 h 6859111"/>
              <a:gd name="connsiteX805" fmla="*/ 2692503 w 4587228"/>
              <a:gd name="connsiteY805" fmla="*/ 5012328 h 6859111"/>
              <a:gd name="connsiteX806" fmla="*/ 2708382 w 4587228"/>
              <a:gd name="connsiteY806" fmla="*/ 5018915 h 6859111"/>
              <a:gd name="connsiteX807" fmla="*/ 2718688 w 4587228"/>
              <a:gd name="connsiteY807" fmla="*/ 5044054 h 6859111"/>
              <a:gd name="connsiteX808" fmla="*/ 2683033 w 4587228"/>
              <a:gd name="connsiteY808" fmla="*/ 5079709 h 6859111"/>
              <a:gd name="connsiteX809" fmla="*/ 2647378 w 4587228"/>
              <a:gd name="connsiteY809" fmla="*/ 5044054 h 6859111"/>
              <a:gd name="connsiteX810" fmla="*/ 2657685 w 4587228"/>
              <a:gd name="connsiteY810" fmla="*/ 5018915 h 6859111"/>
              <a:gd name="connsiteX811" fmla="*/ 2674119 w 4587228"/>
              <a:gd name="connsiteY811" fmla="*/ 5012097 h 6859111"/>
              <a:gd name="connsiteX812" fmla="*/ 2674119 w 4587228"/>
              <a:gd name="connsiteY812" fmla="*/ 3558247 h 6859111"/>
              <a:gd name="connsiteX813" fmla="*/ 2000575 w 4587228"/>
              <a:gd name="connsiteY813" fmla="*/ 2849629 h 6859111"/>
              <a:gd name="connsiteX814" fmla="*/ 2435120 w 4587228"/>
              <a:gd name="connsiteY814" fmla="*/ 1817296 h 6859111"/>
              <a:gd name="connsiteX815" fmla="*/ 2470775 w 4587228"/>
              <a:gd name="connsiteY815" fmla="*/ 1852951 h 6859111"/>
              <a:gd name="connsiteX816" fmla="*/ 2460469 w 4587228"/>
              <a:gd name="connsiteY816" fmla="*/ 1878090 h 6859111"/>
              <a:gd name="connsiteX817" fmla="*/ 2444590 w 4587228"/>
              <a:gd name="connsiteY817" fmla="*/ 1884677 h 6859111"/>
              <a:gd name="connsiteX818" fmla="*/ 2444590 w 4587228"/>
              <a:gd name="connsiteY818" fmla="*/ 1998366 h 6859111"/>
              <a:gd name="connsiteX819" fmla="*/ 2302528 w 4587228"/>
              <a:gd name="connsiteY819" fmla="*/ 2140425 h 6859111"/>
              <a:gd name="connsiteX820" fmla="*/ 2302528 w 4587228"/>
              <a:gd name="connsiteY820" fmla="*/ 2566057 h 6859111"/>
              <a:gd name="connsiteX821" fmla="*/ 2180598 w 4587228"/>
              <a:gd name="connsiteY821" fmla="*/ 2687994 h 6859111"/>
              <a:gd name="connsiteX822" fmla="*/ 2187207 w 4587228"/>
              <a:gd name="connsiteY822" fmla="*/ 2703663 h 6859111"/>
              <a:gd name="connsiteX823" fmla="*/ 2151552 w 4587228"/>
              <a:gd name="connsiteY823" fmla="*/ 2739319 h 6859111"/>
              <a:gd name="connsiteX824" fmla="*/ 2115897 w 4587228"/>
              <a:gd name="connsiteY824" fmla="*/ 2703663 h 6859111"/>
              <a:gd name="connsiteX825" fmla="*/ 2151552 w 4587228"/>
              <a:gd name="connsiteY825" fmla="*/ 2668007 h 6859111"/>
              <a:gd name="connsiteX826" fmla="*/ 2167568 w 4587228"/>
              <a:gd name="connsiteY826" fmla="*/ 2674839 h 6859111"/>
              <a:gd name="connsiteX827" fmla="*/ 2284143 w 4587228"/>
              <a:gd name="connsiteY827" fmla="*/ 2558258 h 6859111"/>
              <a:gd name="connsiteX828" fmla="*/ 2284143 w 4587228"/>
              <a:gd name="connsiteY828" fmla="*/ 2132623 h 6859111"/>
              <a:gd name="connsiteX829" fmla="*/ 2425648 w 4587228"/>
              <a:gd name="connsiteY829" fmla="*/ 1991121 h 6859111"/>
              <a:gd name="connsiteX830" fmla="*/ 2425648 w 4587228"/>
              <a:gd name="connsiteY830" fmla="*/ 1884722 h 6859111"/>
              <a:gd name="connsiteX831" fmla="*/ 2409981 w 4587228"/>
              <a:gd name="connsiteY831" fmla="*/ 1878299 h 6859111"/>
              <a:gd name="connsiteX832" fmla="*/ 2399465 w 4587228"/>
              <a:gd name="connsiteY832" fmla="*/ 1852951 h 6859111"/>
              <a:gd name="connsiteX833" fmla="*/ 2435120 w 4587228"/>
              <a:gd name="connsiteY833" fmla="*/ 1817296 h 6859111"/>
              <a:gd name="connsiteX834" fmla="*/ 1867983 w 4587228"/>
              <a:gd name="connsiteY834" fmla="*/ 1808932 h 6859111"/>
              <a:gd name="connsiteX835" fmla="*/ 1823971 w 4587228"/>
              <a:gd name="connsiteY835" fmla="*/ 1852943 h 6859111"/>
              <a:gd name="connsiteX836" fmla="*/ 1867983 w 4587228"/>
              <a:gd name="connsiteY836" fmla="*/ 1896954 h 6859111"/>
              <a:gd name="connsiteX837" fmla="*/ 1911995 w 4587228"/>
              <a:gd name="connsiteY837" fmla="*/ 1852943 h 6859111"/>
              <a:gd name="connsiteX838" fmla="*/ 1867983 w 4587228"/>
              <a:gd name="connsiteY838" fmla="*/ 1808932 h 6859111"/>
              <a:gd name="connsiteX839" fmla="*/ 1867983 w 4587228"/>
              <a:gd name="connsiteY839" fmla="*/ 1790547 h 6859111"/>
              <a:gd name="connsiteX840" fmla="*/ 1930379 w 4587228"/>
              <a:gd name="connsiteY840" fmla="*/ 1852943 h 6859111"/>
              <a:gd name="connsiteX841" fmla="*/ 1912134 w 4587228"/>
              <a:gd name="connsiteY841" fmla="*/ 1897094 h 6859111"/>
              <a:gd name="connsiteX842" fmla="*/ 1876897 w 4587228"/>
              <a:gd name="connsiteY842" fmla="*/ 1911655 h 6859111"/>
              <a:gd name="connsiteX843" fmla="*/ 1876897 w 4587228"/>
              <a:gd name="connsiteY843" fmla="*/ 2913147 h 6859111"/>
              <a:gd name="connsiteX844" fmla="*/ 2550998 w 4587228"/>
              <a:gd name="connsiteY844" fmla="*/ 3621757 h 6859111"/>
              <a:gd name="connsiteX845" fmla="*/ 2550998 w 4587228"/>
              <a:gd name="connsiteY845" fmla="*/ 6533790 h 6859111"/>
              <a:gd name="connsiteX846" fmla="*/ 2566876 w 4587228"/>
              <a:gd name="connsiteY846" fmla="*/ 6540377 h 6859111"/>
              <a:gd name="connsiteX847" fmla="*/ 2577182 w 4587228"/>
              <a:gd name="connsiteY847" fmla="*/ 6565516 h 6859111"/>
              <a:gd name="connsiteX848" fmla="*/ 2541527 w 4587228"/>
              <a:gd name="connsiteY848" fmla="*/ 6601171 h 6859111"/>
              <a:gd name="connsiteX849" fmla="*/ 2505872 w 4587228"/>
              <a:gd name="connsiteY849" fmla="*/ 6565516 h 6859111"/>
              <a:gd name="connsiteX850" fmla="*/ 2516179 w 4587228"/>
              <a:gd name="connsiteY850" fmla="*/ 6540377 h 6859111"/>
              <a:gd name="connsiteX851" fmla="*/ 2532057 w 4587228"/>
              <a:gd name="connsiteY851" fmla="*/ 6533790 h 6859111"/>
              <a:gd name="connsiteX852" fmla="*/ 2532057 w 4587228"/>
              <a:gd name="connsiteY852" fmla="*/ 3629556 h 6859111"/>
              <a:gd name="connsiteX853" fmla="*/ 1858513 w 4587228"/>
              <a:gd name="connsiteY853" fmla="*/ 2920391 h 6859111"/>
              <a:gd name="connsiteX854" fmla="*/ 1858513 w 4587228"/>
              <a:gd name="connsiteY854" fmla="*/ 1911425 h 6859111"/>
              <a:gd name="connsiteX855" fmla="*/ 1823832 w 4587228"/>
              <a:gd name="connsiteY855" fmla="*/ 1897094 h 6859111"/>
              <a:gd name="connsiteX856" fmla="*/ 1805587 w 4587228"/>
              <a:gd name="connsiteY856" fmla="*/ 1852943 h 6859111"/>
              <a:gd name="connsiteX857" fmla="*/ 1867983 w 4587228"/>
              <a:gd name="connsiteY857" fmla="*/ 1790547 h 6859111"/>
              <a:gd name="connsiteX858" fmla="*/ 35655 w 4587228"/>
              <a:gd name="connsiteY858" fmla="*/ 1740412 h 6859111"/>
              <a:gd name="connsiteX859" fmla="*/ 71310 w 4587228"/>
              <a:gd name="connsiteY859" fmla="*/ 1776067 h 6859111"/>
              <a:gd name="connsiteX860" fmla="*/ 64311 w 4587228"/>
              <a:gd name="connsiteY860" fmla="*/ 1793138 h 6859111"/>
              <a:gd name="connsiteX861" fmla="*/ 706971 w 4587228"/>
              <a:gd name="connsiteY861" fmla="*/ 2469671 h 6859111"/>
              <a:gd name="connsiteX862" fmla="*/ 706971 w 4587228"/>
              <a:gd name="connsiteY862" fmla="*/ 5332078 h 6859111"/>
              <a:gd name="connsiteX863" fmla="*/ 496460 w 4587228"/>
              <a:gd name="connsiteY863" fmla="*/ 5493970 h 6859111"/>
              <a:gd name="connsiteX864" fmla="*/ 500284 w 4587228"/>
              <a:gd name="connsiteY864" fmla="*/ 5503111 h 6859111"/>
              <a:gd name="connsiteX865" fmla="*/ 464629 w 4587228"/>
              <a:gd name="connsiteY865" fmla="*/ 5538766 h 6859111"/>
              <a:gd name="connsiteX866" fmla="*/ 428974 w 4587228"/>
              <a:gd name="connsiteY866" fmla="*/ 5503111 h 6859111"/>
              <a:gd name="connsiteX867" fmla="*/ 464629 w 4587228"/>
              <a:gd name="connsiteY867" fmla="*/ 5467456 h 6859111"/>
              <a:gd name="connsiteX868" fmla="*/ 488161 w 4587228"/>
              <a:gd name="connsiteY868" fmla="*/ 5477299 h 6859111"/>
              <a:gd name="connsiteX869" fmla="*/ 688586 w 4587228"/>
              <a:gd name="connsiteY869" fmla="*/ 5323165 h 6859111"/>
              <a:gd name="connsiteX870" fmla="*/ 688586 w 4587228"/>
              <a:gd name="connsiteY870" fmla="*/ 2476914 h 6859111"/>
              <a:gd name="connsiteX871" fmla="*/ 50562 w 4587228"/>
              <a:gd name="connsiteY871" fmla="*/ 1805538 h 6859111"/>
              <a:gd name="connsiteX872" fmla="*/ 35655 w 4587228"/>
              <a:gd name="connsiteY872" fmla="*/ 1811721 h 6859111"/>
              <a:gd name="connsiteX873" fmla="*/ 0 w 4587228"/>
              <a:gd name="connsiteY873" fmla="*/ 1776067 h 6859111"/>
              <a:gd name="connsiteX874" fmla="*/ 35655 w 4587228"/>
              <a:gd name="connsiteY874" fmla="*/ 1740412 h 6859111"/>
              <a:gd name="connsiteX875" fmla="*/ 100837 w 4587228"/>
              <a:gd name="connsiteY875" fmla="*/ 1700857 h 6859111"/>
              <a:gd name="connsiteX876" fmla="*/ 136492 w 4587228"/>
              <a:gd name="connsiteY876" fmla="*/ 1736512 h 6859111"/>
              <a:gd name="connsiteX877" fmla="*/ 130071 w 4587228"/>
              <a:gd name="connsiteY877" fmla="*/ 1752174 h 6859111"/>
              <a:gd name="connsiteX878" fmla="*/ 778281 w 4587228"/>
              <a:gd name="connsiteY878" fmla="*/ 2434016 h 6859111"/>
              <a:gd name="connsiteX879" fmla="*/ 778281 w 4587228"/>
              <a:gd name="connsiteY879" fmla="*/ 3330389 h 6859111"/>
              <a:gd name="connsiteX880" fmla="*/ 790537 w 4587228"/>
              <a:gd name="connsiteY880" fmla="*/ 3330389 h 6859111"/>
              <a:gd name="connsiteX881" fmla="*/ 804465 w 4587228"/>
              <a:gd name="connsiteY881" fmla="*/ 3344318 h 6859111"/>
              <a:gd name="connsiteX882" fmla="*/ 804465 w 4587228"/>
              <a:gd name="connsiteY882" fmla="*/ 3529277 h 6859111"/>
              <a:gd name="connsiteX883" fmla="*/ 790537 w 4587228"/>
              <a:gd name="connsiteY883" fmla="*/ 3543204 h 6859111"/>
              <a:gd name="connsiteX884" fmla="*/ 776275 w 4587228"/>
              <a:gd name="connsiteY884" fmla="*/ 3543204 h 6859111"/>
              <a:gd name="connsiteX885" fmla="*/ 778117 w 4587228"/>
              <a:gd name="connsiteY885" fmla="*/ 5189414 h 6859111"/>
              <a:gd name="connsiteX886" fmla="*/ 794022 w 4587228"/>
              <a:gd name="connsiteY886" fmla="*/ 5196002 h 6859111"/>
              <a:gd name="connsiteX887" fmla="*/ 804465 w 4587228"/>
              <a:gd name="connsiteY887" fmla="*/ 5221214 h 6859111"/>
              <a:gd name="connsiteX888" fmla="*/ 768810 w 4587228"/>
              <a:gd name="connsiteY888" fmla="*/ 5256869 h 6859111"/>
              <a:gd name="connsiteX889" fmla="*/ 733155 w 4587228"/>
              <a:gd name="connsiteY889" fmla="*/ 5221214 h 6859111"/>
              <a:gd name="connsiteX890" fmla="*/ 743598 w 4587228"/>
              <a:gd name="connsiteY890" fmla="*/ 5196002 h 6859111"/>
              <a:gd name="connsiteX891" fmla="*/ 759732 w 4587228"/>
              <a:gd name="connsiteY891" fmla="*/ 5189320 h 6859111"/>
              <a:gd name="connsiteX892" fmla="*/ 757890 w 4587228"/>
              <a:gd name="connsiteY892" fmla="*/ 3543204 h 6859111"/>
              <a:gd name="connsiteX893" fmla="*/ 747083 w 4587228"/>
              <a:gd name="connsiteY893" fmla="*/ 3543204 h 6859111"/>
              <a:gd name="connsiteX894" fmla="*/ 733155 w 4587228"/>
              <a:gd name="connsiteY894" fmla="*/ 3529277 h 6859111"/>
              <a:gd name="connsiteX895" fmla="*/ 733155 w 4587228"/>
              <a:gd name="connsiteY895" fmla="*/ 3344318 h 6859111"/>
              <a:gd name="connsiteX896" fmla="*/ 747083 w 4587228"/>
              <a:gd name="connsiteY896" fmla="*/ 3330389 h 6859111"/>
              <a:gd name="connsiteX897" fmla="*/ 759339 w 4587228"/>
              <a:gd name="connsiteY897" fmla="*/ 3330389 h 6859111"/>
              <a:gd name="connsiteX898" fmla="*/ 759339 w 4587228"/>
              <a:gd name="connsiteY898" fmla="*/ 2441815 h 6859111"/>
              <a:gd name="connsiteX899" fmla="*/ 117084 w 4587228"/>
              <a:gd name="connsiteY899" fmla="*/ 1765427 h 6859111"/>
              <a:gd name="connsiteX900" fmla="*/ 100837 w 4587228"/>
              <a:gd name="connsiteY900" fmla="*/ 1772167 h 6859111"/>
              <a:gd name="connsiteX901" fmla="*/ 65182 w 4587228"/>
              <a:gd name="connsiteY901" fmla="*/ 1736512 h 6859111"/>
              <a:gd name="connsiteX902" fmla="*/ 100837 w 4587228"/>
              <a:gd name="connsiteY902" fmla="*/ 1700857 h 6859111"/>
              <a:gd name="connsiteX903" fmla="*/ 1743748 w 4587228"/>
              <a:gd name="connsiteY903" fmla="*/ 1684696 h 6859111"/>
              <a:gd name="connsiteX904" fmla="*/ 1699736 w 4587228"/>
              <a:gd name="connsiteY904" fmla="*/ 1728708 h 6859111"/>
              <a:gd name="connsiteX905" fmla="*/ 1743748 w 4587228"/>
              <a:gd name="connsiteY905" fmla="*/ 1772720 h 6859111"/>
              <a:gd name="connsiteX906" fmla="*/ 1787759 w 4587228"/>
              <a:gd name="connsiteY906" fmla="*/ 1728708 h 6859111"/>
              <a:gd name="connsiteX907" fmla="*/ 1743748 w 4587228"/>
              <a:gd name="connsiteY907" fmla="*/ 1684696 h 6859111"/>
              <a:gd name="connsiteX908" fmla="*/ 1743748 w 4587228"/>
              <a:gd name="connsiteY908" fmla="*/ 1666312 h 6859111"/>
              <a:gd name="connsiteX909" fmla="*/ 1801252 w 4587228"/>
              <a:gd name="connsiteY909" fmla="*/ 1704386 h 6859111"/>
              <a:gd name="connsiteX910" fmla="*/ 1804355 w 4587228"/>
              <a:gd name="connsiteY910" fmla="*/ 1719813 h 6859111"/>
              <a:gd name="connsiteX911" fmla="*/ 2639578 w 4587228"/>
              <a:gd name="connsiteY911" fmla="*/ 1719813 h 6859111"/>
              <a:gd name="connsiteX912" fmla="*/ 2639578 w 4587228"/>
              <a:gd name="connsiteY912" fmla="*/ 3054663 h 6859111"/>
              <a:gd name="connsiteX913" fmla="*/ 2808224 w 4587228"/>
              <a:gd name="connsiteY913" fmla="*/ 3223285 h 6859111"/>
              <a:gd name="connsiteX914" fmla="*/ 2842923 w 4587228"/>
              <a:gd name="connsiteY914" fmla="*/ 3208944 h 6859111"/>
              <a:gd name="connsiteX915" fmla="*/ 2905319 w 4587228"/>
              <a:gd name="connsiteY915" fmla="*/ 3271338 h 6859111"/>
              <a:gd name="connsiteX916" fmla="*/ 2842923 w 4587228"/>
              <a:gd name="connsiteY916" fmla="*/ 3333733 h 6859111"/>
              <a:gd name="connsiteX917" fmla="*/ 2780527 w 4587228"/>
              <a:gd name="connsiteY917" fmla="*/ 3271338 h 6859111"/>
              <a:gd name="connsiteX918" fmla="*/ 2785419 w 4587228"/>
              <a:gd name="connsiteY918" fmla="*/ 3247020 h 6859111"/>
              <a:gd name="connsiteX919" fmla="*/ 2793602 w 4587228"/>
              <a:gd name="connsiteY919" fmla="*/ 3234868 h 6859111"/>
              <a:gd name="connsiteX920" fmla="*/ 2620637 w 4587228"/>
              <a:gd name="connsiteY920" fmla="*/ 3062459 h 6859111"/>
              <a:gd name="connsiteX921" fmla="*/ 2620637 w 4587228"/>
              <a:gd name="connsiteY921" fmla="*/ 1738197 h 6859111"/>
              <a:gd name="connsiteX922" fmla="*/ 1804236 w 4587228"/>
              <a:gd name="connsiteY922" fmla="*/ 1738197 h 6859111"/>
              <a:gd name="connsiteX923" fmla="*/ 1801252 w 4587228"/>
              <a:gd name="connsiteY923" fmla="*/ 1753029 h 6859111"/>
              <a:gd name="connsiteX924" fmla="*/ 1743748 w 4587228"/>
              <a:gd name="connsiteY924" fmla="*/ 1791104 h 6859111"/>
              <a:gd name="connsiteX925" fmla="*/ 1681352 w 4587228"/>
              <a:gd name="connsiteY925" fmla="*/ 1728708 h 6859111"/>
              <a:gd name="connsiteX926" fmla="*/ 1743748 w 4587228"/>
              <a:gd name="connsiteY926" fmla="*/ 1666312 h 6859111"/>
              <a:gd name="connsiteX927" fmla="*/ 171590 w 4587228"/>
              <a:gd name="connsiteY927" fmla="*/ 1663531 h 6859111"/>
              <a:gd name="connsiteX928" fmla="*/ 207245 w 4587228"/>
              <a:gd name="connsiteY928" fmla="*/ 1699186 h 6859111"/>
              <a:gd name="connsiteX929" fmla="*/ 200338 w 4587228"/>
              <a:gd name="connsiteY929" fmla="*/ 1716033 h 6859111"/>
              <a:gd name="connsiteX930" fmla="*/ 849033 w 4587228"/>
              <a:gd name="connsiteY930" fmla="*/ 2398916 h 6859111"/>
              <a:gd name="connsiteX931" fmla="*/ 849033 w 4587228"/>
              <a:gd name="connsiteY931" fmla="*/ 5136117 h 6859111"/>
              <a:gd name="connsiteX932" fmla="*/ 864702 w 4587228"/>
              <a:gd name="connsiteY932" fmla="*/ 5142802 h 6859111"/>
              <a:gd name="connsiteX933" fmla="*/ 875217 w 4587228"/>
              <a:gd name="connsiteY933" fmla="*/ 5167732 h 6859111"/>
              <a:gd name="connsiteX934" fmla="*/ 839562 w 4587228"/>
              <a:gd name="connsiteY934" fmla="*/ 5203387 h 6859111"/>
              <a:gd name="connsiteX935" fmla="*/ 803907 w 4587228"/>
              <a:gd name="connsiteY935" fmla="*/ 5167732 h 6859111"/>
              <a:gd name="connsiteX936" fmla="*/ 814214 w 4587228"/>
              <a:gd name="connsiteY936" fmla="*/ 5142384 h 6859111"/>
              <a:gd name="connsiteX937" fmla="*/ 830648 w 4587228"/>
              <a:gd name="connsiteY937" fmla="*/ 5135702 h 6859111"/>
              <a:gd name="connsiteX938" fmla="*/ 830648 w 4587228"/>
              <a:gd name="connsiteY938" fmla="*/ 2406160 h 6859111"/>
              <a:gd name="connsiteX939" fmla="*/ 186713 w 4587228"/>
              <a:gd name="connsiteY939" fmla="*/ 1728567 h 6859111"/>
              <a:gd name="connsiteX940" fmla="*/ 171590 w 4587228"/>
              <a:gd name="connsiteY940" fmla="*/ 1734841 h 6859111"/>
              <a:gd name="connsiteX941" fmla="*/ 135935 w 4587228"/>
              <a:gd name="connsiteY941" fmla="*/ 1699186 h 6859111"/>
              <a:gd name="connsiteX942" fmla="*/ 171590 w 4587228"/>
              <a:gd name="connsiteY942" fmla="*/ 1663531 h 6859111"/>
              <a:gd name="connsiteX943" fmla="*/ 1885254 w 4587228"/>
              <a:gd name="connsiteY943" fmla="*/ 1640138 h 6859111"/>
              <a:gd name="connsiteX944" fmla="*/ 1910603 w 4587228"/>
              <a:gd name="connsiteY944" fmla="*/ 1650653 h 6859111"/>
              <a:gd name="connsiteX945" fmla="*/ 1917031 w 4587228"/>
              <a:gd name="connsiteY945" fmla="*/ 1666332 h 6859111"/>
              <a:gd name="connsiteX946" fmla="*/ 2692504 w 4587228"/>
              <a:gd name="connsiteY946" fmla="*/ 1666332 h 6859111"/>
              <a:gd name="connsiteX947" fmla="*/ 2692504 w 4587228"/>
              <a:gd name="connsiteY947" fmla="*/ 2877488 h 6859111"/>
              <a:gd name="connsiteX948" fmla="*/ 2861516 w 4587228"/>
              <a:gd name="connsiteY948" fmla="*/ 3045974 h 6859111"/>
              <a:gd name="connsiteX949" fmla="*/ 2895848 w 4587228"/>
              <a:gd name="connsiteY949" fmla="*/ 3031787 h 6859111"/>
              <a:gd name="connsiteX950" fmla="*/ 2958244 w 4587228"/>
              <a:gd name="connsiteY950" fmla="*/ 3094182 h 6859111"/>
              <a:gd name="connsiteX951" fmla="*/ 2895848 w 4587228"/>
              <a:gd name="connsiteY951" fmla="*/ 3156578 h 6859111"/>
              <a:gd name="connsiteX952" fmla="*/ 2833452 w 4587228"/>
              <a:gd name="connsiteY952" fmla="*/ 3094182 h 6859111"/>
              <a:gd name="connsiteX953" fmla="*/ 2838344 w 4587228"/>
              <a:gd name="connsiteY953" fmla="*/ 3069862 h 6859111"/>
              <a:gd name="connsiteX954" fmla="*/ 2846538 w 4587228"/>
              <a:gd name="connsiteY954" fmla="*/ 3057694 h 6859111"/>
              <a:gd name="connsiteX955" fmla="*/ 2674119 w 4587228"/>
              <a:gd name="connsiteY955" fmla="*/ 2884727 h 6859111"/>
              <a:gd name="connsiteX956" fmla="*/ 2674119 w 4587228"/>
              <a:gd name="connsiteY956" fmla="*/ 1684716 h 6859111"/>
              <a:gd name="connsiteX957" fmla="*/ 1917251 w 4587228"/>
              <a:gd name="connsiteY957" fmla="*/ 1684716 h 6859111"/>
              <a:gd name="connsiteX958" fmla="*/ 1910603 w 4587228"/>
              <a:gd name="connsiteY958" fmla="*/ 1700932 h 6859111"/>
              <a:gd name="connsiteX959" fmla="*/ 1885254 w 4587228"/>
              <a:gd name="connsiteY959" fmla="*/ 1711447 h 6859111"/>
              <a:gd name="connsiteX960" fmla="*/ 1849599 w 4587228"/>
              <a:gd name="connsiteY960" fmla="*/ 1675793 h 6859111"/>
              <a:gd name="connsiteX961" fmla="*/ 1885254 w 4587228"/>
              <a:gd name="connsiteY961" fmla="*/ 1640138 h 6859111"/>
              <a:gd name="connsiteX962" fmla="*/ 240671 w 4587228"/>
              <a:gd name="connsiteY962" fmla="*/ 1623976 h 6859111"/>
              <a:gd name="connsiteX963" fmla="*/ 276326 w 4587228"/>
              <a:gd name="connsiteY963" fmla="*/ 1659631 h 6859111"/>
              <a:gd name="connsiteX964" fmla="*/ 268653 w 4587228"/>
              <a:gd name="connsiteY964" fmla="*/ 1678347 h 6859111"/>
              <a:gd name="connsiteX965" fmla="*/ 919786 w 4587228"/>
              <a:gd name="connsiteY965" fmla="*/ 2363258 h 6859111"/>
              <a:gd name="connsiteX966" fmla="*/ 919786 w 4587228"/>
              <a:gd name="connsiteY966" fmla="*/ 5083081 h 6859111"/>
              <a:gd name="connsiteX967" fmla="*/ 935664 w 4587228"/>
              <a:gd name="connsiteY967" fmla="*/ 5089668 h 6859111"/>
              <a:gd name="connsiteX968" fmla="*/ 945970 w 4587228"/>
              <a:gd name="connsiteY968" fmla="*/ 5114807 h 6859111"/>
              <a:gd name="connsiteX969" fmla="*/ 935664 w 4587228"/>
              <a:gd name="connsiteY969" fmla="*/ 5139946 h 6859111"/>
              <a:gd name="connsiteX970" fmla="*/ 919786 w 4587228"/>
              <a:gd name="connsiteY970" fmla="*/ 5146533 h 6859111"/>
              <a:gd name="connsiteX971" fmla="*/ 919786 w 4587228"/>
              <a:gd name="connsiteY971" fmla="*/ 5150462 h 6859111"/>
              <a:gd name="connsiteX972" fmla="*/ 910315 w 4587228"/>
              <a:gd name="connsiteY972" fmla="*/ 5150462 h 6859111"/>
              <a:gd name="connsiteX973" fmla="*/ 901401 w 4587228"/>
              <a:gd name="connsiteY973" fmla="*/ 5150462 h 6859111"/>
              <a:gd name="connsiteX974" fmla="*/ 901401 w 4587228"/>
              <a:gd name="connsiteY974" fmla="*/ 5146734 h 6859111"/>
              <a:gd name="connsiteX975" fmla="*/ 885176 w 4587228"/>
              <a:gd name="connsiteY975" fmla="*/ 5139946 h 6859111"/>
              <a:gd name="connsiteX976" fmla="*/ 874660 w 4587228"/>
              <a:gd name="connsiteY976" fmla="*/ 5114807 h 6859111"/>
              <a:gd name="connsiteX977" fmla="*/ 884967 w 4587228"/>
              <a:gd name="connsiteY977" fmla="*/ 5089668 h 6859111"/>
              <a:gd name="connsiteX978" fmla="*/ 901401 w 4587228"/>
              <a:gd name="connsiteY978" fmla="*/ 5082850 h 6859111"/>
              <a:gd name="connsiteX979" fmla="*/ 901401 w 4587228"/>
              <a:gd name="connsiteY979" fmla="*/ 2370501 h 6859111"/>
              <a:gd name="connsiteX980" fmla="*/ 254335 w 4587228"/>
              <a:gd name="connsiteY980" fmla="*/ 1689617 h 6859111"/>
              <a:gd name="connsiteX981" fmla="*/ 240671 w 4587228"/>
              <a:gd name="connsiteY981" fmla="*/ 1695286 h 6859111"/>
              <a:gd name="connsiteX982" fmla="*/ 205016 w 4587228"/>
              <a:gd name="connsiteY982" fmla="*/ 1659631 h 6859111"/>
              <a:gd name="connsiteX983" fmla="*/ 240671 w 4587228"/>
              <a:gd name="connsiteY983" fmla="*/ 1623976 h 6859111"/>
              <a:gd name="connsiteX984" fmla="*/ 307524 w 4587228"/>
              <a:gd name="connsiteY984" fmla="*/ 1588879 h 6859111"/>
              <a:gd name="connsiteX985" fmla="*/ 343179 w 4587228"/>
              <a:gd name="connsiteY985" fmla="*/ 1624534 h 6859111"/>
              <a:gd name="connsiteX986" fmla="*/ 336417 w 4587228"/>
              <a:gd name="connsiteY986" fmla="*/ 1641027 h 6859111"/>
              <a:gd name="connsiteX987" fmla="*/ 992767 w 4587228"/>
              <a:gd name="connsiteY987" fmla="*/ 2323703 h 6859111"/>
              <a:gd name="connsiteX988" fmla="*/ 992767 w 4587228"/>
              <a:gd name="connsiteY988" fmla="*/ 2327604 h 6859111"/>
              <a:gd name="connsiteX989" fmla="*/ 990592 w 4587228"/>
              <a:gd name="connsiteY989" fmla="*/ 5047527 h 6859111"/>
              <a:gd name="connsiteX990" fmla="*/ 1006417 w 4587228"/>
              <a:gd name="connsiteY990" fmla="*/ 5054221 h 6859111"/>
              <a:gd name="connsiteX991" fmla="*/ 1016723 w 4587228"/>
              <a:gd name="connsiteY991" fmla="*/ 5079152 h 6859111"/>
              <a:gd name="connsiteX992" fmla="*/ 1006417 w 4587228"/>
              <a:gd name="connsiteY992" fmla="*/ 5104292 h 6859111"/>
              <a:gd name="connsiteX993" fmla="*/ 990541 w 4587228"/>
              <a:gd name="connsiteY993" fmla="*/ 5110877 h 6859111"/>
              <a:gd name="connsiteX994" fmla="*/ 990538 w 4587228"/>
              <a:gd name="connsiteY994" fmla="*/ 5114806 h 6859111"/>
              <a:gd name="connsiteX995" fmla="*/ 981071 w 4587228"/>
              <a:gd name="connsiteY995" fmla="*/ 5114806 h 6859111"/>
              <a:gd name="connsiteX996" fmla="*/ 981068 w 4587228"/>
              <a:gd name="connsiteY996" fmla="*/ 5114807 h 6859111"/>
              <a:gd name="connsiteX997" fmla="*/ 981066 w 4587228"/>
              <a:gd name="connsiteY997" fmla="*/ 5114806 h 6859111"/>
              <a:gd name="connsiteX998" fmla="*/ 972153 w 4587228"/>
              <a:gd name="connsiteY998" fmla="*/ 5114806 h 6859111"/>
              <a:gd name="connsiteX999" fmla="*/ 972156 w 4587228"/>
              <a:gd name="connsiteY999" fmla="*/ 5111154 h 6859111"/>
              <a:gd name="connsiteX1000" fmla="*/ 955929 w 4587228"/>
              <a:gd name="connsiteY1000" fmla="*/ 5104501 h 6859111"/>
              <a:gd name="connsiteX1001" fmla="*/ 945413 w 4587228"/>
              <a:gd name="connsiteY1001" fmla="*/ 5079152 h 6859111"/>
              <a:gd name="connsiteX1002" fmla="*/ 955720 w 4587228"/>
              <a:gd name="connsiteY1002" fmla="*/ 5053804 h 6859111"/>
              <a:gd name="connsiteX1003" fmla="*/ 972208 w 4587228"/>
              <a:gd name="connsiteY1003" fmla="*/ 5047100 h 6859111"/>
              <a:gd name="connsiteX1004" fmla="*/ 974382 w 4587228"/>
              <a:gd name="connsiteY1004" fmla="*/ 2331503 h 6859111"/>
              <a:gd name="connsiteX1005" fmla="*/ 322979 w 4587228"/>
              <a:gd name="connsiteY1005" fmla="*/ 1653778 h 6859111"/>
              <a:gd name="connsiteX1006" fmla="*/ 307524 w 4587228"/>
              <a:gd name="connsiteY1006" fmla="*/ 1660189 h 6859111"/>
              <a:gd name="connsiteX1007" fmla="*/ 271869 w 4587228"/>
              <a:gd name="connsiteY1007" fmla="*/ 1624534 h 6859111"/>
              <a:gd name="connsiteX1008" fmla="*/ 307524 w 4587228"/>
              <a:gd name="connsiteY1008" fmla="*/ 1588879 h 6859111"/>
              <a:gd name="connsiteX1009" fmla="*/ 1619513 w 4587228"/>
              <a:gd name="connsiteY1009" fmla="*/ 1578288 h 6859111"/>
              <a:gd name="connsiteX1010" fmla="*/ 1575502 w 4587228"/>
              <a:gd name="connsiteY1010" fmla="*/ 1622300 h 6859111"/>
              <a:gd name="connsiteX1011" fmla="*/ 1619513 w 4587228"/>
              <a:gd name="connsiteY1011" fmla="*/ 1666312 h 6859111"/>
              <a:gd name="connsiteX1012" fmla="*/ 1663525 w 4587228"/>
              <a:gd name="connsiteY1012" fmla="*/ 1622300 h 6859111"/>
              <a:gd name="connsiteX1013" fmla="*/ 1619513 w 4587228"/>
              <a:gd name="connsiteY1013" fmla="*/ 1578288 h 6859111"/>
              <a:gd name="connsiteX1014" fmla="*/ 1619513 w 4587228"/>
              <a:gd name="connsiteY1014" fmla="*/ 1559904 h 6859111"/>
              <a:gd name="connsiteX1015" fmla="*/ 1677017 w 4587228"/>
              <a:gd name="connsiteY1015" fmla="*/ 1597978 h 6859111"/>
              <a:gd name="connsiteX1016" fmla="*/ 1680120 w 4587228"/>
              <a:gd name="connsiteY1016" fmla="*/ 1613407 h 6859111"/>
              <a:gd name="connsiteX1017" fmla="*/ 2745986 w 4587228"/>
              <a:gd name="connsiteY1017" fmla="*/ 1613407 h 6859111"/>
              <a:gd name="connsiteX1018" fmla="*/ 2745986 w 4587228"/>
              <a:gd name="connsiteY1018" fmla="*/ 2682498 h 6859111"/>
              <a:gd name="connsiteX1019" fmla="*/ 3003391 w 4587228"/>
              <a:gd name="connsiteY1019" fmla="*/ 2974740 h 6859111"/>
              <a:gd name="connsiteX1020" fmla="*/ 3037910 w 4587228"/>
              <a:gd name="connsiteY1020" fmla="*/ 2960476 h 6859111"/>
              <a:gd name="connsiteX1021" fmla="*/ 3100306 w 4587228"/>
              <a:gd name="connsiteY1021" fmla="*/ 3022872 h 6859111"/>
              <a:gd name="connsiteX1022" fmla="*/ 3037910 w 4587228"/>
              <a:gd name="connsiteY1022" fmla="*/ 3085268 h 6859111"/>
              <a:gd name="connsiteX1023" fmla="*/ 2975514 w 4587228"/>
              <a:gd name="connsiteY1023" fmla="*/ 3022872 h 6859111"/>
              <a:gd name="connsiteX1024" fmla="*/ 2980406 w 4587228"/>
              <a:gd name="connsiteY1024" fmla="*/ 2998551 h 6859111"/>
              <a:gd name="connsiteX1025" fmla="*/ 2988734 w 4587228"/>
              <a:gd name="connsiteY1025" fmla="*/ 2986183 h 6859111"/>
              <a:gd name="connsiteX1026" fmla="*/ 2727044 w 4587228"/>
              <a:gd name="connsiteY1026" fmla="*/ 2689742 h 6859111"/>
              <a:gd name="connsiteX1027" fmla="*/ 2727044 w 4587228"/>
              <a:gd name="connsiteY1027" fmla="*/ 1631790 h 6859111"/>
              <a:gd name="connsiteX1028" fmla="*/ 1680000 w 4587228"/>
              <a:gd name="connsiteY1028" fmla="*/ 1631790 h 6859111"/>
              <a:gd name="connsiteX1029" fmla="*/ 1677017 w 4587228"/>
              <a:gd name="connsiteY1029" fmla="*/ 1646621 h 6859111"/>
              <a:gd name="connsiteX1030" fmla="*/ 1619513 w 4587228"/>
              <a:gd name="connsiteY1030" fmla="*/ 1684696 h 6859111"/>
              <a:gd name="connsiteX1031" fmla="*/ 1557117 w 4587228"/>
              <a:gd name="connsiteY1031" fmla="*/ 1622300 h 6859111"/>
              <a:gd name="connsiteX1032" fmla="*/ 1619513 w 4587228"/>
              <a:gd name="connsiteY1032" fmla="*/ 1559904 h 6859111"/>
              <a:gd name="connsiteX1033" fmla="*/ 1883583 w 4587228"/>
              <a:gd name="connsiteY1033" fmla="*/ 1533725 h 6859111"/>
              <a:gd name="connsiteX1034" fmla="*/ 1908932 w 4587228"/>
              <a:gd name="connsiteY1034" fmla="*/ 1544240 h 6859111"/>
              <a:gd name="connsiteX1035" fmla="*/ 1915145 w 4587228"/>
              <a:gd name="connsiteY1035" fmla="*/ 1559397 h 6859111"/>
              <a:gd name="connsiteX1036" fmla="*/ 2798911 w 4587228"/>
              <a:gd name="connsiteY1036" fmla="*/ 1559926 h 6859111"/>
              <a:gd name="connsiteX1037" fmla="*/ 2798911 w 4587228"/>
              <a:gd name="connsiteY1037" fmla="*/ 2292507 h 6859111"/>
              <a:gd name="connsiteX1038" fmla="*/ 3235391 w 4587228"/>
              <a:gd name="connsiteY1038" fmla="*/ 2745444 h 6859111"/>
              <a:gd name="connsiteX1039" fmla="*/ 3250169 w 4587228"/>
              <a:gd name="connsiteY1039" fmla="*/ 2739314 h 6859111"/>
              <a:gd name="connsiteX1040" fmla="*/ 3285824 w 4587228"/>
              <a:gd name="connsiteY1040" fmla="*/ 2774965 h 6859111"/>
              <a:gd name="connsiteX1041" fmla="*/ 3250169 w 4587228"/>
              <a:gd name="connsiteY1041" fmla="*/ 2810622 h 6859111"/>
              <a:gd name="connsiteX1042" fmla="*/ 3214514 w 4587228"/>
              <a:gd name="connsiteY1042" fmla="*/ 2774965 h 6859111"/>
              <a:gd name="connsiteX1043" fmla="*/ 3221566 w 4587228"/>
              <a:gd name="connsiteY1043" fmla="*/ 2757766 h 6859111"/>
              <a:gd name="connsiteX1044" fmla="*/ 2780527 w 4587228"/>
              <a:gd name="connsiteY1044" fmla="*/ 2299753 h 6859111"/>
              <a:gd name="connsiteX1045" fmla="*/ 2780527 w 4587228"/>
              <a:gd name="connsiteY1045" fmla="*/ 1578310 h 6859111"/>
              <a:gd name="connsiteX1046" fmla="*/ 1915577 w 4587228"/>
              <a:gd name="connsiteY1046" fmla="*/ 1578310 h 6859111"/>
              <a:gd name="connsiteX1047" fmla="*/ 1908932 w 4587228"/>
              <a:gd name="connsiteY1047" fmla="*/ 1594519 h 6859111"/>
              <a:gd name="connsiteX1048" fmla="*/ 1883583 w 4587228"/>
              <a:gd name="connsiteY1048" fmla="*/ 1605035 h 6859111"/>
              <a:gd name="connsiteX1049" fmla="*/ 1847928 w 4587228"/>
              <a:gd name="connsiteY1049" fmla="*/ 1569380 h 6859111"/>
              <a:gd name="connsiteX1050" fmla="*/ 1883583 w 4587228"/>
              <a:gd name="connsiteY1050" fmla="*/ 1533725 h 6859111"/>
              <a:gd name="connsiteX1051" fmla="*/ 1353773 w 4587228"/>
              <a:gd name="connsiteY1051" fmla="*/ 1418955 h 6859111"/>
              <a:gd name="connsiteX1052" fmla="*/ 1309762 w 4587228"/>
              <a:gd name="connsiteY1052" fmla="*/ 1462966 h 6859111"/>
              <a:gd name="connsiteX1053" fmla="*/ 1353773 w 4587228"/>
              <a:gd name="connsiteY1053" fmla="*/ 1506978 h 6859111"/>
              <a:gd name="connsiteX1054" fmla="*/ 1397785 w 4587228"/>
              <a:gd name="connsiteY1054" fmla="*/ 1462966 h 6859111"/>
              <a:gd name="connsiteX1055" fmla="*/ 1353773 w 4587228"/>
              <a:gd name="connsiteY1055" fmla="*/ 1418955 h 6859111"/>
              <a:gd name="connsiteX1056" fmla="*/ 1706422 w 4587228"/>
              <a:gd name="connsiteY1056" fmla="*/ 1379399 h 6859111"/>
              <a:gd name="connsiteX1057" fmla="*/ 1662410 w 4587228"/>
              <a:gd name="connsiteY1057" fmla="*/ 1423410 h 6859111"/>
              <a:gd name="connsiteX1058" fmla="*/ 1706422 w 4587228"/>
              <a:gd name="connsiteY1058" fmla="*/ 1467422 h 6859111"/>
              <a:gd name="connsiteX1059" fmla="*/ 1750434 w 4587228"/>
              <a:gd name="connsiteY1059" fmla="*/ 1423410 h 6859111"/>
              <a:gd name="connsiteX1060" fmla="*/ 1706422 w 4587228"/>
              <a:gd name="connsiteY1060" fmla="*/ 1379399 h 6859111"/>
              <a:gd name="connsiteX1061" fmla="*/ 1566588 w 4587228"/>
              <a:gd name="connsiteY1061" fmla="*/ 1308646 h 6859111"/>
              <a:gd name="connsiteX1062" fmla="*/ 1522577 w 4587228"/>
              <a:gd name="connsiteY1062" fmla="*/ 1352658 h 6859111"/>
              <a:gd name="connsiteX1063" fmla="*/ 1566588 w 4587228"/>
              <a:gd name="connsiteY1063" fmla="*/ 1396670 h 6859111"/>
              <a:gd name="connsiteX1064" fmla="*/ 1610600 w 4587228"/>
              <a:gd name="connsiteY1064" fmla="*/ 1352658 h 6859111"/>
              <a:gd name="connsiteX1065" fmla="*/ 1566588 w 4587228"/>
              <a:gd name="connsiteY1065" fmla="*/ 1308646 h 6859111"/>
              <a:gd name="connsiteX1066" fmla="*/ 1852385 w 4587228"/>
              <a:gd name="connsiteY1066" fmla="*/ 1293048 h 6859111"/>
              <a:gd name="connsiteX1067" fmla="*/ 1808373 w 4587228"/>
              <a:gd name="connsiteY1067" fmla="*/ 1337059 h 6859111"/>
              <a:gd name="connsiteX1068" fmla="*/ 1852385 w 4587228"/>
              <a:gd name="connsiteY1068" fmla="*/ 1381071 h 6859111"/>
              <a:gd name="connsiteX1069" fmla="*/ 1896396 w 4587228"/>
              <a:gd name="connsiteY1069" fmla="*/ 1337059 h 6859111"/>
              <a:gd name="connsiteX1070" fmla="*/ 1852385 w 4587228"/>
              <a:gd name="connsiteY1070" fmla="*/ 1293048 h 6859111"/>
              <a:gd name="connsiteX1071" fmla="*/ 3733181 w 4587228"/>
              <a:gd name="connsiteY1071" fmla="*/ 1271321 h 6859111"/>
              <a:gd name="connsiteX1072" fmla="*/ 3689169 w 4587228"/>
              <a:gd name="connsiteY1072" fmla="*/ 1315332 h 6859111"/>
              <a:gd name="connsiteX1073" fmla="*/ 3733181 w 4587228"/>
              <a:gd name="connsiteY1073" fmla="*/ 1359344 h 6859111"/>
              <a:gd name="connsiteX1074" fmla="*/ 3777193 w 4587228"/>
              <a:gd name="connsiteY1074" fmla="*/ 1315332 h 6859111"/>
              <a:gd name="connsiteX1075" fmla="*/ 3733181 w 4587228"/>
              <a:gd name="connsiteY1075" fmla="*/ 1271321 h 6859111"/>
              <a:gd name="connsiteX1076" fmla="*/ 1978291 w 4587228"/>
              <a:gd name="connsiteY1076" fmla="*/ 1206139 h 6859111"/>
              <a:gd name="connsiteX1077" fmla="*/ 1934280 w 4587228"/>
              <a:gd name="connsiteY1077" fmla="*/ 1250150 h 6859111"/>
              <a:gd name="connsiteX1078" fmla="*/ 1978291 w 4587228"/>
              <a:gd name="connsiteY1078" fmla="*/ 1294162 h 6859111"/>
              <a:gd name="connsiteX1079" fmla="*/ 2022303 w 4587228"/>
              <a:gd name="connsiteY1079" fmla="*/ 1250150 h 6859111"/>
              <a:gd name="connsiteX1080" fmla="*/ 1978291 w 4587228"/>
              <a:gd name="connsiteY1080" fmla="*/ 1206139 h 6859111"/>
              <a:gd name="connsiteX1081" fmla="*/ 841234 w 4587228"/>
              <a:gd name="connsiteY1081" fmla="*/ 948759 h 6859111"/>
              <a:gd name="connsiteX1082" fmla="*/ 876889 w 4587228"/>
              <a:gd name="connsiteY1082" fmla="*/ 984414 h 6859111"/>
              <a:gd name="connsiteX1083" fmla="*/ 869922 w 4587228"/>
              <a:gd name="connsiteY1083" fmla="*/ 1001409 h 6859111"/>
              <a:gd name="connsiteX1084" fmla="*/ 1008366 w 4587228"/>
              <a:gd name="connsiteY1084" fmla="*/ 1139855 h 6859111"/>
              <a:gd name="connsiteX1085" fmla="*/ 1008366 w 4587228"/>
              <a:gd name="connsiteY1085" fmla="*/ 1857707 h 6859111"/>
              <a:gd name="connsiteX1086" fmla="*/ 1026264 w 4587228"/>
              <a:gd name="connsiteY1086" fmla="*/ 1865342 h 6859111"/>
              <a:gd name="connsiteX1087" fmla="*/ 1036779 w 4587228"/>
              <a:gd name="connsiteY1087" fmla="*/ 1890273 h 6859111"/>
              <a:gd name="connsiteX1088" fmla="*/ 1001124 w 4587228"/>
              <a:gd name="connsiteY1088" fmla="*/ 1925928 h 6859111"/>
              <a:gd name="connsiteX1089" fmla="*/ 965469 w 4587228"/>
              <a:gd name="connsiteY1089" fmla="*/ 1890273 h 6859111"/>
              <a:gd name="connsiteX1090" fmla="*/ 975776 w 4587228"/>
              <a:gd name="connsiteY1090" fmla="*/ 1865133 h 6859111"/>
              <a:gd name="connsiteX1091" fmla="*/ 989982 w 4587228"/>
              <a:gd name="connsiteY1091" fmla="*/ 1859240 h 6859111"/>
              <a:gd name="connsiteX1092" fmla="*/ 989982 w 4587228"/>
              <a:gd name="connsiteY1092" fmla="*/ 1147655 h 6859111"/>
              <a:gd name="connsiteX1093" fmla="*/ 855856 w 4587228"/>
              <a:gd name="connsiteY1093" fmla="*/ 1014004 h 6859111"/>
              <a:gd name="connsiteX1094" fmla="*/ 841234 w 4587228"/>
              <a:gd name="connsiteY1094" fmla="*/ 1020069 h 6859111"/>
              <a:gd name="connsiteX1095" fmla="*/ 805579 w 4587228"/>
              <a:gd name="connsiteY1095" fmla="*/ 984414 h 6859111"/>
              <a:gd name="connsiteX1096" fmla="*/ 841234 w 4587228"/>
              <a:gd name="connsiteY1096" fmla="*/ 948759 h 6859111"/>
              <a:gd name="connsiteX1097" fmla="*/ 439002 w 4587228"/>
              <a:gd name="connsiteY1097" fmla="*/ 947638 h 6859111"/>
              <a:gd name="connsiteX1098" fmla="*/ 623962 w 4587228"/>
              <a:gd name="connsiteY1098" fmla="*/ 947638 h 6859111"/>
              <a:gd name="connsiteX1099" fmla="*/ 637889 w 4587228"/>
              <a:gd name="connsiteY1099" fmla="*/ 961566 h 6859111"/>
              <a:gd name="connsiteX1100" fmla="*/ 637889 w 4587228"/>
              <a:gd name="connsiteY1100" fmla="*/ 974951 h 6859111"/>
              <a:gd name="connsiteX1101" fmla="*/ 754882 w 4587228"/>
              <a:gd name="connsiteY1101" fmla="*/ 974951 h 6859111"/>
              <a:gd name="connsiteX1102" fmla="*/ 937614 w 4587228"/>
              <a:gd name="connsiteY1102" fmla="*/ 1157683 h 6859111"/>
              <a:gd name="connsiteX1103" fmla="*/ 937614 w 4587228"/>
              <a:gd name="connsiteY1103" fmla="*/ 1554788 h 6859111"/>
              <a:gd name="connsiteX1104" fmla="*/ 955163 w 4587228"/>
              <a:gd name="connsiteY1104" fmla="*/ 1562068 h 6859111"/>
              <a:gd name="connsiteX1105" fmla="*/ 965469 w 4587228"/>
              <a:gd name="connsiteY1105" fmla="*/ 1587208 h 6859111"/>
              <a:gd name="connsiteX1106" fmla="*/ 929814 w 4587228"/>
              <a:gd name="connsiteY1106" fmla="*/ 1622863 h 6859111"/>
              <a:gd name="connsiteX1107" fmla="*/ 894159 w 4587228"/>
              <a:gd name="connsiteY1107" fmla="*/ 1587208 h 6859111"/>
              <a:gd name="connsiteX1108" fmla="*/ 904466 w 4587228"/>
              <a:gd name="connsiteY1108" fmla="*/ 1562068 h 6859111"/>
              <a:gd name="connsiteX1109" fmla="*/ 919229 w 4587228"/>
              <a:gd name="connsiteY1109" fmla="*/ 1555944 h 6859111"/>
              <a:gd name="connsiteX1110" fmla="*/ 919229 w 4587228"/>
              <a:gd name="connsiteY1110" fmla="*/ 1165484 h 6859111"/>
              <a:gd name="connsiteX1111" fmla="*/ 747083 w 4587228"/>
              <a:gd name="connsiteY1111" fmla="*/ 993336 h 6859111"/>
              <a:gd name="connsiteX1112" fmla="*/ 637889 w 4587228"/>
              <a:gd name="connsiteY1112" fmla="*/ 993336 h 6859111"/>
              <a:gd name="connsiteX1113" fmla="*/ 637889 w 4587228"/>
              <a:gd name="connsiteY1113" fmla="*/ 1005020 h 6859111"/>
              <a:gd name="connsiteX1114" fmla="*/ 623962 w 4587228"/>
              <a:gd name="connsiteY1114" fmla="*/ 1018948 h 6859111"/>
              <a:gd name="connsiteX1115" fmla="*/ 439002 w 4587228"/>
              <a:gd name="connsiteY1115" fmla="*/ 1018948 h 6859111"/>
              <a:gd name="connsiteX1116" fmla="*/ 425074 w 4587228"/>
              <a:gd name="connsiteY1116" fmla="*/ 1005020 h 6859111"/>
              <a:gd name="connsiteX1117" fmla="*/ 425074 w 4587228"/>
              <a:gd name="connsiteY1117" fmla="*/ 961566 h 6859111"/>
              <a:gd name="connsiteX1118" fmla="*/ 439002 w 4587228"/>
              <a:gd name="connsiteY1118" fmla="*/ 947638 h 6859111"/>
              <a:gd name="connsiteX1119" fmla="*/ 1869655 w 4587228"/>
              <a:gd name="connsiteY1119" fmla="*/ 737617 h 6859111"/>
              <a:gd name="connsiteX1120" fmla="*/ 1905310 w 4587228"/>
              <a:gd name="connsiteY1120" fmla="*/ 773272 h 6859111"/>
              <a:gd name="connsiteX1121" fmla="*/ 1900516 w 4587228"/>
              <a:gd name="connsiteY1121" fmla="*/ 784966 h 6859111"/>
              <a:gd name="connsiteX1122" fmla="*/ 2178293 w 4587228"/>
              <a:gd name="connsiteY1122" fmla="*/ 997234 h 6859111"/>
              <a:gd name="connsiteX1123" fmla="*/ 2178293 w 4587228"/>
              <a:gd name="connsiteY1123" fmla="*/ 1259635 h 6859111"/>
              <a:gd name="connsiteX1124" fmla="*/ 2038779 w 4587228"/>
              <a:gd name="connsiteY1124" fmla="*/ 1259635 h 6859111"/>
              <a:gd name="connsiteX1125" fmla="*/ 2035795 w 4587228"/>
              <a:gd name="connsiteY1125" fmla="*/ 1274472 h 6859111"/>
              <a:gd name="connsiteX1126" fmla="*/ 1978291 w 4587228"/>
              <a:gd name="connsiteY1126" fmla="*/ 1312546 h 6859111"/>
              <a:gd name="connsiteX1127" fmla="*/ 1915895 w 4587228"/>
              <a:gd name="connsiteY1127" fmla="*/ 1250150 h 6859111"/>
              <a:gd name="connsiteX1128" fmla="*/ 1978291 w 4587228"/>
              <a:gd name="connsiteY1128" fmla="*/ 1187754 h 6859111"/>
              <a:gd name="connsiteX1129" fmla="*/ 2035795 w 4587228"/>
              <a:gd name="connsiteY1129" fmla="*/ 1225829 h 6859111"/>
              <a:gd name="connsiteX1130" fmla="*/ 2038785 w 4587228"/>
              <a:gd name="connsiteY1130" fmla="*/ 1240692 h 6859111"/>
              <a:gd name="connsiteX1131" fmla="*/ 2159909 w 4587228"/>
              <a:gd name="connsiteY1131" fmla="*/ 1240692 h 6859111"/>
              <a:gd name="connsiteX1132" fmla="*/ 2159909 w 4587228"/>
              <a:gd name="connsiteY1132" fmla="*/ 1006705 h 6859111"/>
              <a:gd name="connsiteX1133" fmla="*/ 1890432 w 4587228"/>
              <a:gd name="connsiteY1133" fmla="*/ 800308 h 6859111"/>
              <a:gd name="connsiteX1134" fmla="*/ 1869655 w 4587228"/>
              <a:gd name="connsiteY1134" fmla="*/ 808927 h 6859111"/>
              <a:gd name="connsiteX1135" fmla="*/ 1834000 w 4587228"/>
              <a:gd name="connsiteY1135" fmla="*/ 773272 h 6859111"/>
              <a:gd name="connsiteX1136" fmla="*/ 1869655 w 4587228"/>
              <a:gd name="connsiteY1136" fmla="*/ 737617 h 6859111"/>
              <a:gd name="connsiteX1137" fmla="*/ 3725382 w 4587228"/>
              <a:gd name="connsiteY1137" fmla="*/ 633438 h 6859111"/>
              <a:gd name="connsiteX1138" fmla="*/ 3761037 w 4587228"/>
              <a:gd name="connsiteY1138" fmla="*/ 669093 h 6859111"/>
              <a:gd name="connsiteX1139" fmla="*/ 3725382 w 4587228"/>
              <a:gd name="connsiteY1139" fmla="*/ 704748 h 6859111"/>
              <a:gd name="connsiteX1140" fmla="*/ 3709469 w 4587228"/>
              <a:gd name="connsiteY1140" fmla="*/ 698278 h 6859111"/>
              <a:gd name="connsiteX1141" fmla="*/ 3596690 w 4587228"/>
              <a:gd name="connsiteY1141" fmla="*/ 810605 h 6859111"/>
              <a:gd name="connsiteX1142" fmla="*/ 3596690 w 4587228"/>
              <a:gd name="connsiteY1142" fmla="*/ 1626216 h 6859111"/>
              <a:gd name="connsiteX1143" fmla="*/ 3477519 w 4587228"/>
              <a:gd name="connsiteY1143" fmla="*/ 1745845 h 6859111"/>
              <a:gd name="connsiteX1144" fmla="*/ 3485268 w 4587228"/>
              <a:gd name="connsiteY1144" fmla="*/ 1764371 h 6859111"/>
              <a:gd name="connsiteX1145" fmla="*/ 3449613 w 4587228"/>
              <a:gd name="connsiteY1145" fmla="*/ 1800026 h 6859111"/>
              <a:gd name="connsiteX1146" fmla="*/ 3413958 w 4587228"/>
              <a:gd name="connsiteY1146" fmla="*/ 1764371 h 6859111"/>
              <a:gd name="connsiteX1147" fmla="*/ 3449613 w 4587228"/>
              <a:gd name="connsiteY1147" fmla="*/ 1728716 h 6859111"/>
              <a:gd name="connsiteX1148" fmla="*/ 3462580 w 4587228"/>
              <a:gd name="connsiteY1148" fmla="*/ 1734140 h 6859111"/>
              <a:gd name="connsiteX1149" fmla="*/ 3578305 w 4587228"/>
              <a:gd name="connsiteY1149" fmla="*/ 1618416 h 6859111"/>
              <a:gd name="connsiteX1150" fmla="*/ 3578305 w 4587228"/>
              <a:gd name="connsiteY1150" fmla="*/ 803362 h 6859111"/>
              <a:gd name="connsiteX1151" fmla="*/ 3696200 w 4587228"/>
              <a:gd name="connsiteY1151" fmla="*/ 685012 h 6859111"/>
              <a:gd name="connsiteX1152" fmla="*/ 3689727 w 4587228"/>
              <a:gd name="connsiteY1152" fmla="*/ 669093 h 6859111"/>
              <a:gd name="connsiteX1153" fmla="*/ 3725382 w 4587228"/>
              <a:gd name="connsiteY1153" fmla="*/ 633438 h 6859111"/>
              <a:gd name="connsiteX1154" fmla="*/ 3821761 w 4587228"/>
              <a:gd name="connsiteY1154" fmla="*/ 627310 h 6859111"/>
              <a:gd name="connsiteX1155" fmla="*/ 3857416 w 4587228"/>
              <a:gd name="connsiteY1155" fmla="*/ 662965 h 6859111"/>
              <a:gd name="connsiteX1156" fmla="*/ 3821761 w 4587228"/>
              <a:gd name="connsiteY1156" fmla="*/ 698620 h 6859111"/>
              <a:gd name="connsiteX1157" fmla="*/ 3804685 w 4587228"/>
              <a:gd name="connsiteY1157" fmla="*/ 691677 h 6859111"/>
              <a:gd name="connsiteX1158" fmla="*/ 3667442 w 4587228"/>
              <a:gd name="connsiteY1158" fmla="*/ 828432 h 6859111"/>
              <a:gd name="connsiteX1159" fmla="*/ 3667442 w 4587228"/>
              <a:gd name="connsiteY1159" fmla="*/ 1536878 h 6859111"/>
              <a:gd name="connsiteX1160" fmla="*/ 3684820 w 4587228"/>
              <a:gd name="connsiteY1160" fmla="*/ 1543573 h 6859111"/>
              <a:gd name="connsiteX1161" fmla="*/ 3695890 w 4587228"/>
              <a:gd name="connsiteY1161" fmla="*/ 1568516 h 6859111"/>
              <a:gd name="connsiteX1162" fmla="*/ 3661136 w 4587228"/>
              <a:gd name="connsiteY1162" fmla="*/ 1605051 h 6859111"/>
              <a:gd name="connsiteX1163" fmla="*/ 3624601 w 4587228"/>
              <a:gd name="connsiteY1163" fmla="*/ 1570297 h 6859111"/>
              <a:gd name="connsiteX1164" fmla="*/ 3634411 w 4587228"/>
              <a:gd name="connsiteY1164" fmla="*/ 1544832 h 6859111"/>
              <a:gd name="connsiteX1165" fmla="*/ 3649058 w 4587228"/>
              <a:gd name="connsiteY1165" fmla="*/ 1538332 h 6859111"/>
              <a:gd name="connsiteX1166" fmla="*/ 3649058 w 4587228"/>
              <a:gd name="connsiteY1166" fmla="*/ 820632 h 6859111"/>
              <a:gd name="connsiteX1167" fmla="*/ 3792066 w 4587228"/>
              <a:gd name="connsiteY1167" fmla="*/ 677624 h 6859111"/>
              <a:gd name="connsiteX1168" fmla="*/ 3786106 w 4587228"/>
              <a:gd name="connsiteY1168" fmla="*/ 662965 h 6859111"/>
              <a:gd name="connsiteX1169" fmla="*/ 3821761 w 4587228"/>
              <a:gd name="connsiteY1169" fmla="*/ 627310 h 6859111"/>
              <a:gd name="connsiteX1170" fmla="*/ 2168822 w 4587228"/>
              <a:gd name="connsiteY1170" fmla="*/ 625638 h 6859111"/>
              <a:gd name="connsiteX1171" fmla="*/ 2204477 w 4587228"/>
              <a:gd name="connsiteY1171" fmla="*/ 661293 h 6859111"/>
              <a:gd name="connsiteX1172" fmla="*/ 2194171 w 4587228"/>
              <a:gd name="connsiteY1172" fmla="*/ 686433 h 6859111"/>
              <a:gd name="connsiteX1173" fmla="*/ 2178292 w 4587228"/>
              <a:gd name="connsiteY1173" fmla="*/ 693020 h 6859111"/>
              <a:gd name="connsiteX1174" fmla="*/ 2178292 w 4587228"/>
              <a:gd name="connsiteY1174" fmla="*/ 784977 h 6859111"/>
              <a:gd name="connsiteX1175" fmla="*/ 2373280 w 4587228"/>
              <a:gd name="connsiteY1175" fmla="*/ 944309 h 6859111"/>
              <a:gd name="connsiteX1176" fmla="*/ 2373280 w 4587228"/>
              <a:gd name="connsiteY1176" fmla="*/ 1418970 h 6859111"/>
              <a:gd name="connsiteX1177" fmla="*/ 2056099 w 4587228"/>
              <a:gd name="connsiteY1177" fmla="*/ 1418970 h 6859111"/>
              <a:gd name="connsiteX1178" fmla="*/ 2048766 w 4587228"/>
              <a:gd name="connsiteY1178" fmla="*/ 1436858 h 6859111"/>
              <a:gd name="connsiteX1179" fmla="*/ 2023417 w 4587228"/>
              <a:gd name="connsiteY1179" fmla="*/ 1447374 h 6859111"/>
              <a:gd name="connsiteX1180" fmla="*/ 1987762 w 4587228"/>
              <a:gd name="connsiteY1180" fmla="*/ 1411718 h 6859111"/>
              <a:gd name="connsiteX1181" fmla="*/ 2023417 w 4587228"/>
              <a:gd name="connsiteY1181" fmla="*/ 1376063 h 6859111"/>
              <a:gd name="connsiteX1182" fmla="*/ 2048557 w 4587228"/>
              <a:gd name="connsiteY1182" fmla="*/ 1386578 h 6859111"/>
              <a:gd name="connsiteX1183" fmla="*/ 2054416 w 4587228"/>
              <a:gd name="connsiteY1183" fmla="*/ 1400586 h 6859111"/>
              <a:gd name="connsiteX1184" fmla="*/ 2354896 w 4587228"/>
              <a:gd name="connsiteY1184" fmla="*/ 1400586 h 6859111"/>
              <a:gd name="connsiteX1185" fmla="*/ 2354896 w 4587228"/>
              <a:gd name="connsiteY1185" fmla="*/ 953223 h 6859111"/>
              <a:gd name="connsiteX1186" fmla="*/ 2159908 w 4587228"/>
              <a:gd name="connsiteY1186" fmla="*/ 793891 h 6859111"/>
              <a:gd name="connsiteX1187" fmla="*/ 2159908 w 4587228"/>
              <a:gd name="connsiteY1187" fmla="*/ 693294 h 6859111"/>
              <a:gd name="connsiteX1188" fmla="*/ 2143683 w 4587228"/>
              <a:gd name="connsiteY1188" fmla="*/ 686642 h 6859111"/>
              <a:gd name="connsiteX1189" fmla="*/ 2133167 w 4587228"/>
              <a:gd name="connsiteY1189" fmla="*/ 661293 h 6859111"/>
              <a:gd name="connsiteX1190" fmla="*/ 2168822 w 4587228"/>
              <a:gd name="connsiteY1190" fmla="*/ 625638 h 6859111"/>
              <a:gd name="connsiteX1191" fmla="*/ 4093630 w 4587228"/>
              <a:gd name="connsiteY1191" fmla="*/ 623404 h 6859111"/>
              <a:gd name="connsiteX1192" fmla="*/ 4049618 w 4587228"/>
              <a:gd name="connsiteY1192" fmla="*/ 667415 h 6859111"/>
              <a:gd name="connsiteX1193" fmla="*/ 4093630 w 4587228"/>
              <a:gd name="connsiteY1193" fmla="*/ 711427 h 6859111"/>
              <a:gd name="connsiteX1194" fmla="*/ 4137641 w 4587228"/>
              <a:gd name="connsiteY1194" fmla="*/ 667415 h 6859111"/>
              <a:gd name="connsiteX1195" fmla="*/ 4093630 w 4587228"/>
              <a:gd name="connsiteY1195" fmla="*/ 623404 h 6859111"/>
              <a:gd name="connsiteX1196" fmla="*/ 4093630 w 4587228"/>
              <a:gd name="connsiteY1196" fmla="*/ 605019 h 6859111"/>
              <a:gd name="connsiteX1197" fmla="*/ 4156026 w 4587228"/>
              <a:gd name="connsiteY1197" fmla="*/ 667415 h 6859111"/>
              <a:gd name="connsiteX1198" fmla="*/ 4093630 w 4587228"/>
              <a:gd name="connsiteY1198" fmla="*/ 729811 h 6859111"/>
              <a:gd name="connsiteX1199" fmla="*/ 4036126 w 4587228"/>
              <a:gd name="connsiteY1199" fmla="*/ 691736 h 6859111"/>
              <a:gd name="connsiteX1200" fmla="*/ 4032694 w 4587228"/>
              <a:gd name="connsiteY1200" fmla="*/ 674671 h 6859111"/>
              <a:gd name="connsiteX1201" fmla="*/ 3910342 w 4587228"/>
              <a:gd name="connsiteY1201" fmla="*/ 674671 h 6859111"/>
              <a:gd name="connsiteX1202" fmla="*/ 3738753 w 4587228"/>
              <a:gd name="connsiteY1202" fmla="*/ 846260 h 6859111"/>
              <a:gd name="connsiteX1203" fmla="*/ 3738753 w 4587228"/>
              <a:gd name="connsiteY1203" fmla="*/ 1255238 h 6859111"/>
              <a:gd name="connsiteX1204" fmla="*/ 3777332 w 4587228"/>
              <a:gd name="connsiteY1204" fmla="*/ 1271181 h 6859111"/>
              <a:gd name="connsiteX1205" fmla="*/ 3795577 w 4587228"/>
              <a:gd name="connsiteY1205" fmla="*/ 1315332 h 6859111"/>
              <a:gd name="connsiteX1206" fmla="*/ 3733181 w 4587228"/>
              <a:gd name="connsiteY1206" fmla="*/ 1377728 h 6859111"/>
              <a:gd name="connsiteX1207" fmla="*/ 3670785 w 4587228"/>
              <a:gd name="connsiteY1207" fmla="*/ 1315332 h 6859111"/>
              <a:gd name="connsiteX1208" fmla="*/ 3689030 w 4587228"/>
              <a:gd name="connsiteY1208" fmla="*/ 1271181 h 6859111"/>
              <a:gd name="connsiteX1209" fmla="*/ 3719811 w 4587228"/>
              <a:gd name="connsiteY1209" fmla="*/ 1258461 h 6859111"/>
              <a:gd name="connsiteX1210" fmla="*/ 3719811 w 4587228"/>
              <a:gd name="connsiteY1210" fmla="*/ 838460 h 6859111"/>
              <a:gd name="connsiteX1211" fmla="*/ 3902543 w 4587228"/>
              <a:gd name="connsiteY1211" fmla="*/ 655729 h 6859111"/>
              <a:gd name="connsiteX1212" fmla="*/ 4033585 w 4587228"/>
              <a:gd name="connsiteY1212" fmla="*/ 655729 h 6859111"/>
              <a:gd name="connsiteX1213" fmla="*/ 4036126 w 4587228"/>
              <a:gd name="connsiteY1213" fmla="*/ 643094 h 6859111"/>
              <a:gd name="connsiteX1214" fmla="*/ 4093630 w 4587228"/>
              <a:gd name="connsiteY1214" fmla="*/ 605019 h 6859111"/>
              <a:gd name="connsiteX1215" fmla="*/ 1830657 w 4587228"/>
              <a:gd name="connsiteY1215" fmla="*/ 591649 h 6859111"/>
              <a:gd name="connsiteX1216" fmla="*/ 1786646 w 4587228"/>
              <a:gd name="connsiteY1216" fmla="*/ 635660 h 6859111"/>
              <a:gd name="connsiteX1217" fmla="*/ 1830657 w 4587228"/>
              <a:gd name="connsiteY1217" fmla="*/ 679672 h 6859111"/>
              <a:gd name="connsiteX1218" fmla="*/ 1874669 w 4587228"/>
              <a:gd name="connsiteY1218" fmla="*/ 635660 h 6859111"/>
              <a:gd name="connsiteX1219" fmla="*/ 1830657 w 4587228"/>
              <a:gd name="connsiteY1219" fmla="*/ 591649 h 6859111"/>
              <a:gd name="connsiteX1220" fmla="*/ 1140958 w 4587228"/>
              <a:gd name="connsiteY1220" fmla="*/ 578284 h 6859111"/>
              <a:gd name="connsiteX1221" fmla="*/ 1176613 w 4587228"/>
              <a:gd name="connsiteY1221" fmla="*/ 613939 h 6859111"/>
              <a:gd name="connsiteX1222" fmla="*/ 1170618 w 4587228"/>
              <a:gd name="connsiteY1222" fmla="*/ 628563 h 6859111"/>
              <a:gd name="connsiteX1223" fmla="*/ 1291934 w 4587228"/>
              <a:gd name="connsiteY1223" fmla="*/ 749879 h 6859111"/>
              <a:gd name="connsiteX1224" fmla="*/ 1291934 w 4587228"/>
              <a:gd name="connsiteY1224" fmla="*/ 1460197 h 6859111"/>
              <a:gd name="connsiteX1225" fmla="*/ 1296269 w 4587228"/>
              <a:gd name="connsiteY1225" fmla="*/ 1438645 h 6859111"/>
              <a:gd name="connsiteX1226" fmla="*/ 1353773 w 4587228"/>
              <a:gd name="connsiteY1226" fmla="*/ 1400570 h 6859111"/>
              <a:gd name="connsiteX1227" fmla="*/ 1416169 w 4587228"/>
              <a:gd name="connsiteY1227" fmla="*/ 1462966 h 6859111"/>
              <a:gd name="connsiteX1228" fmla="*/ 1397924 w 4587228"/>
              <a:gd name="connsiteY1228" fmla="*/ 1507117 h 6859111"/>
              <a:gd name="connsiteX1229" fmla="*/ 1363224 w 4587228"/>
              <a:gd name="connsiteY1229" fmla="*/ 1521457 h 6859111"/>
              <a:gd name="connsiteX1230" fmla="*/ 1361016 w 4587228"/>
              <a:gd name="connsiteY1230" fmla="*/ 2124823 h 6859111"/>
              <a:gd name="connsiteX1231" fmla="*/ 1308479 w 4587228"/>
              <a:gd name="connsiteY1231" fmla="*/ 2124337 h 6859111"/>
              <a:gd name="connsiteX1232" fmla="*/ 1305348 w 4587228"/>
              <a:gd name="connsiteY1232" fmla="*/ 2139660 h 6859111"/>
              <a:gd name="connsiteX1233" fmla="*/ 1247922 w 4587228"/>
              <a:gd name="connsiteY1233" fmla="*/ 2177735 h 6859111"/>
              <a:gd name="connsiteX1234" fmla="*/ 1185526 w 4587228"/>
              <a:gd name="connsiteY1234" fmla="*/ 2115339 h 6859111"/>
              <a:gd name="connsiteX1235" fmla="*/ 1190418 w 4587228"/>
              <a:gd name="connsiteY1235" fmla="*/ 2091017 h 6859111"/>
              <a:gd name="connsiteX1236" fmla="*/ 1197027 w 4587228"/>
              <a:gd name="connsiteY1236" fmla="*/ 2081204 h 6859111"/>
              <a:gd name="connsiteX1237" fmla="*/ 1060734 w 4587228"/>
              <a:gd name="connsiteY1237" fmla="*/ 1945435 h 6859111"/>
              <a:gd name="connsiteX1238" fmla="*/ 1060734 w 4587228"/>
              <a:gd name="connsiteY1238" fmla="*/ 1129828 h 6859111"/>
              <a:gd name="connsiteX1239" fmla="*/ 944772 w 4587228"/>
              <a:gd name="connsiteY1239" fmla="*/ 1013864 h 6859111"/>
              <a:gd name="connsiteX1240" fmla="*/ 929814 w 4587228"/>
              <a:gd name="connsiteY1240" fmla="*/ 1020069 h 6859111"/>
              <a:gd name="connsiteX1241" fmla="*/ 894159 w 4587228"/>
              <a:gd name="connsiteY1241" fmla="*/ 984414 h 6859111"/>
              <a:gd name="connsiteX1242" fmla="*/ 929814 w 4587228"/>
              <a:gd name="connsiteY1242" fmla="*/ 948759 h 6859111"/>
              <a:gd name="connsiteX1243" fmla="*/ 965469 w 4587228"/>
              <a:gd name="connsiteY1243" fmla="*/ 984414 h 6859111"/>
              <a:gd name="connsiteX1244" fmla="*/ 958502 w 4587228"/>
              <a:gd name="connsiteY1244" fmla="*/ 1001409 h 6859111"/>
              <a:gd name="connsiteX1245" fmla="*/ 1079119 w 4587228"/>
              <a:gd name="connsiteY1245" fmla="*/ 1122028 h 6859111"/>
              <a:gd name="connsiteX1246" fmla="*/ 1079119 w 4587228"/>
              <a:gd name="connsiteY1246" fmla="*/ 1937635 h 6859111"/>
              <a:gd name="connsiteX1247" fmla="*/ 1210069 w 4587228"/>
              <a:gd name="connsiteY1247" fmla="*/ 2068585 h 6859111"/>
              <a:gd name="connsiteX1248" fmla="*/ 1247922 w 4587228"/>
              <a:gd name="connsiteY1248" fmla="*/ 2052942 h 6859111"/>
              <a:gd name="connsiteX1249" fmla="*/ 1305426 w 4587228"/>
              <a:gd name="connsiteY1249" fmla="*/ 2091017 h 6859111"/>
              <a:gd name="connsiteX1250" fmla="*/ 1308437 w 4587228"/>
              <a:gd name="connsiteY1250" fmla="*/ 2105984 h 6859111"/>
              <a:gd name="connsiteX1251" fmla="*/ 1342631 w 4587228"/>
              <a:gd name="connsiteY1251" fmla="*/ 2106441 h 6859111"/>
              <a:gd name="connsiteX1252" fmla="*/ 1344287 w 4587228"/>
              <a:gd name="connsiteY1252" fmla="*/ 1521442 h 6859111"/>
              <a:gd name="connsiteX1253" fmla="*/ 1309622 w 4587228"/>
              <a:gd name="connsiteY1253" fmla="*/ 1507117 h 6859111"/>
              <a:gd name="connsiteX1254" fmla="*/ 1296269 w 4587228"/>
              <a:gd name="connsiteY1254" fmla="*/ 1487288 h 6859111"/>
              <a:gd name="connsiteX1255" fmla="*/ 1291934 w 4587228"/>
              <a:gd name="connsiteY1255" fmla="*/ 1465735 h 6859111"/>
              <a:gd name="connsiteX1256" fmla="*/ 1291934 w 4587228"/>
              <a:gd name="connsiteY1256" fmla="*/ 1737618 h 6859111"/>
              <a:gd name="connsiteX1257" fmla="*/ 1301962 w 4587228"/>
              <a:gd name="connsiteY1257" fmla="*/ 1737618 h 6859111"/>
              <a:gd name="connsiteX1258" fmla="*/ 1315890 w 4587228"/>
              <a:gd name="connsiteY1258" fmla="*/ 1751546 h 6859111"/>
              <a:gd name="connsiteX1259" fmla="*/ 1315890 w 4587228"/>
              <a:gd name="connsiteY1259" fmla="*/ 1936506 h 6859111"/>
              <a:gd name="connsiteX1260" fmla="*/ 1301962 w 4587228"/>
              <a:gd name="connsiteY1260" fmla="*/ 1950433 h 6859111"/>
              <a:gd name="connsiteX1261" fmla="*/ 1258508 w 4587228"/>
              <a:gd name="connsiteY1261" fmla="*/ 1950433 h 6859111"/>
              <a:gd name="connsiteX1262" fmla="*/ 1244580 w 4587228"/>
              <a:gd name="connsiteY1262" fmla="*/ 1936506 h 6859111"/>
              <a:gd name="connsiteX1263" fmla="*/ 1244580 w 4587228"/>
              <a:gd name="connsiteY1263" fmla="*/ 1751546 h 6859111"/>
              <a:gd name="connsiteX1264" fmla="*/ 1258508 w 4587228"/>
              <a:gd name="connsiteY1264" fmla="*/ 1737618 h 6859111"/>
              <a:gd name="connsiteX1265" fmla="*/ 1273549 w 4587228"/>
              <a:gd name="connsiteY1265" fmla="*/ 1737618 h 6859111"/>
              <a:gd name="connsiteX1266" fmla="*/ 1273549 w 4587228"/>
              <a:gd name="connsiteY1266" fmla="*/ 757679 h 6859111"/>
              <a:gd name="connsiteX1267" fmla="*/ 1158279 w 4587228"/>
              <a:gd name="connsiteY1267" fmla="*/ 642409 h 6859111"/>
              <a:gd name="connsiteX1268" fmla="*/ 1140958 w 4587228"/>
              <a:gd name="connsiteY1268" fmla="*/ 649594 h 6859111"/>
              <a:gd name="connsiteX1269" fmla="*/ 1105303 w 4587228"/>
              <a:gd name="connsiteY1269" fmla="*/ 613939 h 6859111"/>
              <a:gd name="connsiteX1270" fmla="*/ 1140958 w 4587228"/>
              <a:gd name="connsiteY1270" fmla="*/ 578284 h 6859111"/>
              <a:gd name="connsiteX1271" fmla="*/ 640118 w 4587228"/>
              <a:gd name="connsiteY1271" fmla="*/ 575510 h 6859111"/>
              <a:gd name="connsiteX1272" fmla="*/ 825078 w 4587228"/>
              <a:gd name="connsiteY1272" fmla="*/ 575510 h 6859111"/>
              <a:gd name="connsiteX1273" fmla="*/ 839005 w 4587228"/>
              <a:gd name="connsiteY1273" fmla="*/ 589438 h 6859111"/>
              <a:gd name="connsiteX1274" fmla="*/ 839005 w 4587228"/>
              <a:gd name="connsiteY1274" fmla="*/ 602802 h 6859111"/>
              <a:gd name="connsiteX1275" fmla="*/ 967697 w 4587228"/>
              <a:gd name="connsiteY1275" fmla="*/ 602802 h 6859111"/>
              <a:gd name="connsiteX1276" fmla="*/ 1150429 w 4587228"/>
              <a:gd name="connsiteY1276" fmla="*/ 785533 h 6859111"/>
              <a:gd name="connsiteX1277" fmla="*/ 1150429 w 4587228"/>
              <a:gd name="connsiteY1277" fmla="*/ 1177763 h 6859111"/>
              <a:gd name="connsiteX1278" fmla="*/ 1170057 w 4587228"/>
              <a:gd name="connsiteY1278" fmla="*/ 1190333 h 6859111"/>
              <a:gd name="connsiteX1279" fmla="*/ 1161183 w 4587228"/>
              <a:gd name="connsiteY1279" fmla="*/ 1239969 h 6859111"/>
              <a:gd name="connsiteX1280" fmla="*/ 1111548 w 4587228"/>
              <a:gd name="connsiteY1280" fmla="*/ 1231094 h 6859111"/>
              <a:gd name="connsiteX1281" fmla="*/ 1120422 w 4587228"/>
              <a:gd name="connsiteY1281" fmla="*/ 1181458 h 6859111"/>
              <a:gd name="connsiteX1282" fmla="*/ 1132044 w 4587228"/>
              <a:gd name="connsiteY1282" fmla="*/ 1178911 h 6859111"/>
              <a:gd name="connsiteX1283" fmla="*/ 1132044 w 4587228"/>
              <a:gd name="connsiteY1283" fmla="*/ 793333 h 6859111"/>
              <a:gd name="connsiteX1284" fmla="*/ 959898 w 4587228"/>
              <a:gd name="connsiteY1284" fmla="*/ 621187 h 6859111"/>
              <a:gd name="connsiteX1285" fmla="*/ 839005 w 4587228"/>
              <a:gd name="connsiteY1285" fmla="*/ 621187 h 6859111"/>
              <a:gd name="connsiteX1286" fmla="*/ 839005 w 4587228"/>
              <a:gd name="connsiteY1286" fmla="*/ 632892 h 6859111"/>
              <a:gd name="connsiteX1287" fmla="*/ 825078 w 4587228"/>
              <a:gd name="connsiteY1287" fmla="*/ 646820 h 6859111"/>
              <a:gd name="connsiteX1288" fmla="*/ 640118 w 4587228"/>
              <a:gd name="connsiteY1288" fmla="*/ 646820 h 6859111"/>
              <a:gd name="connsiteX1289" fmla="*/ 626190 w 4587228"/>
              <a:gd name="connsiteY1289" fmla="*/ 632892 h 6859111"/>
              <a:gd name="connsiteX1290" fmla="*/ 626190 w 4587228"/>
              <a:gd name="connsiteY1290" fmla="*/ 589438 h 6859111"/>
              <a:gd name="connsiteX1291" fmla="*/ 640118 w 4587228"/>
              <a:gd name="connsiteY1291" fmla="*/ 575510 h 6859111"/>
              <a:gd name="connsiteX1292" fmla="*/ 1830657 w 4587228"/>
              <a:gd name="connsiteY1292" fmla="*/ 573264 h 6859111"/>
              <a:gd name="connsiteX1293" fmla="*/ 1893053 w 4587228"/>
              <a:gd name="connsiteY1293" fmla="*/ 635660 h 6859111"/>
              <a:gd name="connsiteX1294" fmla="*/ 1888083 w 4587228"/>
              <a:gd name="connsiteY1294" fmla="*/ 659981 h 6859111"/>
              <a:gd name="connsiteX1295" fmla="*/ 1883772 w 4587228"/>
              <a:gd name="connsiteY1295" fmla="*/ 666321 h 6859111"/>
              <a:gd name="connsiteX1296" fmla="*/ 2266872 w 4587228"/>
              <a:gd name="connsiteY1296" fmla="*/ 979963 h 6859111"/>
              <a:gd name="connsiteX1297" fmla="*/ 2266872 w 4587228"/>
              <a:gd name="connsiteY1297" fmla="*/ 1348216 h 6859111"/>
              <a:gd name="connsiteX1298" fmla="*/ 1912479 w 4587228"/>
              <a:gd name="connsiteY1298" fmla="*/ 1348216 h 6859111"/>
              <a:gd name="connsiteX1299" fmla="*/ 1909811 w 4587228"/>
              <a:gd name="connsiteY1299" fmla="*/ 1361146 h 6859111"/>
              <a:gd name="connsiteX1300" fmla="*/ 1852385 w 4587228"/>
              <a:gd name="connsiteY1300" fmla="*/ 1399455 h 6859111"/>
              <a:gd name="connsiteX1301" fmla="*/ 1789989 w 4587228"/>
              <a:gd name="connsiteY1301" fmla="*/ 1337059 h 6859111"/>
              <a:gd name="connsiteX1302" fmla="*/ 1852385 w 4587228"/>
              <a:gd name="connsiteY1302" fmla="*/ 1274663 h 6859111"/>
              <a:gd name="connsiteX1303" fmla="*/ 1909889 w 4587228"/>
              <a:gd name="connsiteY1303" fmla="*/ 1312738 h 6859111"/>
              <a:gd name="connsiteX1304" fmla="*/ 1913327 w 4587228"/>
              <a:gd name="connsiteY1304" fmla="*/ 1329831 h 6859111"/>
              <a:gd name="connsiteX1305" fmla="*/ 2248488 w 4587228"/>
              <a:gd name="connsiteY1305" fmla="*/ 1329831 h 6859111"/>
              <a:gd name="connsiteX1306" fmla="*/ 2248488 w 4587228"/>
              <a:gd name="connsiteY1306" fmla="*/ 988877 h 6859111"/>
              <a:gd name="connsiteX1307" fmla="*/ 1872118 w 4587228"/>
              <a:gd name="connsiteY1307" fmla="*/ 680841 h 6859111"/>
              <a:gd name="connsiteX1308" fmla="*/ 1830657 w 4587228"/>
              <a:gd name="connsiteY1308" fmla="*/ 698056 h 6859111"/>
              <a:gd name="connsiteX1309" fmla="*/ 1768261 w 4587228"/>
              <a:gd name="connsiteY1309" fmla="*/ 635660 h 6859111"/>
              <a:gd name="connsiteX1310" fmla="*/ 1830657 w 4587228"/>
              <a:gd name="connsiteY1310" fmla="*/ 573264 h 6859111"/>
              <a:gd name="connsiteX1311" fmla="*/ 928142 w 4587228"/>
              <a:gd name="connsiteY1311" fmla="*/ 445686 h 6859111"/>
              <a:gd name="connsiteX1312" fmla="*/ 884131 w 4587228"/>
              <a:gd name="connsiteY1312" fmla="*/ 489697 h 6859111"/>
              <a:gd name="connsiteX1313" fmla="*/ 928142 w 4587228"/>
              <a:gd name="connsiteY1313" fmla="*/ 533709 h 6859111"/>
              <a:gd name="connsiteX1314" fmla="*/ 972154 w 4587228"/>
              <a:gd name="connsiteY1314" fmla="*/ 489697 h 6859111"/>
              <a:gd name="connsiteX1315" fmla="*/ 928142 w 4587228"/>
              <a:gd name="connsiteY1315" fmla="*/ 445686 h 6859111"/>
              <a:gd name="connsiteX1316" fmla="*/ 1211710 w 4587228"/>
              <a:gd name="connsiteY1316" fmla="*/ 432321 h 6859111"/>
              <a:gd name="connsiteX1317" fmla="*/ 1247365 w 4587228"/>
              <a:gd name="connsiteY1317" fmla="*/ 467976 h 6859111"/>
              <a:gd name="connsiteX1318" fmla="*/ 1239138 w 4587228"/>
              <a:gd name="connsiteY1318" fmla="*/ 488044 h 6859111"/>
              <a:gd name="connsiteX1319" fmla="*/ 1504749 w 4587228"/>
              <a:gd name="connsiteY1319" fmla="*/ 803361 h 6859111"/>
              <a:gd name="connsiteX1320" fmla="*/ 1504749 w 4587228"/>
              <a:gd name="connsiteY1320" fmla="*/ 1107713 h 6859111"/>
              <a:gd name="connsiteX1321" fmla="*/ 1525833 w 4587228"/>
              <a:gd name="connsiteY1321" fmla="*/ 1122288 h 6859111"/>
              <a:gd name="connsiteX1322" fmla="*/ 1530733 w 4587228"/>
              <a:gd name="connsiteY1322" fmla="*/ 1149135 h 6859111"/>
              <a:gd name="connsiteX1323" fmla="*/ 1488367 w 4587228"/>
              <a:gd name="connsiteY1323" fmla="*/ 1176483 h 6859111"/>
              <a:gd name="connsiteX1324" fmla="*/ 1461020 w 4587228"/>
              <a:gd name="connsiteY1324" fmla="*/ 1134117 h 6859111"/>
              <a:gd name="connsiteX1325" fmla="*/ 1476539 w 4587228"/>
              <a:gd name="connsiteY1325" fmla="*/ 1111669 h 6859111"/>
              <a:gd name="connsiteX1326" fmla="*/ 1486365 w 4587228"/>
              <a:gd name="connsiteY1326" fmla="*/ 1109876 h 6859111"/>
              <a:gd name="connsiteX1327" fmla="*/ 1486365 w 4587228"/>
              <a:gd name="connsiteY1327" fmla="*/ 810603 h 6859111"/>
              <a:gd name="connsiteX1328" fmla="*/ 1223781 w 4587228"/>
              <a:gd name="connsiteY1328" fmla="*/ 498623 h 6859111"/>
              <a:gd name="connsiteX1329" fmla="*/ 1211710 w 4587228"/>
              <a:gd name="connsiteY1329" fmla="*/ 503631 h 6859111"/>
              <a:gd name="connsiteX1330" fmla="*/ 1176055 w 4587228"/>
              <a:gd name="connsiteY1330" fmla="*/ 467976 h 6859111"/>
              <a:gd name="connsiteX1331" fmla="*/ 1211710 w 4587228"/>
              <a:gd name="connsiteY1331" fmla="*/ 432321 h 6859111"/>
              <a:gd name="connsiteX1332" fmla="*/ 4065775 w 4587228"/>
              <a:gd name="connsiteY1332" fmla="*/ 430094 h 6859111"/>
              <a:gd name="connsiteX1333" fmla="*/ 4101430 w 4587228"/>
              <a:gd name="connsiteY1333" fmla="*/ 465749 h 6859111"/>
              <a:gd name="connsiteX1334" fmla="*/ 4094787 w 4587228"/>
              <a:gd name="connsiteY1334" fmla="*/ 481954 h 6859111"/>
              <a:gd name="connsiteX1335" fmla="*/ 4217309 w 4587228"/>
              <a:gd name="connsiteY1335" fmla="*/ 604476 h 6859111"/>
              <a:gd name="connsiteX1336" fmla="*/ 4217309 w 4587228"/>
              <a:gd name="connsiteY1336" fmla="*/ 1218967 h 6859111"/>
              <a:gd name="connsiteX1337" fmla="*/ 4213966 w 4587228"/>
              <a:gd name="connsiteY1337" fmla="*/ 1221753 h 6859111"/>
              <a:gd name="connsiteX1338" fmla="*/ 3558249 w 4587228"/>
              <a:gd name="connsiteY1338" fmla="*/ 1806717 h 6859111"/>
              <a:gd name="connsiteX1339" fmla="*/ 3490283 w 4587228"/>
              <a:gd name="connsiteY1339" fmla="*/ 1874684 h 6859111"/>
              <a:gd name="connsiteX1340" fmla="*/ 3490283 w 4587228"/>
              <a:gd name="connsiteY1340" fmla="*/ 2234562 h 6859111"/>
              <a:gd name="connsiteX1341" fmla="*/ 3235937 w 4587228"/>
              <a:gd name="connsiteY1341" fmla="*/ 2236205 h 6859111"/>
              <a:gd name="connsiteX1342" fmla="*/ 3229240 w 4587228"/>
              <a:gd name="connsiteY1342" fmla="*/ 2253595 h 6859111"/>
              <a:gd name="connsiteX1343" fmla="*/ 3204296 w 4587228"/>
              <a:gd name="connsiteY1343" fmla="*/ 2264663 h 6859111"/>
              <a:gd name="connsiteX1344" fmla="*/ 3167761 w 4587228"/>
              <a:gd name="connsiteY1344" fmla="*/ 2229906 h 6859111"/>
              <a:gd name="connsiteX1345" fmla="*/ 3202515 w 4587228"/>
              <a:gd name="connsiteY1345" fmla="*/ 2193373 h 6859111"/>
              <a:gd name="connsiteX1346" fmla="*/ 3227980 w 4587228"/>
              <a:gd name="connsiteY1346" fmla="*/ 2203185 h 6859111"/>
              <a:gd name="connsiteX1347" fmla="*/ 3234478 w 4587228"/>
              <a:gd name="connsiteY1347" fmla="*/ 2217823 h 6859111"/>
              <a:gd name="connsiteX1348" fmla="*/ 3471898 w 4587228"/>
              <a:gd name="connsiteY1348" fmla="*/ 2216176 h 6859111"/>
              <a:gd name="connsiteX1349" fmla="*/ 3471898 w 4587228"/>
              <a:gd name="connsiteY1349" fmla="*/ 1866885 h 6859111"/>
              <a:gd name="connsiteX1350" fmla="*/ 3545993 w 4587228"/>
              <a:gd name="connsiteY1350" fmla="*/ 1792791 h 6859111"/>
              <a:gd name="connsiteX1351" fmla="*/ 4198924 w 4587228"/>
              <a:gd name="connsiteY1351" fmla="*/ 1210611 h 6859111"/>
              <a:gd name="connsiteX1352" fmla="*/ 4198924 w 4587228"/>
              <a:gd name="connsiteY1352" fmla="*/ 611719 h 6859111"/>
              <a:gd name="connsiteX1353" fmla="*/ 4081583 w 4587228"/>
              <a:gd name="connsiteY1353" fmla="*/ 494847 h 6859111"/>
              <a:gd name="connsiteX1354" fmla="*/ 4065775 w 4587228"/>
              <a:gd name="connsiteY1354" fmla="*/ 501404 h 6859111"/>
              <a:gd name="connsiteX1355" fmla="*/ 4030120 w 4587228"/>
              <a:gd name="connsiteY1355" fmla="*/ 465749 h 6859111"/>
              <a:gd name="connsiteX1356" fmla="*/ 4065775 w 4587228"/>
              <a:gd name="connsiteY1356" fmla="*/ 430094 h 6859111"/>
              <a:gd name="connsiteX1357" fmla="*/ 928142 w 4587228"/>
              <a:gd name="connsiteY1357" fmla="*/ 427301 h 6859111"/>
              <a:gd name="connsiteX1358" fmla="*/ 990538 w 4587228"/>
              <a:gd name="connsiteY1358" fmla="*/ 489697 h 6859111"/>
              <a:gd name="connsiteX1359" fmla="*/ 985646 w 4587228"/>
              <a:gd name="connsiteY1359" fmla="*/ 514018 h 6859111"/>
              <a:gd name="connsiteX1360" fmla="*/ 978341 w 4587228"/>
              <a:gd name="connsiteY1360" fmla="*/ 524866 h 6859111"/>
              <a:gd name="connsiteX1361" fmla="*/ 1221181 w 4587228"/>
              <a:gd name="connsiteY1361" fmla="*/ 767707 h 6859111"/>
              <a:gd name="connsiteX1362" fmla="*/ 1221181 w 4587228"/>
              <a:gd name="connsiteY1362" fmla="*/ 1485502 h 6859111"/>
              <a:gd name="connsiteX1363" fmla="*/ 1239079 w 4587228"/>
              <a:gd name="connsiteY1363" fmla="*/ 1492988 h 6859111"/>
              <a:gd name="connsiteX1364" fmla="*/ 1249594 w 4587228"/>
              <a:gd name="connsiteY1364" fmla="*/ 1518128 h 6859111"/>
              <a:gd name="connsiteX1365" fmla="*/ 1213939 w 4587228"/>
              <a:gd name="connsiteY1365" fmla="*/ 1553783 h 6859111"/>
              <a:gd name="connsiteX1366" fmla="*/ 1178284 w 4587228"/>
              <a:gd name="connsiteY1366" fmla="*/ 1518128 h 6859111"/>
              <a:gd name="connsiteX1367" fmla="*/ 1188591 w 4587228"/>
              <a:gd name="connsiteY1367" fmla="*/ 1492779 h 6859111"/>
              <a:gd name="connsiteX1368" fmla="*/ 1202797 w 4587228"/>
              <a:gd name="connsiteY1368" fmla="*/ 1487003 h 6859111"/>
              <a:gd name="connsiteX1369" fmla="*/ 1202797 w 4587228"/>
              <a:gd name="connsiteY1369" fmla="*/ 775506 h 6859111"/>
              <a:gd name="connsiteX1370" fmla="*/ 964400 w 4587228"/>
              <a:gd name="connsiteY1370" fmla="*/ 537110 h 6859111"/>
              <a:gd name="connsiteX1371" fmla="*/ 928142 w 4587228"/>
              <a:gd name="connsiteY1371" fmla="*/ 552093 h 6859111"/>
              <a:gd name="connsiteX1372" fmla="*/ 865746 w 4587228"/>
              <a:gd name="connsiteY1372" fmla="*/ 489697 h 6859111"/>
              <a:gd name="connsiteX1373" fmla="*/ 928142 w 4587228"/>
              <a:gd name="connsiteY1373" fmla="*/ 427301 h 6859111"/>
              <a:gd name="connsiteX1374" fmla="*/ 3088050 w 4587228"/>
              <a:gd name="connsiteY1374" fmla="*/ 417838 h 6859111"/>
              <a:gd name="connsiteX1375" fmla="*/ 3123705 w 4587228"/>
              <a:gd name="connsiteY1375" fmla="*/ 453493 h 6859111"/>
              <a:gd name="connsiteX1376" fmla="*/ 3113399 w 4587228"/>
              <a:gd name="connsiteY1376" fmla="*/ 478632 h 6859111"/>
              <a:gd name="connsiteX1377" fmla="*/ 3096407 w 4587228"/>
              <a:gd name="connsiteY1377" fmla="*/ 485681 h 6859111"/>
              <a:gd name="connsiteX1378" fmla="*/ 3096407 w 4587228"/>
              <a:gd name="connsiteY1378" fmla="*/ 2053199 h 6859111"/>
              <a:gd name="connsiteX1379" fmla="*/ 3114304 w 4587228"/>
              <a:gd name="connsiteY1379" fmla="*/ 2060685 h 6859111"/>
              <a:gd name="connsiteX1380" fmla="*/ 3124819 w 4587228"/>
              <a:gd name="connsiteY1380" fmla="*/ 2085824 h 6859111"/>
              <a:gd name="connsiteX1381" fmla="*/ 3089164 w 4587228"/>
              <a:gd name="connsiteY1381" fmla="*/ 2121478 h 6859111"/>
              <a:gd name="connsiteX1382" fmla="*/ 3053509 w 4587228"/>
              <a:gd name="connsiteY1382" fmla="*/ 2085824 h 6859111"/>
              <a:gd name="connsiteX1383" fmla="*/ 3063816 w 4587228"/>
              <a:gd name="connsiteY1383" fmla="*/ 2060685 h 6859111"/>
              <a:gd name="connsiteX1384" fmla="*/ 3078022 w 4587228"/>
              <a:gd name="connsiteY1384" fmla="*/ 2054791 h 6859111"/>
              <a:gd name="connsiteX1385" fmla="*/ 3078022 w 4587228"/>
              <a:gd name="connsiteY1385" fmla="*/ 485036 h 6859111"/>
              <a:gd name="connsiteX1386" fmla="*/ 3062910 w 4587228"/>
              <a:gd name="connsiteY1386" fmla="*/ 478841 h 6859111"/>
              <a:gd name="connsiteX1387" fmla="*/ 3052395 w 4587228"/>
              <a:gd name="connsiteY1387" fmla="*/ 453493 h 6859111"/>
              <a:gd name="connsiteX1388" fmla="*/ 3088050 w 4587228"/>
              <a:gd name="connsiteY1388" fmla="*/ 417838 h 6859111"/>
              <a:gd name="connsiteX1389" fmla="*/ 3392231 w 4587228"/>
              <a:gd name="connsiteY1389" fmla="*/ 416723 h 6859111"/>
              <a:gd name="connsiteX1390" fmla="*/ 3427886 w 4587228"/>
              <a:gd name="connsiteY1390" fmla="*/ 452378 h 6859111"/>
              <a:gd name="connsiteX1391" fmla="*/ 3417580 w 4587228"/>
              <a:gd name="connsiteY1391" fmla="*/ 477518 h 6859111"/>
              <a:gd name="connsiteX1392" fmla="*/ 3401702 w 4587228"/>
              <a:gd name="connsiteY1392" fmla="*/ 484104 h 6859111"/>
              <a:gd name="connsiteX1393" fmla="*/ 3401702 w 4587228"/>
              <a:gd name="connsiteY1393" fmla="*/ 2054095 h 6859111"/>
              <a:gd name="connsiteX1394" fmla="*/ 3417580 w 4587228"/>
              <a:gd name="connsiteY1394" fmla="*/ 2060681 h 6859111"/>
              <a:gd name="connsiteX1395" fmla="*/ 3427886 w 4587228"/>
              <a:gd name="connsiteY1395" fmla="*/ 2085821 h 6859111"/>
              <a:gd name="connsiteX1396" fmla="*/ 3392231 w 4587228"/>
              <a:gd name="connsiteY1396" fmla="*/ 2121475 h 6859111"/>
              <a:gd name="connsiteX1397" fmla="*/ 3356576 w 4587228"/>
              <a:gd name="connsiteY1397" fmla="*/ 2085821 h 6859111"/>
              <a:gd name="connsiteX1398" fmla="*/ 3366883 w 4587228"/>
              <a:gd name="connsiteY1398" fmla="*/ 2060681 h 6859111"/>
              <a:gd name="connsiteX1399" fmla="*/ 3383317 w 4587228"/>
              <a:gd name="connsiteY1399" fmla="*/ 2053863 h 6859111"/>
              <a:gd name="connsiteX1400" fmla="*/ 3383317 w 4587228"/>
              <a:gd name="connsiteY1400" fmla="*/ 484379 h 6859111"/>
              <a:gd name="connsiteX1401" fmla="*/ 3367091 w 4587228"/>
              <a:gd name="connsiteY1401" fmla="*/ 477727 h 6859111"/>
              <a:gd name="connsiteX1402" fmla="*/ 3356576 w 4587228"/>
              <a:gd name="connsiteY1402" fmla="*/ 452378 h 6859111"/>
              <a:gd name="connsiteX1403" fmla="*/ 3392231 w 4587228"/>
              <a:gd name="connsiteY1403" fmla="*/ 416723 h 6859111"/>
              <a:gd name="connsiteX1404" fmla="*/ 3244598 w 4587228"/>
              <a:gd name="connsiteY1404" fmla="*/ 415609 h 6859111"/>
              <a:gd name="connsiteX1405" fmla="*/ 3280253 w 4587228"/>
              <a:gd name="connsiteY1405" fmla="*/ 451264 h 6859111"/>
              <a:gd name="connsiteX1406" fmla="*/ 3269947 w 4587228"/>
              <a:gd name="connsiteY1406" fmla="*/ 476403 h 6859111"/>
              <a:gd name="connsiteX1407" fmla="*/ 3252397 w 4587228"/>
              <a:gd name="connsiteY1407" fmla="*/ 483684 h 6859111"/>
              <a:gd name="connsiteX1408" fmla="*/ 3252397 w 4587228"/>
              <a:gd name="connsiteY1408" fmla="*/ 2054326 h 6859111"/>
              <a:gd name="connsiteX1409" fmla="*/ 3267718 w 4587228"/>
              <a:gd name="connsiteY1409" fmla="*/ 2060681 h 6859111"/>
              <a:gd name="connsiteX1410" fmla="*/ 3278024 w 4587228"/>
              <a:gd name="connsiteY1410" fmla="*/ 2085821 h 6859111"/>
              <a:gd name="connsiteX1411" fmla="*/ 3242369 w 4587228"/>
              <a:gd name="connsiteY1411" fmla="*/ 2121474 h 6859111"/>
              <a:gd name="connsiteX1412" fmla="*/ 3206714 w 4587228"/>
              <a:gd name="connsiteY1412" fmla="*/ 2085821 h 6859111"/>
              <a:gd name="connsiteX1413" fmla="*/ 3217021 w 4587228"/>
              <a:gd name="connsiteY1413" fmla="*/ 2060681 h 6859111"/>
              <a:gd name="connsiteX1414" fmla="*/ 3234012 w 4587228"/>
              <a:gd name="connsiteY1414" fmla="*/ 2053632 h 6859111"/>
              <a:gd name="connsiteX1415" fmla="*/ 3234012 w 4587228"/>
              <a:gd name="connsiteY1415" fmla="*/ 482579 h 6859111"/>
              <a:gd name="connsiteX1416" fmla="*/ 3219458 w 4587228"/>
              <a:gd name="connsiteY1416" fmla="*/ 476612 h 6859111"/>
              <a:gd name="connsiteX1417" fmla="*/ 3208943 w 4587228"/>
              <a:gd name="connsiteY1417" fmla="*/ 451264 h 6859111"/>
              <a:gd name="connsiteX1418" fmla="*/ 3244598 w 4587228"/>
              <a:gd name="connsiteY1418" fmla="*/ 415609 h 6859111"/>
              <a:gd name="connsiteX1419" fmla="*/ 2932060 w 4587228"/>
              <a:gd name="connsiteY1419" fmla="*/ 415609 h 6859111"/>
              <a:gd name="connsiteX1420" fmla="*/ 2967715 w 4587228"/>
              <a:gd name="connsiteY1420" fmla="*/ 451264 h 6859111"/>
              <a:gd name="connsiteX1421" fmla="*/ 2957409 w 4587228"/>
              <a:gd name="connsiteY1421" fmla="*/ 476403 h 6859111"/>
              <a:gd name="connsiteX1422" fmla="*/ 2940417 w 4587228"/>
              <a:gd name="connsiteY1422" fmla="*/ 483452 h 6859111"/>
              <a:gd name="connsiteX1423" fmla="*/ 2940417 w 4587228"/>
              <a:gd name="connsiteY1423" fmla="*/ 2053894 h 6859111"/>
              <a:gd name="connsiteX1424" fmla="*/ 2956642 w 4587228"/>
              <a:gd name="connsiteY1424" fmla="*/ 2060681 h 6859111"/>
              <a:gd name="connsiteX1425" fmla="*/ 2967158 w 4587228"/>
              <a:gd name="connsiteY1425" fmla="*/ 2085820 h 6859111"/>
              <a:gd name="connsiteX1426" fmla="*/ 2931503 w 4587228"/>
              <a:gd name="connsiteY1426" fmla="*/ 2121474 h 6859111"/>
              <a:gd name="connsiteX1427" fmla="*/ 2895848 w 4587228"/>
              <a:gd name="connsiteY1427" fmla="*/ 2085820 h 6859111"/>
              <a:gd name="connsiteX1428" fmla="*/ 2906155 w 4587228"/>
              <a:gd name="connsiteY1428" fmla="*/ 2060681 h 6859111"/>
              <a:gd name="connsiteX1429" fmla="*/ 2922032 w 4587228"/>
              <a:gd name="connsiteY1429" fmla="*/ 2054094 h 6859111"/>
              <a:gd name="connsiteX1430" fmla="*/ 2922032 w 4587228"/>
              <a:gd name="connsiteY1430" fmla="*/ 482841 h 6859111"/>
              <a:gd name="connsiteX1431" fmla="*/ 2906712 w 4587228"/>
              <a:gd name="connsiteY1431" fmla="*/ 476612 h 6859111"/>
              <a:gd name="connsiteX1432" fmla="*/ 2896405 w 4587228"/>
              <a:gd name="connsiteY1432" fmla="*/ 451264 h 6859111"/>
              <a:gd name="connsiteX1433" fmla="*/ 2932060 w 4587228"/>
              <a:gd name="connsiteY1433" fmla="*/ 415609 h 6859111"/>
              <a:gd name="connsiteX1434" fmla="*/ 1284692 w 4587228"/>
              <a:gd name="connsiteY1434" fmla="*/ 398895 h 6859111"/>
              <a:gd name="connsiteX1435" fmla="*/ 1320347 w 4587228"/>
              <a:gd name="connsiteY1435" fmla="*/ 434550 h 6859111"/>
              <a:gd name="connsiteX1436" fmla="*/ 1311851 w 4587228"/>
              <a:gd name="connsiteY1436" fmla="*/ 455274 h 6859111"/>
              <a:gd name="connsiteX1437" fmla="*/ 1575502 w 4587228"/>
              <a:gd name="connsiteY1437" fmla="*/ 768263 h 6859111"/>
              <a:gd name="connsiteX1438" fmla="*/ 1575502 w 4587228"/>
              <a:gd name="connsiteY1438" fmla="*/ 1293946 h 6859111"/>
              <a:gd name="connsiteX1439" fmla="*/ 1610739 w 4587228"/>
              <a:gd name="connsiteY1439" fmla="*/ 1308507 h 6859111"/>
              <a:gd name="connsiteX1440" fmla="*/ 1628984 w 4587228"/>
              <a:gd name="connsiteY1440" fmla="*/ 1352658 h 6859111"/>
              <a:gd name="connsiteX1441" fmla="*/ 1566588 w 4587228"/>
              <a:gd name="connsiteY1441" fmla="*/ 1415054 h 6859111"/>
              <a:gd name="connsiteX1442" fmla="*/ 1509084 w 4587228"/>
              <a:gd name="connsiteY1442" fmla="*/ 1376979 h 6859111"/>
              <a:gd name="connsiteX1443" fmla="*/ 1506157 w 4587228"/>
              <a:gd name="connsiteY1443" fmla="*/ 1362428 h 6859111"/>
              <a:gd name="connsiteX1444" fmla="*/ 1469094 w 4587228"/>
              <a:gd name="connsiteY1444" fmla="*/ 1363818 h 6859111"/>
              <a:gd name="connsiteX1445" fmla="*/ 1469651 w 4587228"/>
              <a:gd name="connsiteY1445" fmla="*/ 1425658 h 6859111"/>
              <a:gd name="connsiteX1446" fmla="*/ 1469651 w 4587228"/>
              <a:gd name="connsiteY1446" fmla="*/ 1856857 h 6859111"/>
              <a:gd name="connsiteX1447" fmla="*/ 1416169 w 4587228"/>
              <a:gd name="connsiteY1447" fmla="*/ 1909782 h 6859111"/>
              <a:gd name="connsiteX1448" fmla="*/ 1416169 w 4587228"/>
              <a:gd name="connsiteY1448" fmla="*/ 2132621 h 6859111"/>
              <a:gd name="connsiteX1449" fmla="*/ 1469651 w 4587228"/>
              <a:gd name="connsiteY1449" fmla="*/ 2186098 h 6859111"/>
              <a:gd name="connsiteX1450" fmla="*/ 1469651 w 4587228"/>
              <a:gd name="connsiteY1450" fmla="*/ 2317634 h 6859111"/>
              <a:gd name="connsiteX1451" fmla="*/ 1485321 w 4587228"/>
              <a:gd name="connsiteY1451" fmla="*/ 2324188 h 6859111"/>
              <a:gd name="connsiteX1452" fmla="*/ 1495836 w 4587228"/>
              <a:gd name="connsiteY1452" fmla="*/ 2349328 h 6859111"/>
              <a:gd name="connsiteX1453" fmla="*/ 1460181 w 4587228"/>
              <a:gd name="connsiteY1453" fmla="*/ 2384984 h 6859111"/>
              <a:gd name="connsiteX1454" fmla="*/ 1424526 w 4587228"/>
              <a:gd name="connsiteY1454" fmla="*/ 2349328 h 6859111"/>
              <a:gd name="connsiteX1455" fmla="*/ 1434833 w 4587228"/>
              <a:gd name="connsiteY1455" fmla="*/ 2324188 h 6859111"/>
              <a:gd name="connsiteX1456" fmla="*/ 1450709 w 4587228"/>
              <a:gd name="connsiteY1456" fmla="*/ 2317600 h 6859111"/>
              <a:gd name="connsiteX1457" fmla="*/ 1450709 w 4587228"/>
              <a:gd name="connsiteY1457" fmla="*/ 2193340 h 6859111"/>
              <a:gd name="connsiteX1458" fmla="*/ 1397784 w 4587228"/>
              <a:gd name="connsiteY1458" fmla="*/ 2140421 h 6859111"/>
              <a:gd name="connsiteX1459" fmla="*/ 1397784 w 4587228"/>
              <a:gd name="connsiteY1459" fmla="*/ 1902539 h 6859111"/>
              <a:gd name="connsiteX1460" fmla="*/ 1450709 w 4587228"/>
              <a:gd name="connsiteY1460" fmla="*/ 1849057 h 6859111"/>
              <a:gd name="connsiteX1461" fmla="*/ 1450709 w 4587228"/>
              <a:gd name="connsiteY1461" fmla="*/ 1425658 h 6859111"/>
              <a:gd name="connsiteX1462" fmla="*/ 1450152 w 4587228"/>
              <a:gd name="connsiteY1462" fmla="*/ 1346547 h 6859111"/>
              <a:gd name="connsiteX1463" fmla="*/ 1506018 w 4587228"/>
              <a:gd name="connsiteY1463" fmla="*/ 1343581 h 6859111"/>
              <a:gd name="connsiteX1464" fmla="*/ 1509084 w 4587228"/>
              <a:gd name="connsiteY1464" fmla="*/ 1328336 h 6859111"/>
              <a:gd name="connsiteX1465" fmla="*/ 1522437 w 4587228"/>
              <a:gd name="connsiteY1465" fmla="*/ 1308507 h 6859111"/>
              <a:gd name="connsiteX1466" fmla="*/ 1557118 w 4587228"/>
              <a:gd name="connsiteY1466" fmla="*/ 1294175 h 6859111"/>
              <a:gd name="connsiteX1467" fmla="*/ 1557118 w 4587228"/>
              <a:gd name="connsiteY1467" fmla="*/ 774948 h 6859111"/>
              <a:gd name="connsiteX1468" fmla="*/ 1296502 w 4587228"/>
              <a:gd name="connsiteY1468" fmla="*/ 465306 h 6859111"/>
              <a:gd name="connsiteX1469" fmla="*/ 1284692 w 4587228"/>
              <a:gd name="connsiteY1469" fmla="*/ 470205 h 6859111"/>
              <a:gd name="connsiteX1470" fmla="*/ 1249037 w 4587228"/>
              <a:gd name="connsiteY1470" fmla="*/ 434550 h 6859111"/>
              <a:gd name="connsiteX1471" fmla="*/ 1284692 w 4587228"/>
              <a:gd name="connsiteY1471" fmla="*/ 398895 h 6859111"/>
              <a:gd name="connsiteX1472" fmla="*/ 1355444 w 4587228"/>
              <a:gd name="connsiteY1472" fmla="*/ 369368 h 6859111"/>
              <a:gd name="connsiteX1473" fmla="*/ 1391099 w 4587228"/>
              <a:gd name="connsiteY1473" fmla="*/ 405023 h 6859111"/>
              <a:gd name="connsiteX1474" fmla="*/ 1384475 w 4587228"/>
              <a:gd name="connsiteY1474" fmla="*/ 421179 h 6859111"/>
              <a:gd name="connsiteX1475" fmla="*/ 1646812 w 4587228"/>
              <a:gd name="connsiteY1475" fmla="*/ 732608 h 6859111"/>
              <a:gd name="connsiteX1476" fmla="*/ 1646812 w 4587228"/>
              <a:gd name="connsiteY1476" fmla="*/ 1111394 h 6859111"/>
              <a:gd name="connsiteX1477" fmla="*/ 1664361 w 4587228"/>
              <a:gd name="connsiteY1477" fmla="*/ 1118818 h 6859111"/>
              <a:gd name="connsiteX1478" fmla="*/ 1674667 w 4587228"/>
              <a:gd name="connsiteY1478" fmla="*/ 1143749 h 6859111"/>
              <a:gd name="connsiteX1479" fmla="*/ 1639012 w 4587228"/>
              <a:gd name="connsiteY1479" fmla="*/ 1179404 h 6859111"/>
              <a:gd name="connsiteX1480" fmla="*/ 1603357 w 4587228"/>
              <a:gd name="connsiteY1480" fmla="*/ 1143749 h 6859111"/>
              <a:gd name="connsiteX1481" fmla="*/ 1613664 w 4587228"/>
              <a:gd name="connsiteY1481" fmla="*/ 1118609 h 6859111"/>
              <a:gd name="connsiteX1482" fmla="*/ 1628428 w 4587228"/>
              <a:gd name="connsiteY1482" fmla="*/ 1112484 h 6859111"/>
              <a:gd name="connsiteX1483" fmla="*/ 1628428 w 4587228"/>
              <a:gd name="connsiteY1483" fmla="*/ 739293 h 6859111"/>
              <a:gd name="connsiteX1484" fmla="*/ 1371113 w 4587228"/>
              <a:gd name="connsiteY1484" fmla="*/ 434178 h 6859111"/>
              <a:gd name="connsiteX1485" fmla="*/ 1355444 w 4587228"/>
              <a:gd name="connsiteY1485" fmla="*/ 440678 h 6859111"/>
              <a:gd name="connsiteX1486" fmla="*/ 1319789 w 4587228"/>
              <a:gd name="connsiteY1486" fmla="*/ 405023 h 6859111"/>
              <a:gd name="connsiteX1487" fmla="*/ 1355444 w 4587228"/>
              <a:gd name="connsiteY1487" fmla="*/ 369368 h 6859111"/>
              <a:gd name="connsiteX1488" fmla="*/ 1436225 w 4587228"/>
              <a:gd name="connsiteY1488" fmla="*/ 343741 h 6859111"/>
              <a:gd name="connsiteX1489" fmla="*/ 1471880 w 4587228"/>
              <a:gd name="connsiteY1489" fmla="*/ 379396 h 6859111"/>
              <a:gd name="connsiteX1490" fmla="*/ 1464721 w 4587228"/>
              <a:gd name="connsiteY1490" fmla="*/ 396859 h 6859111"/>
              <a:gd name="connsiteX1491" fmla="*/ 1717564 w 4587228"/>
              <a:gd name="connsiteY1491" fmla="*/ 697510 h 6859111"/>
              <a:gd name="connsiteX1492" fmla="*/ 1717564 w 4587228"/>
              <a:gd name="connsiteY1492" fmla="*/ 1365618 h 6859111"/>
              <a:gd name="connsiteX1493" fmla="*/ 1750573 w 4587228"/>
              <a:gd name="connsiteY1493" fmla="*/ 1379259 h 6859111"/>
              <a:gd name="connsiteX1494" fmla="*/ 1768818 w 4587228"/>
              <a:gd name="connsiteY1494" fmla="*/ 1423410 h 6859111"/>
              <a:gd name="connsiteX1495" fmla="*/ 1706422 w 4587228"/>
              <a:gd name="connsiteY1495" fmla="*/ 1485806 h 6859111"/>
              <a:gd name="connsiteX1496" fmla="*/ 1644026 w 4587228"/>
              <a:gd name="connsiteY1496" fmla="*/ 1423410 h 6859111"/>
              <a:gd name="connsiteX1497" fmla="*/ 1662271 w 4587228"/>
              <a:gd name="connsiteY1497" fmla="*/ 1379259 h 6859111"/>
              <a:gd name="connsiteX1498" fmla="*/ 1699180 w 4587228"/>
              <a:gd name="connsiteY1498" fmla="*/ 1364007 h 6859111"/>
              <a:gd name="connsiteX1499" fmla="*/ 1699180 w 4587228"/>
              <a:gd name="connsiteY1499" fmla="*/ 704195 h 6859111"/>
              <a:gd name="connsiteX1500" fmla="*/ 1450746 w 4587228"/>
              <a:gd name="connsiteY1500" fmla="*/ 409027 h 6859111"/>
              <a:gd name="connsiteX1501" fmla="*/ 1436225 w 4587228"/>
              <a:gd name="connsiteY1501" fmla="*/ 415051 h 6859111"/>
              <a:gd name="connsiteX1502" fmla="*/ 1400570 w 4587228"/>
              <a:gd name="connsiteY1502" fmla="*/ 379396 h 6859111"/>
              <a:gd name="connsiteX1503" fmla="*/ 1436225 w 4587228"/>
              <a:gd name="connsiteY1503" fmla="*/ 343741 h 6859111"/>
              <a:gd name="connsiteX1504" fmla="*/ 2210605 w 4587228"/>
              <a:gd name="connsiteY1504" fmla="*/ 314214 h 6859111"/>
              <a:gd name="connsiteX1505" fmla="*/ 2246260 w 4587228"/>
              <a:gd name="connsiteY1505" fmla="*/ 349869 h 6859111"/>
              <a:gd name="connsiteX1506" fmla="*/ 2239370 w 4587228"/>
              <a:gd name="connsiteY1506" fmla="*/ 366676 h 6859111"/>
              <a:gd name="connsiteX1507" fmla="*/ 2869664 w 4587228"/>
              <a:gd name="connsiteY1507" fmla="*/ 1086937 h 6859111"/>
              <a:gd name="connsiteX1508" fmla="*/ 2869664 w 4587228"/>
              <a:gd name="connsiteY1508" fmla="*/ 2274681 h 6859111"/>
              <a:gd name="connsiteX1509" fmla="*/ 3440700 w 4587228"/>
              <a:gd name="connsiteY1509" fmla="*/ 2845729 h 6859111"/>
              <a:gd name="connsiteX1510" fmla="*/ 3434572 w 4587228"/>
              <a:gd name="connsiteY1510" fmla="*/ 2851859 h 6859111"/>
              <a:gd name="connsiteX1511" fmla="*/ 2763257 w 4587228"/>
              <a:gd name="connsiteY1511" fmla="*/ 3558247 h 6859111"/>
              <a:gd name="connsiteX1512" fmla="*/ 2763257 w 4587228"/>
              <a:gd name="connsiteY1512" fmla="*/ 5225066 h 6859111"/>
              <a:gd name="connsiteX1513" fmla="*/ 2779134 w 4587228"/>
              <a:gd name="connsiteY1513" fmla="*/ 5231521 h 6859111"/>
              <a:gd name="connsiteX1514" fmla="*/ 2789440 w 4587228"/>
              <a:gd name="connsiteY1514" fmla="*/ 5256869 h 6859111"/>
              <a:gd name="connsiteX1515" fmla="*/ 2753785 w 4587228"/>
              <a:gd name="connsiteY1515" fmla="*/ 5292524 h 6859111"/>
              <a:gd name="connsiteX1516" fmla="*/ 2718130 w 4587228"/>
              <a:gd name="connsiteY1516" fmla="*/ 5256869 h 6859111"/>
              <a:gd name="connsiteX1517" fmla="*/ 2728437 w 4587228"/>
              <a:gd name="connsiteY1517" fmla="*/ 5231730 h 6859111"/>
              <a:gd name="connsiteX1518" fmla="*/ 2744872 w 4587228"/>
              <a:gd name="connsiteY1518" fmla="*/ 5224912 h 6859111"/>
              <a:gd name="connsiteX1519" fmla="*/ 2744872 w 4587228"/>
              <a:gd name="connsiteY1519" fmla="*/ 3551005 h 6859111"/>
              <a:gd name="connsiteX1520" fmla="*/ 3415073 w 4587228"/>
              <a:gd name="connsiteY1520" fmla="*/ 2845729 h 6859111"/>
              <a:gd name="connsiteX1521" fmla="*/ 2851280 w 4587228"/>
              <a:gd name="connsiteY1521" fmla="*/ 2282481 h 6859111"/>
              <a:gd name="connsiteX1522" fmla="*/ 2851280 w 4587228"/>
              <a:gd name="connsiteY1522" fmla="*/ 1094179 h 6859111"/>
              <a:gd name="connsiteX1523" fmla="*/ 2225326 w 4587228"/>
              <a:gd name="connsiteY1523" fmla="*/ 379418 h 6859111"/>
              <a:gd name="connsiteX1524" fmla="*/ 2210605 w 4587228"/>
              <a:gd name="connsiteY1524" fmla="*/ 385524 h 6859111"/>
              <a:gd name="connsiteX1525" fmla="*/ 2174950 w 4587228"/>
              <a:gd name="connsiteY1525" fmla="*/ 349869 h 6859111"/>
              <a:gd name="connsiteX1526" fmla="*/ 2210605 w 4587228"/>
              <a:gd name="connsiteY1526" fmla="*/ 314214 h 6859111"/>
              <a:gd name="connsiteX1527" fmla="*/ 4524832 w 4587228"/>
              <a:gd name="connsiteY1527" fmla="*/ 282454 h 6859111"/>
              <a:gd name="connsiteX1528" fmla="*/ 4480820 w 4587228"/>
              <a:gd name="connsiteY1528" fmla="*/ 326465 h 6859111"/>
              <a:gd name="connsiteX1529" fmla="*/ 4524832 w 4587228"/>
              <a:gd name="connsiteY1529" fmla="*/ 370477 h 6859111"/>
              <a:gd name="connsiteX1530" fmla="*/ 4568843 w 4587228"/>
              <a:gd name="connsiteY1530" fmla="*/ 326465 h 6859111"/>
              <a:gd name="connsiteX1531" fmla="*/ 4524832 w 4587228"/>
              <a:gd name="connsiteY1531" fmla="*/ 282454 h 6859111"/>
              <a:gd name="connsiteX1532" fmla="*/ 4524832 w 4587228"/>
              <a:gd name="connsiteY1532" fmla="*/ 264069 h 6859111"/>
              <a:gd name="connsiteX1533" fmla="*/ 4587228 w 4587228"/>
              <a:gd name="connsiteY1533" fmla="*/ 326465 h 6859111"/>
              <a:gd name="connsiteX1534" fmla="*/ 4524832 w 4587228"/>
              <a:gd name="connsiteY1534" fmla="*/ 388861 h 6859111"/>
              <a:gd name="connsiteX1535" fmla="*/ 4489120 w 4587228"/>
              <a:gd name="connsiteY1535" fmla="*/ 374104 h 6859111"/>
              <a:gd name="connsiteX1536" fmla="*/ 4341544 w 4587228"/>
              <a:gd name="connsiteY1536" fmla="*/ 505868 h 6859111"/>
              <a:gd name="connsiteX1537" fmla="*/ 4341544 w 4587228"/>
              <a:gd name="connsiteY1537" fmla="*/ 1271893 h 6859111"/>
              <a:gd name="connsiteX1538" fmla="*/ 4338201 w 4587228"/>
              <a:gd name="connsiteY1538" fmla="*/ 1274679 h 6859111"/>
              <a:gd name="connsiteX1539" fmla="*/ 3650172 w 4587228"/>
              <a:gd name="connsiteY1539" fmla="*/ 1892512 h 6859111"/>
              <a:gd name="connsiteX1540" fmla="*/ 3650172 w 4587228"/>
              <a:gd name="connsiteY1540" fmla="*/ 2376071 h 6859111"/>
              <a:gd name="connsiteX1541" fmla="*/ 3235127 w 4587228"/>
              <a:gd name="connsiteY1541" fmla="*/ 2378302 h 6859111"/>
              <a:gd name="connsiteX1542" fmla="*/ 3234860 w 4587228"/>
              <a:gd name="connsiteY1542" fmla="*/ 2369478 h 6859111"/>
              <a:gd name="connsiteX1543" fmla="*/ 3224821 w 4587228"/>
              <a:gd name="connsiteY1543" fmla="*/ 2393966 h 6859111"/>
              <a:gd name="connsiteX1544" fmla="*/ 3199472 w 4587228"/>
              <a:gd name="connsiteY1544" fmla="*/ 2404482 h 6859111"/>
              <a:gd name="connsiteX1545" fmla="*/ 3163817 w 4587228"/>
              <a:gd name="connsiteY1545" fmla="*/ 2368826 h 6859111"/>
              <a:gd name="connsiteX1546" fmla="*/ 3199472 w 4587228"/>
              <a:gd name="connsiteY1546" fmla="*/ 2333171 h 6859111"/>
              <a:gd name="connsiteX1547" fmla="*/ 3224612 w 4587228"/>
              <a:gd name="connsiteY1547" fmla="*/ 2343895 h 6859111"/>
              <a:gd name="connsiteX1548" fmla="*/ 3234818 w 4587228"/>
              <a:gd name="connsiteY1548" fmla="*/ 2368093 h 6859111"/>
              <a:gd name="connsiteX1549" fmla="*/ 3234570 w 4587228"/>
              <a:gd name="connsiteY1549" fmla="*/ 2359915 h 6859111"/>
              <a:gd name="connsiteX1550" fmla="*/ 3631231 w 4587228"/>
              <a:gd name="connsiteY1550" fmla="*/ 2357688 h 6859111"/>
              <a:gd name="connsiteX1551" fmla="*/ 3631231 w 4587228"/>
              <a:gd name="connsiteY1551" fmla="*/ 1884155 h 6859111"/>
              <a:gd name="connsiteX1552" fmla="*/ 3634574 w 4587228"/>
              <a:gd name="connsiteY1552" fmla="*/ 1881369 h 6859111"/>
              <a:gd name="connsiteX1553" fmla="*/ 4322602 w 4587228"/>
              <a:gd name="connsiteY1553" fmla="*/ 1263537 h 6859111"/>
              <a:gd name="connsiteX1554" fmla="*/ 4322602 w 4587228"/>
              <a:gd name="connsiteY1554" fmla="*/ 497511 h 6859111"/>
              <a:gd name="connsiteX1555" fmla="*/ 4475066 w 4587228"/>
              <a:gd name="connsiteY1555" fmla="*/ 362278 h 6859111"/>
              <a:gd name="connsiteX1556" fmla="*/ 4467328 w 4587228"/>
              <a:gd name="connsiteY1556" fmla="*/ 350787 h 6859111"/>
              <a:gd name="connsiteX1557" fmla="*/ 4462436 w 4587228"/>
              <a:gd name="connsiteY1557" fmla="*/ 326465 h 6859111"/>
              <a:gd name="connsiteX1558" fmla="*/ 4524832 w 4587228"/>
              <a:gd name="connsiteY1558" fmla="*/ 264069 h 6859111"/>
              <a:gd name="connsiteX1559" fmla="*/ 2009489 w 4587228"/>
              <a:gd name="connsiteY1559" fmla="*/ 168247 h 6859111"/>
              <a:gd name="connsiteX1560" fmla="*/ 1965478 w 4587228"/>
              <a:gd name="connsiteY1560" fmla="*/ 212258 h 6859111"/>
              <a:gd name="connsiteX1561" fmla="*/ 2009489 w 4587228"/>
              <a:gd name="connsiteY1561" fmla="*/ 256270 h 6859111"/>
              <a:gd name="connsiteX1562" fmla="*/ 2053501 w 4587228"/>
              <a:gd name="connsiteY1562" fmla="*/ 212258 h 6859111"/>
              <a:gd name="connsiteX1563" fmla="*/ 2009489 w 4587228"/>
              <a:gd name="connsiteY1563" fmla="*/ 168247 h 6859111"/>
              <a:gd name="connsiteX1564" fmla="*/ 2009489 w 4587228"/>
              <a:gd name="connsiteY1564" fmla="*/ 149862 h 6859111"/>
              <a:gd name="connsiteX1565" fmla="*/ 2071885 w 4587228"/>
              <a:gd name="connsiteY1565" fmla="*/ 212258 h 6859111"/>
              <a:gd name="connsiteX1566" fmla="*/ 2066993 w 4587228"/>
              <a:gd name="connsiteY1566" fmla="*/ 236579 h 6859111"/>
              <a:gd name="connsiteX1567" fmla="*/ 2053940 w 4587228"/>
              <a:gd name="connsiteY1567" fmla="*/ 255963 h 6859111"/>
              <a:gd name="connsiteX1568" fmla="*/ 2462417 w 4587228"/>
              <a:gd name="connsiteY1568" fmla="*/ 732611 h 6859111"/>
              <a:gd name="connsiteX1569" fmla="*/ 2462417 w 4587228"/>
              <a:gd name="connsiteY1569" fmla="*/ 1466862 h 6859111"/>
              <a:gd name="connsiteX1570" fmla="*/ 2478087 w 4587228"/>
              <a:gd name="connsiteY1570" fmla="*/ 1473286 h 6859111"/>
              <a:gd name="connsiteX1571" fmla="*/ 2488602 w 4587228"/>
              <a:gd name="connsiteY1571" fmla="*/ 1498635 h 6859111"/>
              <a:gd name="connsiteX1572" fmla="*/ 2452947 w 4587228"/>
              <a:gd name="connsiteY1572" fmla="*/ 1534290 h 6859111"/>
              <a:gd name="connsiteX1573" fmla="*/ 2427807 w 4587228"/>
              <a:gd name="connsiteY1573" fmla="*/ 1523984 h 6859111"/>
              <a:gd name="connsiteX1574" fmla="*/ 2420992 w 4587228"/>
              <a:gd name="connsiteY1574" fmla="*/ 1507554 h 6859111"/>
              <a:gd name="connsiteX1575" fmla="*/ 1522576 w 4587228"/>
              <a:gd name="connsiteY1575" fmla="*/ 1507554 h 6859111"/>
              <a:gd name="connsiteX1576" fmla="*/ 1522576 w 4587228"/>
              <a:gd name="connsiteY1576" fmla="*/ 2429557 h 6859111"/>
              <a:gd name="connsiteX1577" fmla="*/ 1380514 w 4587228"/>
              <a:gd name="connsiteY1577" fmla="*/ 2429557 h 6859111"/>
              <a:gd name="connsiteX1578" fmla="*/ 1380514 w 4587228"/>
              <a:gd name="connsiteY1578" fmla="*/ 2717596 h 6859111"/>
              <a:gd name="connsiteX1579" fmla="*/ 1460738 w 4587228"/>
              <a:gd name="connsiteY1579" fmla="*/ 2797819 h 6859111"/>
              <a:gd name="connsiteX1580" fmla="*/ 1495835 w 4587228"/>
              <a:gd name="connsiteY1580" fmla="*/ 2783316 h 6859111"/>
              <a:gd name="connsiteX1581" fmla="*/ 1558231 w 4587228"/>
              <a:gd name="connsiteY1581" fmla="*/ 2845710 h 6859111"/>
              <a:gd name="connsiteX1582" fmla="*/ 1495835 w 4587228"/>
              <a:gd name="connsiteY1582" fmla="*/ 2908108 h 6859111"/>
              <a:gd name="connsiteX1583" fmla="*/ 1433439 w 4587228"/>
              <a:gd name="connsiteY1583" fmla="*/ 2845710 h 6859111"/>
              <a:gd name="connsiteX1584" fmla="*/ 1438331 w 4587228"/>
              <a:gd name="connsiteY1584" fmla="*/ 2821390 h 6859111"/>
              <a:gd name="connsiteX1585" fmla="*/ 1446297 w 4587228"/>
              <a:gd name="connsiteY1585" fmla="*/ 2809560 h 6859111"/>
              <a:gd name="connsiteX1586" fmla="*/ 1362129 w 4587228"/>
              <a:gd name="connsiteY1586" fmla="*/ 2725395 h 6859111"/>
              <a:gd name="connsiteX1587" fmla="*/ 1362129 w 4587228"/>
              <a:gd name="connsiteY1587" fmla="*/ 2411173 h 6859111"/>
              <a:gd name="connsiteX1588" fmla="*/ 1504192 w 4587228"/>
              <a:gd name="connsiteY1588" fmla="*/ 2411173 h 6859111"/>
              <a:gd name="connsiteX1589" fmla="*/ 1504192 w 4587228"/>
              <a:gd name="connsiteY1589" fmla="*/ 1489169 h 6859111"/>
              <a:gd name="connsiteX1590" fmla="*/ 2421173 w 4587228"/>
              <a:gd name="connsiteY1590" fmla="*/ 1489169 h 6859111"/>
              <a:gd name="connsiteX1591" fmla="*/ 2427599 w 4587228"/>
              <a:gd name="connsiteY1591" fmla="*/ 1473495 h 6859111"/>
              <a:gd name="connsiteX1592" fmla="*/ 2443476 w 4587228"/>
              <a:gd name="connsiteY1592" fmla="*/ 1466909 h 6859111"/>
              <a:gd name="connsiteX1593" fmla="*/ 2443476 w 4587228"/>
              <a:gd name="connsiteY1593" fmla="*/ 739296 h 6859111"/>
              <a:gd name="connsiteX1594" fmla="*/ 2036042 w 4587228"/>
              <a:gd name="connsiteY1594" fmla="*/ 263681 h 6859111"/>
              <a:gd name="connsiteX1595" fmla="*/ 2009489 w 4587228"/>
              <a:gd name="connsiteY1595" fmla="*/ 274654 h 6859111"/>
              <a:gd name="connsiteX1596" fmla="*/ 1947093 w 4587228"/>
              <a:gd name="connsiteY1596" fmla="*/ 212258 h 6859111"/>
              <a:gd name="connsiteX1597" fmla="*/ 2009489 w 4587228"/>
              <a:gd name="connsiteY1597" fmla="*/ 149862 h 6859111"/>
              <a:gd name="connsiteX1598" fmla="*/ 3299752 w 4587228"/>
              <a:gd name="connsiteY1598" fmla="*/ 133147 h 6859111"/>
              <a:gd name="connsiteX1599" fmla="*/ 3343206 w 4587228"/>
              <a:gd name="connsiteY1599" fmla="*/ 133147 h 6859111"/>
              <a:gd name="connsiteX1600" fmla="*/ 3357134 w 4587228"/>
              <a:gd name="connsiteY1600" fmla="*/ 147075 h 6859111"/>
              <a:gd name="connsiteX1601" fmla="*/ 3357134 w 4587228"/>
              <a:gd name="connsiteY1601" fmla="*/ 332035 h 6859111"/>
              <a:gd name="connsiteX1602" fmla="*/ 3343206 w 4587228"/>
              <a:gd name="connsiteY1602" fmla="*/ 345962 h 6859111"/>
              <a:gd name="connsiteX1603" fmla="*/ 3330393 w 4587228"/>
              <a:gd name="connsiteY1603" fmla="*/ 345962 h 6859111"/>
              <a:gd name="connsiteX1604" fmla="*/ 3330393 w 4587228"/>
              <a:gd name="connsiteY1604" fmla="*/ 2056406 h 6859111"/>
              <a:gd name="connsiteX1605" fmla="*/ 3340699 w 4587228"/>
              <a:gd name="connsiteY1605" fmla="*/ 2060681 h 6859111"/>
              <a:gd name="connsiteX1606" fmla="*/ 3351005 w 4587228"/>
              <a:gd name="connsiteY1606" fmla="*/ 2085821 h 6859111"/>
              <a:gd name="connsiteX1607" fmla="*/ 3315350 w 4587228"/>
              <a:gd name="connsiteY1607" fmla="*/ 2121475 h 6859111"/>
              <a:gd name="connsiteX1608" fmla="*/ 3279695 w 4587228"/>
              <a:gd name="connsiteY1608" fmla="*/ 2085821 h 6859111"/>
              <a:gd name="connsiteX1609" fmla="*/ 3290002 w 4587228"/>
              <a:gd name="connsiteY1609" fmla="*/ 2060681 h 6859111"/>
              <a:gd name="connsiteX1610" fmla="*/ 3312008 w 4587228"/>
              <a:gd name="connsiteY1610" fmla="*/ 2051552 h 6859111"/>
              <a:gd name="connsiteX1611" fmla="*/ 3312008 w 4587228"/>
              <a:gd name="connsiteY1611" fmla="*/ 345962 h 6859111"/>
              <a:gd name="connsiteX1612" fmla="*/ 3299752 w 4587228"/>
              <a:gd name="connsiteY1612" fmla="*/ 345962 h 6859111"/>
              <a:gd name="connsiteX1613" fmla="*/ 3285824 w 4587228"/>
              <a:gd name="connsiteY1613" fmla="*/ 332035 h 6859111"/>
              <a:gd name="connsiteX1614" fmla="*/ 3285824 w 4587228"/>
              <a:gd name="connsiteY1614" fmla="*/ 147075 h 6859111"/>
              <a:gd name="connsiteX1615" fmla="*/ 3299752 w 4587228"/>
              <a:gd name="connsiteY1615" fmla="*/ 133147 h 6859111"/>
              <a:gd name="connsiteX1616" fmla="*/ 2986657 w 4587228"/>
              <a:gd name="connsiteY1616" fmla="*/ 131476 h 6859111"/>
              <a:gd name="connsiteX1617" fmla="*/ 3030111 w 4587228"/>
              <a:gd name="connsiteY1617" fmla="*/ 131476 h 6859111"/>
              <a:gd name="connsiteX1618" fmla="*/ 3044039 w 4587228"/>
              <a:gd name="connsiteY1618" fmla="*/ 145404 h 6859111"/>
              <a:gd name="connsiteX1619" fmla="*/ 3044039 w 4587228"/>
              <a:gd name="connsiteY1619" fmla="*/ 330364 h 6859111"/>
              <a:gd name="connsiteX1620" fmla="*/ 3030111 w 4587228"/>
              <a:gd name="connsiteY1620" fmla="*/ 344291 h 6859111"/>
              <a:gd name="connsiteX1621" fmla="*/ 3017854 w 4587228"/>
              <a:gd name="connsiteY1621" fmla="*/ 344291 h 6859111"/>
              <a:gd name="connsiteX1622" fmla="*/ 3017854 w 4587228"/>
              <a:gd name="connsiteY1622" fmla="*/ 2055018 h 6859111"/>
              <a:gd name="connsiteX1623" fmla="*/ 3031504 w 4587228"/>
              <a:gd name="connsiteY1623" fmla="*/ 2060681 h 6859111"/>
              <a:gd name="connsiteX1624" fmla="*/ 3041810 w 4587228"/>
              <a:gd name="connsiteY1624" fmla="*/ 2085821 h 6859111"/>
              <a:gd name="connsiteX1625" fmla="*/ 3006155 w 4587228"/>
              <a:gd name="connsiteY1625" fmla="*/ 2121474 h 6859111"/>
              <a:gd name="connsiteX1626" fmla="*/ 2970500 w 4587228"/>
              <a:gd name="connsiteY1626" fmla="*/ 2085821 h 6859111"/>
              <a:gd name="connsiteX1627" fmla="*/ 2980807 w 4587228"/>
              <a:gd name="connsiteY1627" fmla="*/ 2060681 h 6859111"/>
              <a:gd name="connsiteX1628" fmla="*/ 2999470 w 4587228"/>
              <a:gd name="connsiteY1628" fmla="*/ 2052939 h 6859111"/>
              <a:gd name="connsiteX1629" fmla="*/ 2999470 w 4587228"/>
              <a:gd name="connsiteY1629" fmla="*/ 344291 h 6859111"/>
              <a:gd name="connsiteX1630" fmla="*/ 2986657 w 4587228"/>
              <a:gd name="connsiteY1630" fmla="*/ 344291 h 6859111"/>
              <a:gd name="connsiteX1631" fmla="*/ 2972729 w 4587228"/>
              <a:gd name="connsiteY1631" fmla="*/ 330364 h 6859111"/>
              <a:gd name="connsiteX1632" fmla="*/ 2972729 w 4587228"/>
              <a:gd name="connsiteY1632" fmla="*/ 145404 h 6859111"/>
              <a:gd name="connsiteX1633" fmla="*/ 2986657 w 4587228"/>
              <a:gd name="connsiteY1633" fmla="*/ 131476 h 6859111"/>
              <a:gd name="connsiteX1634" fmla="*/ 3148218 w 4587228"/>
              <a:gd name="connsiteY1634" fmla="*/ 131476 h 6859111"/>
              <a:gd name="connsiteX1635" fmla="*/ 3191672 w 4587228"/>
              <a:gd name="connsiteY1635" fmla="*/ 131476 h 6859111"/>
              <a:gd name="connsiteX1636" fmla="*/ 3205600 w 4587228"/>
              <a:gd name="connsiteY1636" fmla="*/ 145404 h 6859111"/>
              <a:gd name="connsiteX1637" fmla="*/ 3205600 w 4587228"/>
              <a:gd name="connsiteY1637" fmla="*/ 330364 h 6859111"/>
              <a:gd name="connsiteX1638" fmla="*/ 3205043 w 4587228"/>
              <a:gd name="connsiteY1638" fmla="*/ 330364 h 6859111"/>
              <a:gd name="connsiteX1639" fmla="*/ 3191115 w 4587228"/>
              <a:gd name="connsiteY1639" fmla="*/ 344291 h 6859111"/>
              <a:gd name="connsiteX1640" fmla="*/ 3177055 w 4587228"/>
              <a:gd name="connsiteY1640" fmla="*/ 344291 h 6859111"/>
              <a:gd name="connsiteX1641" fmla="*/ 3174758 w 4587228"/>
              <a:gd name="connsiteY1641" fmla="*/ 2054011 h 6859111"/>
              <a:gd name="connsiteX1642" fmla="*/ 3190837 w 4587228"/>
              <a:gd name="connsiteY1642" fmla="*/ 2060681 h 6859111"/>
              <a:gd name="connsiteX1643" fmla="*/ 3201143 w 4587228"/>
              <a:gd name="connsiteY1643" fmla="*/ 2085821 h 6859111"/>
              <a:gd name="connsiteX1644" fmla="*/ 3165488 w 4587228"/>
              <a:gd name="connsiteY1644" fmla="*/ 2121474 h 6859111"/>
              <a:gd name="connsiteX1645" fmla="*/ 3129833 w 4587228"/>
              <a:gd name="connsiteY1645" fmla="*/ 2085821 h 6859111"/>
              <a:gd name="connsiteX1646" fmla="*/ 3140140 w 4587228"/>
              <a:gd name="connsiteY1646" fmla="*/ 2060681 h 6859111"/>
              <a:gd name="connsiteX1647" fmla="*/ 3156373 w 4587228"/>
              <a:gd name="connsiteY1647" fmla="*/ 2053947 h 6859111"/>
              <a:gd name="connsiteX1648" fmla="*/ 3158670 w 4587228"/>
              <a:gd name="connsiteY1648" fmla="*/ 344291 h 6859111"/>
              <a:gd name="connsiteX1649" fmla="*/ 3148218 w 4587228"/>
              <a:gd name="connsiteY1649" fmla="*/ 344291 h 6859111"/>
              <a:gd name="connsiteX1650" fmla="*/ 3134290 w 4587228"/>
              <a:gd name="connsiteY1650" fmla="*/ 330364 h 6859111"/>
              <a:gd name="connsiteX1651" fmla="*/ 3134290 w 4587228"/>
              <a:gd name="connsiteY1651" fmla="*/ 145404 h 6859111"/>
              <a:gd name="connsiteX1652" fmla="*/ 3148218 w 4587228"/>
              <a:gd name="connsiteY1652" fmla="*/ 131476 h 6859111"/>
              <a:gd name="connsiteX1653" fmla="*/ 4316473 w 4587228"/>
              <a:gd name="connsiteY1653" fmla="*/ 18385 h 6859111"/>
              <a:gd name="connsiteX1654" fmla="*/ 4272461 w 4587228"/>
              <a:gd name="connsiteY1654" fmla="*/ 62396 h 6859111"/>
              <a:gd name="connsiteX1655" fmla="*/ 4316473 w 4587228"/>
              <a:gd name="connsiteY1655" fmla="*/ 106408 h 6859111"/>
              <a:gd name="connsiteX1656" fmla="*/ 4360484 w 4587228"/>
              <a:gd name="connsiteY1656" fmla="*/ 62396 h 6859111"/>
              <a:gd name="connsiteX1657" fmla="*/ 4316473 w 4587228"/>
              <a:gd name="connsiteY1657" fmla="*/ 18385 h 6859111"/>
              <a:gd name="connsiteX1658" fmla="*/ 4316473 w 4587228"/>
              <a:gd name="connsiteY1658" fmla="*/ 0 h 6859111"/>
              <a:gd name="connsiteX1659" fmla="*/ 4378869 w 4587228"/>
              <a:gd name="connsiteY1659" fmla="*/ 62396 h 6859111"/>
              <a:gd name="connsiteX1660" fmla="*/ 4316473 w 4587228"/>
              <a:gd name="connsiteY1660" fmla="*/ 124792 h 6859111"/>
              <a:gd name="connsiteX1661" fmla="*/ 4275537 w 4587228"/>
              <a:gd name="connsiteY1661" fmla="*/ 107876 h 6859111"/>
              <a:gd name="connsiteX1662" fmla="*/ 4145998 w 4587228"/>
              <a:gd name="connsiteY1662" fmla="*/ 205030 h 6859111"/>
              <a:gd name="connsiteX1663" fmla="*/ 4145998 w 4587228"/>
              <a:gd name="connsiteY1663" fmla="*/ 337064 h 6859111"/>
              <a:gd name="connsiteX1664" fmla="*/ 4281933 w 4587228"/>
              <a:gd name="connsiteY1664" fmla="*/ 425644 h 6859111"/>
              <a:gd name="connsiteX1665" fmla="*/ 4281933 w 4587228"/>
              <a:gd name="connsiteY1665" fmla="*/ 1236795 h 6859111"/>
              <a:gd name="connsiteX1666" fmla="*/ 3578862 w 4587228"/>
              <a:gd name="connsiteY1666" fmla="*/ 1874684 h 6859111"/>
              <a:gd name="connsiteX1667" fmla="*/ 3578862 w 4587228"/>
              <a:gd name="connsiteY1667" fmla="*/ 2305317 h 6859111"/>
              <a:gd name="connsiteX1668" fmla="*/ 3159310 w 4587228"/>
              <a:gd name="connsiteY1668" fmla="*/ 2305317 h 6859111"/>
              <a:gd name="connsiteX1669" fmla="*/ 3156618 w 4587228"/>
              <a:gd name="connsiteY1669" fmla="*/ 2318492 h 6859111"/>
              <a:gd name="connsiteX1670" fmla="*/ 3099192 w 4587228"/>
              <a:gd name="connsiteY1670" fmla="*/ 2356567 h 6859111"/>
              <a:gd name="connsiteX1671" fmla="*/ 3036796 w 4587228"/>
              <a:gd name="connsiteY1671" fmla="*/ 2294170 h 6859111"/>
              <a:gd name="connsiteX1672" fmla="*/ 3099192 w 4587228"/>
              <a:gd name="connsiteY1672" fmla="*/ 2231774 h 6859111"/>
              <a:gd name="connsiteX1673" fmla="*/ 3156696 w 4587228"/>
              <a:gd name="connsiteY1673" fmla="*/ 2269848 h 6859111"/>
              <a:gd name="connsiteX1674" fmla="*/ 3160132 w 4587228"/>
              <a:gd name="connsiteY1674" fmla="*/ 2286933 h 6859111"/>
              <a:gd name="connsiteX1675" fmla="*/ 3560478 w 4587228"/>
              <a:gd name="connsiteY1675" fmla="*/ 2286933 h 6859111"/>
              <a:gd name="connsiteX1676" fmla="*/ 3560478 w 4587228"/>
              <a:gd name="connsiteY1676" fmla="*/ 1866327 h 6859111"/>
              <a:gd name="connsiteX1677" fmla="*/ 4263548 w 4587228"/>
              <a:gd name="connsiteY1677" fmla="*/ 1228439 h 6859111"/>
              <a:gd name="connsiteX1678" fmla="*/ 4263548 w 4587228"/>
              <a:gd name="connsiteY1678" fmla="*/ 435672 h 6859111"/>
              <a:gd name="connsiteX1679" fmla="*/ 4127614 w 4587228"/>
              <a:gd name="connsiteY1679" fmla="*/ 347092 h 6859111"/>
              <a:gd name="connsiteX1680" fmla="*/ 4127614 w 4587228"/>
              <a:gd name="connsiteY1680" fmla="*/ 195559 h 6859111"/>
              <a:gd name="connsiteX1681" fmla="*/ 4263531 w 4587228"/>
              <a:gd name="connsiteY1681" fmla="*/ 93491 h 6859111"/>
              <a:gd name="connsiteX1682" fmla="*/ 4258969 w 4587228"/>
              <a:gd name="connsiteY1682" fmla="*/ 86718 h 6859111"/>
              <a:gd name="connsiteX1683" fmla="*/ 4254077 w 4587228"/>
              <a:gd name="connsiteY1683" fmla="*/ 62396 h 6859111"/>
              <a:gd name="connsiteX1684" fmla="*/ 4316473 w 4587228"/>
              <a:gd name="connsiteY1684" fmla="*/ 0 h 685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Lst>
            <a:rect l="l" t="t" r="r" b="b"/>
            <a:pathLst>
              <a:path w="4587228" h="6859111">
                <a:moveTo>
                  <a:pt x="1158785" y="6294205"/>
                </a:moveTo>
                <a:cubicBezTo>
                  <a:pt x="1134830" y="6294205"/>
                  <a:pt x="1114774" y="6313704"/>
                  <a:pt x="1114774" y="6338216"/>
                </a:cubicBezTo>
                <a:cubicBezTo>
                  <a:pt x="1114774" y="6362172"/>
                  <a:pt x="1134272" y="6382228"/>
                  <a:pt x="1158785" y="6382228"/>
                </a:cubicBezTo>
                <a:cubicBezTo>
                  <a:pt x="1182741" y="6382228"/>
                  <a:pt x="1202797" y="6362729"/>
                  <a:pt x="1202797" y="6338216"/>
                </a:cubicBezTo>
                <a:cubicBezTo>
                  <a:pt x="1202797" y="6313704"/>
                  <a:pt x="1182741" y="6294205"/>
                  <a:pt x="1158785" y="6294205"/>
                </a:cubicBezTo>
                <a:close/>
                <a:moveTo>
                  <a:pt x="750982" y="5868574"/>
                </a:moveTo>
                <a:cubicBezTo>
                  <a:pt x="727026" y="5868574"/>
                  <a:pt x="706971" y="5888073"/>
                  <a:pt x="706971" y="5912586"/>
                </a:cubicBezTo>
                <a:cubicBezTo>
                  <a:pt x="706971" y="5936541"/>
                  <a:pt x="726469" y="5956597"/>
                  <a:pt x="750982" y="5956597"/>
                </a:cubicBezTo>
                <a:cubicBezTo>
                  <a:pt x="774938" y="5956597"/>
                  <a:pt x="794994" y="5937098"/>
                  <a:pt x="794994" y="5912586"/>
                </a:cubicBezTo>
                <a:cubicBezTo>
                  <a:pt x="794994" y="5888073"/>
                  <a:pt x="775495" y="5868574"/>
                  <a:pt x="750982" y="5868574"/>
                </a:cubicBezTo>
                <a:close/>
                <a:moveTo>
                  <a:pt x="1158785" y="5850746"/>
                </a:moveTo>
                <a:cubicBezTo>
                  <a:pt x="1134830" y="5850746"/>
                  <a:pt x="1114774" y="5870245"/>
                  <a:pt x="1114774" y="5894758"/>
                </a:cubicBezTo>
                <a:cubicBezTo>
                  <a:pt x="1114774" y="5918714"/>
                  <a:pt x="1134272" y="5938770"/>
                  <a:pt x="1158785" y="5938770"/>
                </a:cubicBezTo>
                <a:cubicBezTo>
                  <a:pt x="1182741" y="5938770"/>
                  <a:pt x="1202797" y="5919271"/>
                  <a:pt x="1202797" y="5894758"/>
                </a:cubicBezTo>
                <a:cubicBezTo>
                  <a:pt x="1202797" y="5870803"/>
                  <a:pt x="1182741" y="5850746"/>
                  <a:pt x="1158785" y="5850746"/>
                </a:cubicBezTo>
                <a:close/>
                <a:moveTo>
                  <a:pt x="1158785" y="5832362"/>
                </a:moveTo>
                <a:cubicBezTo>
                  <a:pt x="1193326" y="5832362"/>
                  <a:pt x="1221181" y="5860217"/>
                  <a:pt x="1221181" y="5894758"/>
                </a:cubicBezTo>
                <a:cubicBezTo>
                  <a:pt x="1221181" y="5903394"/>
                  <a:pt x="1219440" y="5911611"/>
                  <a:pt x="1216289" y="5919080"/>
                </a:cubicBezTo>
                <a:lnTo>
                  <a:pt x="1208092" y="5931252"/>
                </a:lnTo>
                <a:lnTo>
                  <a:pt x="1304191" y="6027350"/>
                </a:lnTo>
                <a:lnTo>
                  <a:pt x="1735392" y="6027350"/>
                </a:lnTo>
                <a:lnTo>
                  <a:pt x="1735392" y="6533823"/>
                </a:lnTo>
                <a:lnTo>
                  <a:pt x="1751061" y="6540377"/>
                </a:lnTo>
                <a:cubicBezTo>
                  <a:pt x="1757537" y="6546853"/>
                  <a:pt x="1761576" y="6555767"/>
                  <a:pt x="1761576" y="6565516"/>
                </a:cubicBezTo>
                <a:cubicBezTo>
                  <a:pt x="1761576" y="6585015"/>
                  <a:pt x="1745977" y="6601171"/>
                  <a:pt x="1725921" y="6601171"/>
                </a:cubicBezTo>
                <a:cubicBezTo>
                  <a:pt x="1716172" y="6601171"/>
                  <a:pt x="1707258" y="6597271"/>
                  <a:pt x="1700782" y="6590865"/>
                </a:cubicBezTo>
                <a:lnTo>
                  <a:pt x="1690546" y="6566192"/>
                </a:lnTo>
                <a:lnTo>
                  <a:pt x="1680517" y="6590656"/>
                </a:lnTo>
                <a:cubicBezTo>
                  <a:pt x="1674110" y="6597132"/>
                  <a:pt x="1665196" y="6601171"/>
                  <a:pt x="1655168" y="6601171"/>
                </a:cubicBezTo>
                <a:cubicBezTo>
                  <a:pt x="1635669" y="6601171"/>
                  <a:pt x="1619513" y="6585572"/>
                  <a:pt x="1619513" y="6565516"/>
                </a:cubicBezTo>
                <a:cubicBezTo>
                  <a:pt x="1619513" y="6555767"/>
                  <a:pt x="1623413" y="6546853"/>
                  <a:pt x="1629820" y="6540377"/>
                </a:cubicBezTo>
                <a:lnTo>
                  <a:pt x="1645698" y="6533790"/>
                </a:lnTo>
                <a:lnTo>
                  <a:pt x="1645698" y="6117044"/>
                </a:lnTo>
                <a:lnTo>
                  <a:pt x="1445696" y="6117044"/>
                </a:lnTo>
                <a:lnTo>
                  <a:pt x="1208859" y="6302861"/>
                </a:lnTo>
                <a:lnTo>
                  <a:pt x="1216289" y="6313895"/>
                </a:lnTo>
                <a:cubicBezTo>
                  <a:pt x="1219440" y="6321364"/>
                  <a:pt x="1221181" y="6329581"/>
                  <a:pt x="1221181" y="6338216"/>
                </a:cubicBezTo>
                <a:cubicBezTo>
                  <a:pt x="1221181" y="6372200"/>
                  <a:pt x="1193326" y="6400612"/>
                  <a:pt x="1158785" y="6400612"/>
                </a:cubicBezTo>
                <a:cubicBezTo>
                  <a:pt x="1124244" y="6400612"/>
                  <a:pt x="1096389" y="6372757"/>
                  <a:pt x="1096389" y="6338216"/>
                </a:cubicBezTo>
                <a:cubicBezTo>
                  <a:pt x="1096389" y="6303675"/>
                  <a:pt x="1124244" y="6275820"/>
                  <a:pt x="1158785" y="6275820"/>
                </a:cubicBezTo>
                <a:lnTo>
                  <a:pt x="1194393" y="6290535"/>
                </a:lnTo>
                <a:lnTo>
                  <a:pt x="1439011" y="6098102"/>
                </a:lnTo>
                <a:lnTo>
                  <a:pt x="1664639" y="6098102"/>
                </a:lnTo>
                <a:lnTo>
                  <a:pt x="1664639" y="6533823"/>
                </a:lnTo>
                <a:lnTo>
                  <a:pt x="1680308" y="6540377"/>
                </a:lnTo>
                <a:lnTo>
                  <a:pt x="1690542" y="6564844"/>
                </a:lnTo>
                <a:lnTo>
                  <a:pt x="1700573" y="6540377"/>
                </a:lnTo>
                <a:lnTo>
                  <a:pt x="1717008" y="6533559"/>
                </a:lnTo>
                <a:lnTo>
                  <a:pt x="1717008" y="6045734"/>
                </a:lnTo>
                <a:lnTo>
                  <a:pt x="1296948" y="6045734"/>
                </a:lnTo>
                <a:lnTo>
                  <a:pt x="1193496" y="5942810"/>
                </a:lnTo>
                <a:lnTo>
                  <a:pt x="1158785" y="5957154"/>
                </a:lnTo>
                <a:cubicBezTo>
                  <a:pt x="1124244" y="5957154"/>
                  <a:pt x="1096389" y="5929299"/>
                  <a:pt x="1096389" y="5894758"/>
                </a:cubicBezTo>
                <a:cubicBezTo>
                  <a:pt x="1096389" y="5860217"/>
                  <a:pt x="1124244" y="5832362"/>
                  <a:pt x="1158785" y="5832362"/>
                </a:cubicBezTo>
                <a:close/>
                <a:moveTo>
                  <a:pt x="1797231" y="5691413"/>
                </a:moveTo>
                <a:cubicBezTo>
                  <a:pt x="1773276" y="5691413"/>
                  <a:pt x="1753220" y="5710912"/>
                  <a:pt x="1753220" y="5735425"/>
                </a:cubicBezTo>
                <a:cubicBezTo>
                  <a:pt x="1753220" y="5759381"/>
                  <a:pt x="1772718" y="5779437"/>
                  <a:pt x="1797231" y="5779437"/>
                </a:cubicBezTo>
                <a:cubicBezTo>
                  <a:pt x="1821187" y="5779437"/>
                  <a:pt x="1841243" y="5759938"/>
                  <a:pt x="1841243" y="5735425"/>
                </a:cubicBezTo>
                <a:cubicBezTo>
                  <a:pt x="1840686" y="5710912"/>
                  <a:pt x="1821187" y="5691413"/>
                  <a:pt x="1797231" y="5691413"/>
                </a:cubicBezTo>
                <a:close/>
                <a:moveTo>
                  <a:pt x="1797231" y="5673029"/>
                </a:moveTo>
                <a:cubicBezTo>
                  <a:pt x="1831772" y="5673029"/>
                  <a:pt x="1859627" y="5700884"/>
                  <a:pt x="1859627" y="5735425"/>
                </a:cubicBezTo>
                <a:cubicBezTo>
                  <a:pt x="1859627" y="5769966"/>
                  <a:pt x="1831215" y="5797821"/>
                  <a:pt x="1797231" y="5797821"/>
                </a:cubicBezTo>
                <a:cubicBezTo>
                  <a:pt x="1762690" y="5797821"/>
                  <a:pt x="1734835" y="5769966"/>
                  <a:pt x="1734835" y="5735425"/>
                </a:cubicBezTo>
                <a:cubicBezTo>
                  <a:pt x="1734835" y="5700884"/>
                  <a:pt x="1762690" y="5673029"/>
                  <a:pt x="1797231" y="5673029"/>
                </a:cubicBezTo>
                <a:close/>
                <a:moveTo>
                  <a:pt x="1583859" y="5646288"/>
                </a:moveTo>
                <a:cubicBezTo>
                  <a:pt x="1603915" y="5646845"/>
                  <a:pt x="1619514" y="5662444"/>
                  <a:pt x="1619514" y="5681943"/>
                </a:cubicBezTo>
                <a:lnTo>
                  <a:pt x="1612873" y="5698144"/>
                </a:lnTo>
                <a:lnTo>
                  <a:pt x="1876897" y="5962167"/>
                </a:lnTo>
                <a:lnTo>
                  <a:pt x="1876897" y="6646296"/>
                </a:lnTo>
                <a:lnTo>
                  <a:pt x="1889154" y="6646296"/>
                </a:lnTo>
                <a:cubicBezTo>
                  <a:pt x="1896954" y="6646296"/>
                  <a:pt x="1903082" y="6652424"/>
                  <a:pt x="1903082" y="6660224"/>
                </a:cubicBezTo>
                <a:lnTo>
                  <a:pt x="1903082" y="6845183"/>
                </a:lnTo>
                <a:cubicBezTo>
                  <a:pt x="1903082" y="6852983"/>
                  <a:pt x="1896954" y="6859111"/>
                  <a:pt x="1889154" y="6859111"/>
                </a:cubicBezTo>
                <a:lnTo>
                  <a:pt x="1845700" y="6859111"/>
                </a:lnTo>
                <a:cubicBezTo>
                  <a:pt x="1837900" y="6859111"/>
                  <a:pt x="1831772" y="6852983"/>
                  <a:pt x="1831772" y="6845183"/>
                </a:cubicBezTo>
                <a:lnTo>
                  <a:pt x="1831772" y="6660224"/>
                </a:lnTo>
                <a:cubicBezTo>
                  <a:pt x="1831772" y="6652424"/>
                  <a:pt x="1837900" y="6646296"/>
                  <a:pt x="1845700" y="6646296"/>
                </a:cubicBezTo>
                <a:lnTo>
                  <a:pt x="1858512" y="6646296"/>
                </a:lnTo>
                <a:lnTo>
                  <a:pt x="1858512" y="5969410"/>
                </a:lnTo>
                <a:lnTo>
                  <a:pt x="1600004" y="5710901"/>
                </a:lnTo>
                <a:lnTo>
                  <a:pt x="1583859" y="5717598"/>
                </a:lnTo>
                <a:cubicBezTo>
                  <a:pt x="1564360" y="5717598"/>
                  <a:pt x="1548204" y="5701999"/>
                  <a:pt x="1548204" y="5681943"/>
                </a:cubicBezTo>
                <a:cubicBezTo>
                  <a:pt x="1548204" y="5661887"/>
                  <a:pt x="1563803" y="5646288"/>
                  <a:pt x="1583859" y="5646288"/>
                </a:cubicBezTo>
                <a:close/>
                <a:moveTo>
                  <a:pt x="1442353" y="5602833"/>
                </a:moveTo>
                <a:cubicBezTo>
                  <a:pt x="1418397" y="5602833"/>
                  <a:pt x="1398341" y="5622332"/>
                  <a:pt x="1398341" y="5646845"/>
                </a:cubicBezTo>
                <a:cubicBezTo>
                  <a:pt x="1398341" y="5670801"/>
                  <a:pt x="1417840" y="5690857"/>
                  <a:pt x="1442353" y="5690857"/>
                </a:cubicBezTo>
                <a:cubicBezTo>
                  <a:pt x="1466309" y="5690857"/>
                  <a:pt x="1486365" y="5671358"/>
                  <a:pt x="1486365" y="5646845"/>
                </a:cubicBezTo>
                <a:cubicBezTo>
                  <a:pt x="1486365" y="5622332"/>
                  <a:pt x="1466866" y="5602833"/>
                  <a:pt x="1442353" y="5602833"/>
                </a:cubicBezTo>
                <a:close/>
                <a:moveTo>
                  <a:pt x="1442353" y="5584449"/>
                </a:moveTo>
                <a:cubicBezTo>
                  <a:pt x="1476894" y="5584449"/>
                  <a:pt x="1504749" y="5612304"/>
                  <a:pt x="1504749" y="5646845"/>
                </a:cubicBezTo>
                <a:cubicBezTo>
                  <a:pt x="1504749" y="5655341"/>
                  <a:pt x="1503008" y="5663489"/>
                  <a:pt x="1499857" y="5670932"/>
                </a:cubicBezTo>
                <a:lnTo>
                  <a:pt x="1491578" y="5683243"/>
                </a:lnTo>
                <a:lnTo>
                  <a:pt x="1806145" y="5997265"/>
                </a:lnTo>
                <a:lnTo>
                  <a:pt x="1806145" y="6532891"/>
                </a:lnTo>
                <a:lnTo>
                  <a:pt x="1824042" y="6540377"/>
                </a:lnTo>
                <a:cubicBezTo>
                  <a:pt x="1830518" y="6546853"/>
                  <a:pt x="1834557" y="6555767"/>
                  <a:pt x="1834557" y="6565516"/>
                </a:cubicBezTo>
                <a:cubicBezTo>
                  <a:pt x="1834557" y="6585015"/>
                  <a:pt x="1818958" y="6601171"/>
                  <a:pt x="1798902" y="6601171"/>
                </a:cubicBezTo>
                <a:cubicBezTo>
                  <a:pt x="1779403" y="6601171"/>
                  <a:pt x="1763247" y="6585572"/>
                  <a:pt x="1763247" y="6565516"/>
                </a:cubicBezTo>
                <a:cubicBezTo>
                  <a:pt x="1763247" y="6555767"/>
                  <a:pt x="1767147" y="6546853"/>
                  <a:pt x="1773554" y="6540377"/>
                </a:cubicBezTo>
                <a:lnTo>
                  <a:pt x="1787760" y="6534483"/>
                </a:lnTo>
                <a:lnTo>
                  <a:pt x="1787760" y="6005065"/>
                </a:lnTo>
                <a:lnTo>
                  <a:pt x="1477321" y="5694625"/>
                </a:lnTo>
                <a:lnTo>
                  <a:pt x="1442353" y="5709241"/>
                </a:lnTo>
                <a:cubicBezTo>
                  <a:pt x="1407812" y="5709241"/>
                  <a:pt x="1379957" y="5681386"/>
                  <a:pt x="1379957" y="5646845"/>
                </a:cubicBezTo>
                <a:cubicBezTo>
                  <a:pt x="1379957" y="5612304"/>
                  <a:pt x="1407812" y="5584449"/>
                  <a:pt x="1442353" y="5584449"/>
                </a:cubicBezTo>
                <a:close/>
                <a:moveTo>
                  <a:pt x="2133724" y="4875807"/>
                </a:moveTo>
                <a:cubicBezTo>
                  <a:pt x="2109768" y="4875807"/>
                  <a:pt x="2089712" y="4895306"/>
                  <a:pt x="2089712" y="4919819"/>
                </a:cubicBezTo>
                <a:cubicBezTo>
                  <a:pt x="2089712" y="4943775"/>
                  <a:pt x="2109211" y="4963831"/>
                  <a:pt x="2133724" y="4963831"/>
                </a:cubicBezTo>
                <a:cubicBezTo>
                  <a:pt x="2157680" y="4963831"/>
                  <a:pt x="2177735" y="4944332"/>
                  <a:pt x="2177735" y="4919819"/>
                </a:cubicBezTo>
                <a:cubicBezTo>
                  <a:pt x="2177735" y="4895863"/>
                  <a:pt x="2158237" y="4875807"/>
                  <a:pt x="2133724" y="4875807"/>
                </a:cubicBezTo>
                <a:close/>
                <a:moveTo>
                  <a:pt x="2133724" y="4857423"/>
                </a:moveTo>
                <a:cubicBezTo>
                  <a:pt x="2168265" y="4857423"/>
                  <a:pt x="2196120" y="4885278"/>
                  <a:pt x="2196120" y="4919819"/>
                </a:cubicBezTo>
                <a:cubicBezTo>
                  <a:pt x="2196120" y="4954360"/>
                  <a:pt x="2168265" y="4982215"/>
                  <a:pt x="2133724" y="4982215"/>
                </a:cubicBezTo>
                <a:lnTo>
                  <a:pt x="2097365" y="4967190"/>
                </a:lnTo>
                <a:lnTo>
                  <a:pt x="1983304" y="5048511"/>
                </a:lnTo>
                <a:lnTo>
                  <a:pt x="1983304" y="5164389"/>
                </a:lnTo>
                <a:lnTo>
                  <a:pt x="2071885" y="5252969"/>
                </a:lnTo>
                <a:lnTo>
                  <a:pt x="2071885" y="6533790"/>
                </a:lnTo>
                <a:lnTo>
                  <a:pt x="2087763" y="6540377"/>
                </a:lnTo>
                <a:cubicBezTo>
                  <a:pt x="2094169" y="6546853"/>
                  <a:pt x="2098069" y="6555767"/>
                  <a:pt x="2098069" y="6565516"/>
                </a:cubicBezTo>
                <a:cubicBezTo>
                  <a:pt x="2098069" y="6585015"/>
                  <a:pt x="2082470" y="6601171"/>
                  <a:pt x="2062414" y="6601171"/>
                </a:cubicBezTo>
                <a:cubicBezTo>
                  <a:pt x="2042915" y="6601171"/>
                  <a:pt x="2026759" y="6585572"/>
                  <a:pt x="2026759" y="6565516"/>
                </a:cubicBezTo>
                <a:cubicBezTo>
                  <a:pt x="2026759" y="6555767"/>
                  <a:pt x="2030659" y="6546853"/>
                  <a:pt x="2037066" y="6540377"/>
                </a:cubicBezTo>
                <a:lnTo>
                  <a:pt x="2053500" y="6533559"/>
                </a:lnTo>
                <a:lnTo>
                  <a:pt x="2053500" y="5260212"/>
                </a:lnTo>
                <a:lnTo>
                  <a:pt x="1964920" y="5171632"/>
                </a:lnTo>
                <a:lnTo>
                  <a:pt x="1964920" y="5039040"/>
                </a:lnTo>
                <a:lnTo>
                  <a:pt x="2083289" y="4954638"/>
                </a:lnTo>
                <a:lnTo>
                  <a:pt x="2076220" y="4944141"/>
                </a:lnTo>
                <a:cubicBezTo>
                  <a:pt x="2073069" y="4936672"/>
                  <a:pt x="2071328" y="4928455"/>
                  <a:pt x="2071328" y="4919819"/>
                </a:cubicBezTo>
                <a:cubicBezTo>
                  <a:pt x="2071328" y="4885278"/>
                  <a:pt x="2099183" y="4857423"/>
                  <a:pt x="2133724" y="4857423"/>
                </a:cubicBezTo>
                <a:close/>
                <a:moveTo>
                  <a:pt x="2009489" y="4592239"/>
                </a:moveTo>
                <a:cubicBezTo>
                  <a:pt x="1985533" y="4592239"/>
                  <a:pt x="1965478" y="4611738"/>
                  <a:pt x="1965478" y="4636251"/>
                </a:cubicBezTo>
                <a:cubicBezTo>
                  <a:pt x="1965478" y="4660207"/>
                  <a:pt x="1984976" y="4680263"/>
                  <a:pt x="2009489" y="4680263"/>
                </a:cubicBezTo>
                <a:cubicBezTo>
                  <a:pt x="2033445" y="4680263"/>
                  <a:pt x="2053501" y="4660764"/>
                  <a:pt x="2053501" y="4636251"/>
                </a:cubicBezTo>
                <a:cubicBezTo>
                  <a:pt x="2053501" y="4611738"/>
                  <a:pt x="2034002" y="4592239"/>
                  <a:pt x="2009489" y="4592239"/>
                </a:cubicBezTo>
                <a:close/>
                <a:moveTo>
                  <a:pt x="2115897" y="4468004"/>
                </a:moveTo>
                <a:cubicBezTo>
                  <a:pt x="2091941" y="4468004"/>
                  <a:pt x="2071885" y="4487503"/>
                  <a:pt x="2071885" y="4512016"/>
                </a:cubicBezTo>
                <a:cubicBezTo>
                  <a:pt x="2071885" y="4535972"/>
                  <a:pt x="2091384" y="4556028"/>
                  <a:pt x="2115897" y="4556028"/>
                </a:cubicBezTo>
                <a:cubicBezTo>
                  <a:pt x="2139853" y="4556028"/>
                  <a:pt x="2159909" y="4536529"/>
                  <a:pt x="2159909" y="4512016"/>
                </a:cubicBezTo>
                <a:cubicBezTo>
                  <a:pt x="2159909" y="4488060"/>
                  <a:pt x="2140410" y="4468004"/>
                  <a:pt x="2115897" y="4468004"/>
                </a:cubicBezTo>
                <a:close/>
                <a:moveTo>
                  <a:pt x="2009489" y="4237918"/>
                </a:moveTo>
                <a:cubicBezTo>
                  <a:pt x="1985533" y="4237918"/>
                  <a:pt x="1965478" y="4257417"/>
                  <a:pt x="1965478" y="4281930"/>
                </a:cubicBezTo>
                <a:cubicBezTo>
                  <a:pt x="1965478" y="4305886"/>
                  <a:pt x="1984976" y="4325942"/>
                  <a:pt x="2009489" y="4325942"/>
                </a:cubicBezTo>
                <a:cubicBezTo>
                  <a:pt x="2033445" y="4325942"/>
                  <a:pt x="2053501" y="4306443"/>
                  <a:pt x="2053501" y="4281930"/>
                </a:cubicBezTo>
                <a:cubicBezTo>
                  <a:pt x="2053501" y="4257417"/>
                  <a:pt x="2034002" y="4237918"/>
                  <a:pt x="2009489" y="4237918"/>
                </a:cubicBezTo>
                <a:close/>
                <a:moveTo>
                  <a:pt x="2009489" y="4219534"/>
                </a:moveTo>
                <a:cubicBezTo>
                  <a:pt x="2044030" y="4219534"/>
                  <a:pt x="2071885" y="4247389"/>
                  <a:pt x="2071885" y="4281930"/>
                </a:cubicBezTo>
                <a:cubicBezTo>
                  <a:pt x="2071885" y="4298922"/>
                  <a:pt x="2064921" y="4314521"/>
                  <a:pt x="2053640" y="4325872"/>
                </a:cubicBezTo>
                <a:lnTo>
                  <a:pt x="2018959" y="4340368"/>
                </a:lnTo>
                <a:lnTo>
                  <a:pt x="2018959" y="4577769"/>
                </a:lnTo>
                <a:lnTo>
                  <a:pt x="2053640" y="4592100"/>
                </a:lnTo>
                <a:cubicBezTo>
                  <a:pt x="2064921" y="4603382"/>
                  <a:pt x="2071885" y="4618981"/>
                  <a:pt x="2071885" y="4636251"/>
                </a:cubicBezTo>
                <a:cubicBezTo>
                  <a:pt x="2071885" y="4653522"/>
                  <a:pt x="2064921" y="4669121"/>
                  <a:pt x="2053640" y="4680402"/>
                </a:cubicBezTo>
                <a:lnTo>
                  <a:pt x="2018960" y="4694733"/>
                </a:lnTo>
                <a:lnTo>
                  <a:pt x="2018960" y="4959930"/>
                </a:lnTo>
                <a:lnTo>
                  <a:pt x="1930379" y="5030683"/>
                </a:lnTo>
                <a:lnTo>
                  <a:pt x="1930379" y="5181659"/>
                </a:lnTo>
                <a:lnTo>
                  <a:pt x="2001132" y="5252969"/>
                </a:lnTo>
                <a:lnTo>
                  <a:pt x="2001132" y="5437479"/>
                </a:lnTo>
                <a:lnTo>
                  <a:pt x="2017011" y="5444196"/>
                </a:lnTo>
                <a:cubicBezTo>
                  <a:pt x="2023417" y="5450603"/>
                  <a:pt x="2027317" y="5459378"/>
                  <a:pt x="2027317" y="5469127"/>
                </a:cubicBezTo>
                <a:cubicBezTo>
                  <a:pt x="2027317" y="5488626"/>
                  <a:pt x="2011718" y="5504782"/>
                  <a:pt x="1991662" y="5504782"/>
                </a:cubicBezTo>
                <a:cubicBezTo>
                  <a:pt x="1972163" y="5504782"/>
                  <a:pt x="1956007" y="5489183"/>
                  <a:pt x="1956007" y="5469127"/>
                </a:cubicBezTo>
                <a:cubicBezTo>
                  <a:pt x="1956007" y="5459378"/>
                  <a:pt x="1959907" y="5450464"/>
                  <a:pt x="1966314" y="5443988"/>
                </a:cubicBezTo>
                <a:lnTo>
                  <a:pt x="1982748" y="5437170"/>
                </a:lnTo>
                <a:lnTo>
                  <a:pt x="1982748" y="5260212"/>
                </a:lnTo>
                <a:lnTo>
                  <a:pt x="1911995" y="5189459"/>
                </a:lnTo>
                <a:lnTo>
                  <a:pt x="1911995" y="5021770"/>
                </a:lnTo>
                <a:lnTo>
                  <a:pt x="2000575" y="4951017"/>
                </a:lnTo>
                <a:lnTo>
                  <a:pt x="2000575" y="4694964"/>
                </a:lnTo>
                <a:lnTo>
                  <a:pt x="1965338" y="4680402"/>
                </a:lnTo>
                <a:cubicBezTo>
                  <a:pt x="1954057" y="4669121"/>
                  <a:pt x="1947093" y="4653522"/>
                  <a:pt x="1947093" y="4636251"/>
                </a:cubicBezTo>
                <a:cubicBezTo>
                  <a:pt x="1947093" y="4618981"/>
                  <a:pt x="1954057" y="4603382"/>
                  <a:pt x="1965338" y="4592100"/>
                </a:cubicBezTo>
                <a:lnTo>
                  <a:pt x="2000575" y="4577539"/>
                </a:lnTo>
                <a:lnTo>
                  <a:pt x="2000575" y="4340643"/>
                </a:lnTo>
                <a:lnTo>
                  <a:pt x="1965338" y="4326081"/>
                </a:lnTo>
                <a:cubicBezTo>
                  <a:pt x="1954057" y="4314800"/>
                  <a:pt x="1947093" y="4299201"/>
                  <a:pt x="1947093" y="4281930"/>
                </a:cubicBezTo>
                <a:cubicBezTo>
                  <a:pt x="1947093" y="4247389"/>
                  <a:pt x="1974948" y="4219534"/>
                  <a:pt x="2009489" y="4219534"/>
                </a:cubicBezTo>
                <a:close/>
                <a:moveTo>
                  <a:pt x="2045144" y="4042931"/>
                </a:moveTo>
                <a:cubicBezTo>
                  <a:pt x="2021189" y="4042931"/>
                  <a:pt x="2001133" y="4062430"/>
                  <a:pt x="2001133" y="4086942"/>
                </a:cubicBezTo>
                <a:cubicBezTo>
                  <a:pt x="2001133" y="4110898"/>
                  <a:pt x="2020631" y="4130954"/>
                  <a:pt x="2045144" y="4130954"/>
                </a:cubicBezTo>
                <a:cubicBezTo>
                  <a:pt x="2069100" y="4130954"/>
                  <a:pt x="2089156" y="4111455"/>
                  <a:pt x="2089156" y="4086942"/>
                </a:cubicBezTo>
                <a:cubicBezTo>
                  <a:pt x="2089156" y="4062430"/>
                  <a:pt x="2069100" y="4042931"/>
                  <a:pt x="2045144" y="4042931"/>
                </a:cubicBezTo>
                <a:close/>
                <a:moveTo>
                  <a:pt x="1406698" y="3936522"/>
                </a:moveTo>
                <a:cubicBezTo>
                  <a:pt x="1382743" y="3936522"/>
                  <a:pt x="1362687" y="3956021"/>
                  <a:pt x="1362687" y="3980534"/>
                </a:cubicBezTo>
                <a:cubicBezTo>
                  <a:pt x="1362687" y="4004490"/>
                  <a:pt x="1382185" y="4024546"/>
                  <a:pt x="1406698" y="4024546"/>
                </a:cubicBezTo>
                <a:cubicBezTo>
                  <a:pt x="1430654" y="4024546"/>
                  <a:pt x="1450710" y="4005047"/>
                  <a:pt x="1450710" y="3980534"/>
                </a:cubicBezTo>
                <a:cubicBezTo>
                  <a:pt x="1450710" y="3956021"/>
                  <a:pt x="1431211" y="3936522"/>
                  <a:pt x="1406698" y="3936522"/>
                </a:cubicBezTo>
                <a:close/>
                <a:moveTo>
                  <a:pt x="1406698" y="3918138"/>
                </a:moveTo>
                <a:cubicBezTo>
                  <a:pt x="1441239" y="3918138"/>
                  <a:pt x="1469094" y="3945993"/>
                  <a:pt x="1469094" y="3980534"/>
                </a:cubicBezTo>
                <a:cubicBezTo>
                  <a:pt x="1469094" y="3989169"/>
                  <a:pt x="1467353" y="3997387"/>
                  <a:pt x="1464202" y="4004855"/>
                </a:cubicBezTo>
                <a:lnTo>
                  <a:pt x="1456442" y="4016379"/>
                </a:lnTo>
                <a:lnTo>
                  <a:pt x="1593329" y="4153795"/>
                </a:lnTo>
                <a:lnTo>
                  <a:pt x="1593329" y="5242941"/>
                </a:lnTo>
                <a:lnTo>
                  <a:pt x="1590544" y="5245727"/>
                </a:lnTo>
                <a:lnTo>
                  <a:pt x="934827" y="5830690"/>
                </a:lnTo>
                <a:lnTo>
                  <a:pt x="866860" y="5898658"/>
                </a:lnTo>
                <a:lnTo>
                  <a:pt x="866860" y="6258550"/>
                </a:lnTo>
                <a:lnTo>
                  <a:pt x="552467" y="6258550"/>
                </a:lnTo>
                <a:lnTo>
                  <a:pt x="545130" y="6276447"/>
                </a:lnTo>
                <a:cubicBezTo>
                  <a:pt x="538724" y="6282923"/>
                  <a:pt x="529810" y="6286962"/>
                  <a:pt x="519782" y="6286962"/>
                </a:cubicBezTo>
                <a:cubicBezTo>
                  <a:pt x="500283" y="6286962"/>
                  <a:pt x="484127" y="6271363"/>
                  <a:pt x="484127" y="6251307"/>
                </a:cubicBezTo>
                <a:cubicBezTo>
                  <a:pt x="484127" y="6231808"/>
                  <a:pt x="499726" y="6215652"/>
                  <a:pt x="519782" y="6215652"/>
                </a:cubicBezTo>
                <a:cubicBezTo>
                  <a:pt x="529531" y="6215931"/>
                  <a:pt x="538445" y="6219970"/>
                  <a:pt x="544921" y="6226377"/>
                </a:cubicBezTo>
                <a:lnTo>
                  <a:pt x="550737" y="6240165"/>
                </a:lnTo>
                <a:lnTo>
                  <a:pt x="847919" y="6240165"/>
                </a:lnTo>
                <a:lnTo>
                  <a:pt x="847919" y="5890858"/>
                </a:lnTo>
                <a:lnTo>
                  <a:pt x="922014" y="5816763"/>
                </a:lnTo>
                <a:lnTo>
                  <a:pt x="1574945" y="5234585"/>
                </a:lnTo>
                <a:lnTo>
                  <a:pt x="1574945" y="4161595"/>
                </a:lnTo>
                <a:lnTo>
                  <a:pt x="1441782" y="4028432"/>
                </a:lnTo>
                <a:lnTo>
                  <a:pt x="1406698" y="4042930"/>
                </a:lnTo>
                <a:cubicBezTo>
                  <a:pt x="1372157" y="4042930"/>
                  <a:pt x="1344302" y="4015075"/>
                  <a:pt x="1344302" y="3980534"/>
                </a:cubicBezTo>
                <a:cubicBezTo>
                  <a:pt x="1344302" y="3945993"/>
                  <a:pt x="1372157" y="3918138"/>
                  <a:pt x="1406698" y="3918138"/>
                </a:cubicBezTo>
                <a:close/>
                <a:moveTo>
                  <a:pt x="1903081" y="3830115"/>
                </a:moveTo>
                <a:cubicBezTo>
                  <a:pt x="1879126" y="3830115"/>
                  <a:pt x="1859070" y="3849614"/>
                  <a:pt x="1859070" y="3874127"/>
                </a:cubicBezTo>
                <a:cubicBezTo>
                  <a:pt x="1859070" y="3898083"/>
                  <a:pt x="1878568" y="3918139"/>
                  <a:pt x="1903081" y="3918139"/>
                </a:cubicBezTo>
                <a:cubicBezTo>
                  <a:pt x="1927037" y="3918139"/>
                  <a:pt x="1947093" y="3898640"/>
                  <a:pt x="1947093" y="3874127"/>
                </a:cubicBezTo>
                <a:cubicBezTo>
                  <a:pt x="1947093" y="3849614"/>
                  <a:pt x="1927594" y="3830115"/>
                  <a:pt x="1903081" y="3830115"/>
                </a:cubicBezTo>
                <a:close/>
                <a:moveTo>
                  <a:pt x="1903081" y="3811731"/>
                </a:moveTo>
                <a:cubicBezTo>
                  <a:pt x="1937622" y="3811731"/>
                  <a:pt x="1965477" y="3839586"/>
                  <a:pt x="1965477" y="3874127"/>
                </a:cubicBezTo>
                <a:cubicBezTo>
                  <a:pt x="1965477" y="3908668"/>
                  <a:pt x="1937622" y="3936523"/>
                  <a:pt x="1903081" y="3936523"/>
                </a:cubicBezTo>
                <a:lnTo>
                  <a:pt x="1867890" y="3921980"/>
                </a:lnTo>
                <a:lnTo>
                  <a:pt x="1717564" y="4055187"/>
                </a:lnTo>
                <a:lnTo>
                  <a:pt x="1717564" y="5296423"/>
                </a:lnTo>
                <a:lnTo>
                  <a:pt x="1714779" y="5299209"/>
                </a:lnTo>
                <a:lnTo>
                  <a:pt x="1026193" y="5916485"/>
                </a:lnTo>
                <a:lnTo>
                  <a:pt x="1026193" y="6400612"/>
                </a:lnTo>
                <a:lnTo>
                  <a:pt x="550239" y="6400612"/>
                </a:lnTo>
                <a:lnTo>
                  <a:pt x="542902" y="6418509"/>
                </a:lnTo>
                <a:cubicBezTo>
                  <a:pt x="536496" y="6424985"/>
                  <a:pt x="527582" y="6429024"/>
                  <a:pt x="517554" y="6429024"/>
                </a:cubicBezTo>
                <a:cubicBezTo>
                  <a:pt x="498055" y="6429024"/>
                  <a:pt x="481899" y="6413425"/>
                  <a:pt x="481899" y="6393369"/>
                </a:cubicBezTo>
                <a:cubicBezTo>
                  <a:pt x="481899" y="6373870"/>
                  <a:pt x="497498" y="6357714"/>
                  <a:pt x="517554" y="6357714"/>
                </a:cubicBezTo>
                <a:cubicBezTo>
                  <a:pt x="527582" y="6357714"/>
                  <a:pt x="536496" y="6361753"/>
                  <a:pt x="542902" y="6368230"/>
                </a:cubicBezTo>
                <a:lnTo>
                  <a:pt x="548641" y="6382227"/>
                </a:lnTo>
                <a:lnTo>
                  <a:pt x="1007809" y="6382227"/>
                </a:lnTo>
                <a:lnTo>
                  <a:pt x="1007809" y="5908685"/>
                </a:lnTo>
                <a:lnTo>
                  <a:pt x="1010594" y="5905899"/>
                </a:lnTo>
                <a:lnTo>
                  <a:pt x="1699180" y="5288067"/>
                </a:lnTo>
                <a:lnTo>
                  <a:pt x="1699180" y="4046830"/>
                </a:lnTo>
                <a:lnTo>
                  <a:pt x="1853389" y="3910049"/>
                </a:lnTo>
                <a:lnTo>
                  <a:pt x="1845577" y="3898448"/>
                </a:lnTo>
                <a:cubicBezTo>
                  <a:pt x="1842426" y="3890980"/>
                  <a:pt x="1840685" y="3882762"/>
                  <a:pt x="1840685" y="3874127"/>
                </a:cubicBezTo>
                <a:cubicBezTo>
                  <a:pt x="1840685" y="3839586"/>
                  <a:pt x="1868540" y="3811731"/>
                  <a:pt x="1903081" y="3811731"/>
                </a:cubicBezTo>
                <a:close/>
                <a:moveTo>
                  <a:pt x="1690823" y="3563817"/>
                </a:moveTo>
                <a:cubicBezTo>
                  <a:pt x="1666867" y="3563817"/>
                  <a:pt x="1646811" y="3583316"/>
                  <a:pt x="1646811" y="3607829"/>
                </a:cubicBezTo>
                <a:cubicBezTo>
                  <a:pt x="1646811" y="3631785"/>
                  <a:pt x="1666310" y="3651841"/>
                  <a:pt x="1690823" y="3651841"/>
                </a:cubicBezTo>
                <a:cubicBezTo>
                  <a:pt x="1714779" y="3651841"/>
                  <a:pt x="1734834" y="3632342"/>
                  <a:pt x="1734834" y="3607829"/>
                </a:cubicBezTo>
                <a:cubicBezTo>
                  <a:pt x="1734278" y="3583873"/>
                  <a:pt x="1714779" y="3563817"/>
                  <a:pt x="1690823" y="3563817"/>
                </a:cubicBezTo>
                <a:close/>
                <a:moveTo>
                  <a:pt x="1690823" y="3545433"/>
                </a:moveTo>
                <a:cubicBezTo>
                  <a:pt x="1725364" y="3545433"/>
                  <a:pt x="1753219" y="3573288"/>
                  <a:pt x="1753219" y="3607829"/>
                </a:cubicBezTo>
                <a:cubicBezTo>
                  <a:pt x="1753219" y="3642370"/>
                  <a:pt x="1724807" y="3670225"/>
                  <a:pt x="1690823" y="3670225"/>
                </a:cubicBezTo>
                <a:lnTo>
                  <a:pt x="1654665" y="3655283"/>
                </a:lnTo>
                <a:lnTo>
                  <a:pt x="1522577" y="3754349"/>
                </a:lnTo>
                <a:lnTo>
                  <a:pt x="1522577" y="3886383"/>
                </a:lnTo>
                <a:lnTo>
                  <a:pt x="1658511" y="3974964"/>
                </a:lnTo>
                <a:lnTo>
                  <a:pt x="1658511" y="5260769"/>
                </a:lnTo>
                <a:lnTo>
                  <a:pt x="955441" y="5899215"/>
                </a:lnTo>
                <a:lnTo>
                  <a:pt x="955441" y="6329302"/>
                </a:lnTo>
                <a:lnTo>
                  <a:pt x="420060" y="6331317"/>
                </a:lnTo>
                <a:lnTo>
                  <a:pt x="420060" y="6344901"/>
                </a:lnTo>
                <a:cubicBezTo>
                  <a:pt x="420060" y="6352701"/>
                  <a:pt x="413932" y="6358829"/>
                  <a:pt x="406133" y="6358829"/>
                </a:cubicBezTo>
                <a:lnTo>
                  <a:pt x="221173" y="6358829"/>
                </a:lnTo>
                <a:cubicBezTo>
                  <a:pt x="213373" y="6358829"/>
                  <a:pt x="207245" y="6352701"/>
                  <a:pt x="207245" y="6344901"/>
                </a:cubicBezTo>
                <a:lnTo>
                  <a:pt x="207245" y="6301447"/>
                </a:lnTo>
                <a:cubicBezTo>
                  <a:pt x="207245" y="6293647"/>
                  <a:pt x="213373" y="6287519"/>
                  <a:pt x="221173" y="6287519"/>
                </a:cubicBezTo>
                <a:lnTo>
                  <a:pt x="406133" y="6287519"/>
                </a:lnTo>
                <a:cubicBezTo>
                  <a:pt x="413932" y="6287519"/>
                  <a:pt x="420060" y="6293647"/>
                  <a:pt x="420060" y="6301447"/>
                </a:cubicBezTo>
                <a:lnTo>
                  <a:pt x="420060" y="6312925"/>
                </a:lnTo>
                <a:lnTo>
                  <a:pt x="936499" y="6310918"/>
                </a:lnTo>
                <a:lnTo>
                  <a:pt x="936499" y="5890858"/>
                </a:lnTo>
                <a:lnTo>
                  <a:pt x="939842" y="5888073"/>
                </a:lnTo>
                <a:lnTo>
                  <a:pt x="1640127" y="5252412"/>
                </a:lnTo>
                <a:lnTo>
                  <a:pt x="1640127" y="3984992"/>
                </a:lnTo>
                <a:lnTo>
                  <a:pt x="1504192" y="3896412"/>
                </a:lnTo>
                <a:lnTo>
                  <a:pt x="1504192" y="3745435"/>
                </a:lnTo>
                <a:lnTo>
                  <a:pt x="1640616" y="3642987"/>
                </a:lnTo>
                <a:lnTo>
                  <a:pt x="1633319" y="3632151"/>
                </a:lnTo>
                <a:cubicBezTo>
                  <a:pt x="1630168" y="3624682"/>
                  <a:pt x="1628427" y="3616464"/>
                  <a:pt x="1628427" y="3607829"/>
                </a:cubicBezTo>
                <a:cubicBezTo>
                  <a:pt x="1628427" y="3573288"/>
                  <a:pt x="1656282" y="3545433"/>
                  <a:pt x="1690823" y="3545433"/>
                </a:cubicBezTo>
                <a:close/>
                <a:moveTo>
                  <a:pt x="1291377" y="3474681"/>
                </a:moveTo>
                <a:lnTo>
                  <a:pt x="1522577" y="3474681"/>
                </a:lnTo>
                <a:lnTo>
                  <a:pt x="1522577" y="3579257"/>
                </a:lnTo>
                <a:lnTo>
                  <a:pt x="1536226" y="3584918"/>
                </a:lnTo>
                <a:cubicBezTo>
                  <a:pt x="1542632" y="3591395"/>
                  <a:pt x="1546532" y="3600309"/>
                  <a:pt x="1546532" y="3610058"/>
                </a:cubicBezTo>
                <a:cubicBezTo>
                  <a:pt x="1546532" y="3629557"/>
                  <a:pt x="1530933" y="3645713"/>
                  <a:pt x="1510877" y="3645713"/>
                </a:cubicBezTo>
                <a:cubicBezTo>
                  <a:pt x="1491378" y="3645713"/>
                  <a:pt x="1475222" y="3630114"/>
                  <a:pt x="1475222" y="3610058"/>
                </a:cubicBezTo>
                <a:cubicBezTo>
                  <a:pt x="1475222" y="3600309"/>
                  <a:pt x="1479122" y="3591395"/>
                  <a:pt x="1485529" y="3584918"/>
                </a:cubicBezTo>
                <a:lnTo>
                  <a:pt x="1504192" y="3577176"/>
                </a:lnTo>
                <a:lnTo>
                  <a:pt x="1504192" y="3493065"/>
                </a:lnTo>
                <a:lnTo>
                  <a:pt x="1309762" y="3493065"/>
                </a:lnTo>
                <a:lnTo>
                  <a:pt x="1309762" y="4945446"/>
                </a:lnTo>
                <a:lnTo>
                  <a:pt x="1322018" y="4945446"/>
                </a:lnTo>
                <a:cubicBezTo>
                  <a:pt x="1329818" y="4945446"/>
                  <a:pt x="1335946" y="4951574"/>
                  <a:pt x="1335946" y="4959374"/>
                </a:cubicBezTo>
                <a:lnTo>
                  <a:pt x="1335946" y="5144334"/>
                </a:lnTo>
                <a:cubicBezTo>
                  <a:pt x="1335946" y="5152133"/>
                  <a:pt x="1329818" y="5158261"/>
                  <a:pt x="1322018" y="5158261"/>
                </a:cubicBezTo>
                <a:lnTo>
                  <a:pt x="1309761" y="5158261"/>
                </a:lnTo>
                <a:lnTo>
                  <a:pt x="1309761" y="5402831"/>
                </a:lnTo>
                <a:lnTo>
                  <a:pt x="922583" y="5739577"/>
                </a:lnTo>
                <a:lnTo>
                  <a:pt x="928143" y="5753252"/>
                </a:lnTo>
                <a:cubicBezTo>
                  <a:pt x="928143" y="5772751"/>
                  <a:pt x="912544" y="5788907"/>
                  <a:pt x="892488" y="5788907"/>
                </a:cubicBezTo>
                <a:cubicBezTo>
                  <a:pt x="872989" y="5788907"/>
                  <a:pt x="856833" y="5773309"/>
                  <a:pt x="856833" y="5753252"/>
                </a:cubicBezTo>
                <a:cubicBezTo>
                  <a:pt x="856833" y="5733197"/>
                  <a:pt x="872432" y="5717598"/>
                  <a:pt x="892488" y="5717598"/>
                </a:cubicBezTo>
                <a:lnTo>
                  <a:pt x="910963" y="5725110"/>
                </a:lnTo>
                <a:lnTo>
                  <a:pt x="1291376" y="5394475"/>
                </a:lnTo>
                <a:lnTo>
                  <a:pt x="1291376" y="5158261"/>
                </a:lnTo>
                <a:lnTo>
                  <a:pt x="1278564" y="5158261"/>
                </a:lnTo>
                <a:cubicBezTo>
                  <a:pt x="1270764" y="5158261"/>
                  <a:pt x="1264636" y="5152133"/>
                  <a:pt x="1264636" y="5144334"/>
                </a:cubicBezTo>
                <a:lnTo>
                  <a:pt x="1264636" y="4959374"/>
                </a:lnTo>
                <a:cubicBezTo>
                  <a:pt x="1264636" y="4951574"/>
                  <a:pt x="1270764" y="4945446"/>
                  <a:pt x="1278564" y="4945446"/>
                </a:cubicBezTo>
                <a:lnTo>
                  <a:pt x="1291377" y="4945446"/>
                </a:lnTo>
                <a:close/>
                <a:moveTo>
                  <a:pt x="1512087" y="3377097"/>
                </a:moveTo>
                <a:cubicBezTo>
                  <a:pt x="1531771" y="3376563"/>
                  <a:pt x="1548160" y="3392085"/>
                  <a:pt x="1548693" y="3411769"/>
                </a:cubicBezTo>
                <a:cubicBezTo>
                  <a:pt x="1549227" y="3431453"/>
                  <a:pt x="1533703" y="3447842"/>
                  <a:pt x="1514019" y="3448375"/>
                </a:cubicBezTo>
                <a:cubicBezTo>
                  <a:pt x="1504177" y="3448642"/>
                  <a:pt x="1495159" y="3444894"/>
                  <a:pt x="1488534" y="3438620"/>
                </a:cubicBezTo>
                <a:lnTo>
                  <a:pt x="1481256" y="3422313"/>
                </a:lnTo>
                <a:lnTo>
                  <a:pt x="1239009" y="3422313"/>
                </a:lnTo>
                <a:lnTo>
                  <a:pt x="1239009" y="4736530"/>
                </a:lnTo>
                <a:lnTo>
                  <a:pt x="1251265" y="4736530"/>
                </a:lnTo>
                <a:cubicBezTo>
                  <a:pt x="1259065" y="4736530"/>
                  <a:pt x="1265193" y="4742658"/>
                  <a:pt x="1265193" y="4750458"/>
                </a:cubicBezTo>
                <a:lnTo>
                  <a:pt x="1265193" y="4935418"/>
                </a:lnTo>
                <a:cubicBezTo>
                  <a:pt x="1265193" y="4943217"/>
                  <a:pt x="1259065" y="4949345"/>
                  <a:pt x="1251265" y="4949345"/>
                </a:cubicBezTo>
                <a:lnTo>
                  <a:pt x="1239008" y="4949345"/>
                </a:lnTo>
                <a:lnTo>
                  <a:pt x="1239008" y="5367176"/>
                </a:lnTo>
                <a:lnTo>
                  <a:pt x="896387" y="5655758"/>
                </a:lnTo>
                <a:lnTo>
                  <a:pt x="760453" y="5655758"/>
                </a:lnTo>
                <a:lnTo>
                  <a:pt x="760453" y="5854103"/>
                </a:lnTo>
                <a:lnTo>
                  <a:pt x="795133" y="5868435"/>
                </a:lnTo>
                <a:cubicBezTo>
                  <a:pt x="806415" y="5879716"/>
                  <a:pt x="813378" y="5895315"/>
                  <a:pt x="813378" y="5912586"/>
                </a:cubicBezTo>
                <a:cubicBezTo>
                  <a:pt x="813378" y="5947126"/>
                  <a:pt x="785523" y="5974981"/>
                  <a:pt x="750982" y="5974981"/>
                </a:cubicBezTo>
                <a:cubicBezTo>
                  <a:pt x="716441" y="5974981"/>
                  <a:pt x="688586" y="5947126"/>
                  <a:pt x="688586" y="5912586"/>
                </a:cubicBezTo>
                <a:cubicBezTo>
                  <a:pt x="688586" y="5895315"/>
                  <a:pt x="695550" y="5879716"/>
                  <a:pt x="706831" y="5868435"/>
                </a:cubicBezTo>
                <a:lnTo>
                  <a:pt x="741511" y="5854103"/>
                </a:lnTo>
                <a:lnTo>
                  <a:pt x="741511" y="5637373"/>
                </a:lnTo>
                <a:lnTo>
                  <a:pt x="889702" y="5637373"/>
                </a:lnTo>
                <a:lnTo>
                  <a:pt x="1220624" y="5358819"/>
                </a:lnTo>
                <a:lnTo>
                  <a:pt x="1220624" y="4949345"/>
                </a:lnTo>
                <a:lnTo>
                  <a:pt x="1207811" y="4949345"/>
                </a:lnTo>
                <a:cubicBezTo>
                  <a:pt x="1200011" y="4949345"/>
                  <a:pt x="1193883" y="4943217"/>
                  <a:pt x="1193883" y="4935418"/>
                </a:cubicBezTo>
                <a:lnTo>
                  <a:pt x="1193883" y="4750458"/>
                </a:lnTo>
                <a:cubicBezTo>
                  <a:pt x="1193883" y="4742658"/>
                  <a:pt x="1200011" y="4736530"/>
                  <a:pt x="1207811" y="4736530"/>
                </a:cubicBezTo>
                <a:lnTo>
                  <a:pt x="1220624" y="4736530"/>
                </a:lnTo>
                <a:lnTo>
                  <a:pt x="1220624" y="3403930"/>
                </a:lnTo>
                <a:lnTo>
                  <a:pt x="1481153" y="3403930"/>
                </a:lnTo>
                <a:lnTo>
                  <a:pt x="1487168" y="3388217"/>
                </a:lnTo>
                <a:cubicBezTo>
                  <a:pt x="1493443" y="3381594"/>
                  <a:pt x="1502245" y="3377363"/>
                  <a:pt x="1512087" y="3377097"/>
                </a:cubicBezTo>
                <a:close/>
                <a:moveTo>
                  <a:pt x="1158785" y="3342090"/>
                </a:moveTo>
                <a:cubicBezTo>
                  <a:pt x="1178284" y="3342090"/>
                  <a:pt x="1194440" y="3357689"/>
                  <a:pt x="1194440" y="3377747"/>
                </a:cubicBezTo>
                <a:cubicBezTo>
                  <a:pt x="1194440" y="3387493"/>
                  <a:pt x="1190541" y="3396408"/>
                  <a:pt x="1184134" y="3402884"/>
                </a:cubicBezTo>
                <a:lnTo>
                  <a:pt x="1167699" y="3409701"/>
                </a:lnTo>
                <a:lnTo>
                  <a:pt x="1167699" y="4675077"/>
                </a:lnTo>
                <a:lnTo>
                  <a:pt x="1183925" y="4681864"/>
                </a:lnTo>
                <a:cubicBezTo>
                  <a:pt x="1190401" y="4688340"/>
                  <a:pt x="1194440" y="4697254"/>
                  <a:pt x="1194440" y="4707003"/>
                </a:cubicBezTo>
                <a:cubicBezTo>
                  <a:pt x="1194440" y="4716753"/>
                  <a:pt x="1190541" y="4725667"/>
                  <a:pt x="1184134" y="4732143"/>
                </a:cubicBezTo>
                <a:lnTo>
                  <a:pt x="1168256" y="4738729"/>
                </a:lnTo>
                <a:lnTo>
                  <a:pt x="1168256" y="5101436"/>
                </a:lnTo>
                <a:lnTo>
                  <a:pt x="497056" y="5636568"/>
                </a:lnTo>
                <a:lnTo>
                  <a:pt x="501955" y="5648516"/>
                </a:lnTo>
                <a:cubicBezTo>
                  <a:pt x="501955" y="5668015"/>
                  <a:pt x="486356" y="5684171"/>
                  <a:pt x="466300" y="5684171"/>
                </a:cubicBezTo>
                <a:cubicBezTo>
                  <a:pt x="446244" y="5684171"/>
                  <a:pt x="430645" y="5668572"/>
                  <a:pt x="430645" y="5648516"/>
                </a:cubicBezTo>
                <a:cubicBezTo>
                  <a:pt x="430645" y="5629017"/>
                  <a:pt x="446244" y="5612861"/>
                  <a:pt x="466300" y="5612861"/>
                </a:cubicBezTo>
                <a:lnTo>
                  <a:pt x="486790" y="5621361"/>
                </a:lnTo>
                <a:lnTo>
                  <a:pt x="1149314" y="5092522"/>
                </a:lnTo>
                <a:lnTo>
                  <a:pt x="1149314" y="4738775"/>
                </a:lnTo>
                <a:lnTo>
                  <a:pt x="1133646" y="4732352"/>
                </a:lnTo>
                <a:cubicBezTo>
                  <a:pt x="1127169" y="4725945"/>
                  <a:pt x="1123130" y="4717031"/>
                  <a:pt x="1123130" y="4707003"/>
                </a:cubicBezTo>
                <a:cubicBezTo>
                  <a:pt x="1123130" y="4696975"/>
                  <a:pt x="1127030" y="4688062"/>
                  <a:pt x="1133437" y="4681655"/>
                </a:cubicBezTo>
                <a:lnTo>
                  <a:pt x="1149314" y="4675199"/>
                </a:lnTo>
                <a:lnTo>
                  <a:pt x="1149314" y="3409517"/>
                </a:lnTo>
                <a:lnTo>
                  <a:pt x="1133646" y="3403093"/>
                </a:lnTo>
                <a:cubicBezTo>
                  <a:pt x="1127169" y="3396686"/>
                  <a:pt x="1123130" y="3387773"/>
                  <a:pt x="1123130" y="3377747"/>
                </a:cubicBezTo>
                <a:cubicBezTo>
                  <a:pt x="1123130" y="3358248"/>
                  <a:pt x="1138729" y="3342090"/>
                  <a:pt x="1158785" y="3342090"/>
                </a:cubicBezTo>
                <a:close/>
                <a:moveTo>
                  <a:pt x="1087475" y="3342090"/>
                </a:moveTo>
                <a:cubicBezTo>
                  <a:pt x="1107531" y="3342090"/>
                  <a:pt x="1123130" y="3357689"/>
                  <a:pt x="1123130" y="3377747"/>
                </a:cubicBezTo>
                <a:cubicBezTo>
                  <a:pt x="1123130" y="3387493"/>
                  <a:pt x="1119231" y="3396408"/>
                  <a:pt x="1112824" y="3402884"/>
                </a:cubicBezTo>
                <a:lnTo>
                  <a:pt x="1096947" y="3409470"/>
                </a:lnTo>
                <a:lnTo>
                  <a:pt x="1096947" y="4358539"/>
                </a:lnTo>
                <a:lnTo>
                  <a:pt x="1107810" y="4362851"/>
                </a:lnTo>
                <a:cubicBezTo>
                  <a:pt x="1116445" y="4369257"/>
                  <a:pt x="1123130" y="4378032"/>
                  <a:pt x="1123130" y="4387781"/>
                </a:cubicBezTo>
                <a:cubicBezTo>
                  <a:pt x="1123130" y="4407279"/>
                  <a:pt x="1110316" y="4423436"/>
                  <a:pt x="1094717" y="4423436"/>
                </a:cubicBezTo>
                <a:cubicBezTo>
                  <a:pt x="1079118" y="4423436"/>
                  <a:pt x="1052377" y="4407837"/>
                  <a:pt x="1052377" y="4387781"/>
                </a:cubicBezTo>
                <a:cubicBezTo>
                  <a:pt x="1052377" y="4378032"/>
                  <a:pt x="1055581" y="4369118"/>
                  <a:pt x="1060734" y="4362642"/>
                </a:cubicBezTo>
                <a:lnTo>
                  <a:pt x="1078562" y="4353294"/>
                </a:lnTo>
                <a:lnTo>
                  <a:pt x="1078562" y="3409746"/>
                </a:lnTo>
                <a:lnTo>
                  <a:pt x="1062336" y="3403093"/>
                </a:lnTo>
                <a:cubicBezTo>
                  <a:pt x="1055859" y="3396686"/>
                  <a:pt x="1051820" y="3387773"/>
                  <a:pt x="1051820" y="3377747"/>
                </a:cubicBezTo>
                <a:cubicBezTo>
                  <a:pt x="1051820" y="3358248"/>
                  <a:pt x="1067419" y="3342090"/>
                  <a:pt x="1087475" y="3342090"/>
                </a:cubicBezTo>
                <a:close/>
                <a:moveTo>
                  <a:pt x="2842923" y="3227329"/>
                </a:moveTo>
                <a:cubicBezTo>
                  <a:pt x="2818967" y="3227329"/>
                  <a:pt x="2798911" y="3246826"/>
                  <a:pt x="2798911" y="3271338"/>
                </a:cubicBezTo>
                <a:cubicBezTo>
                  <a:pt x="2798911" y="3295294"/>
                  <a:pt x="2818410" y="3315350"/>
                  <a:pt x="2842923" y="3315350"/>
                </a:cubicBezTo>
                <a:cubicBezTo>
                  <a:pt x="2866879" y="3315350"/>
                  <a:pt x="2886934" y="3295850"/>
                  <a:pt x="2886934" y="3271338"/>
                </a:cubicBezTo>
                <a:cubicBezTo>
                  <a:pt x="2886934" y="3246826"/>
                  <a:pt x="2866879" y="3227329"/>
                  <a:pt x="2842923" y="3227329"/>
                </a:cubicBezTo>
                <a:close/>
                <a:moveTo>
                  <a:pt x="1096389" y="3226231"/>
                </a:moveTo>
                <a:lnTo>
                  <a:pt x="1570488" y="3226231"/>
                </a:lnTo>
                <a:lnTo>
                  <a:pt x="2122582" y="3814516"/>
                </a:lnTo>
                <a:lnTo>
                  <a:pt x="2109211" y="3826773"/>
                </a:lnTo>
                <a:lnTo>
                  <a:pt x="1562688" y="3245167"/>
                </a:lnTo>
                <a:lnTo>
                  <a:pt x="1114774" y="3245167"/>
                </a:lnTo>
                <a:lnTo>
                  <a:pt x="1114774" y="3279706"/>
                </a:lnTo>
                <a:lnTo>
                  <a:pt x="1534833" y="3279706"/>
                </a:lnTo>
                <a:lnTo>
                  <a:pt x="2125368" y="3888055"/>
                </a:lnTo>
                <a:lnTo>
                  <a:pt x="2125368" y="4453534"/>
                </a:lnTo>
                <a:lnTo>
                  <a:pt x="2160048" y="4467865"/>
                </a:lnTo>
                <a:cubicBezTo>
                  <a:pt x="2171329" y="4479147"/>
                  <a:pt x="2178293" y="4494746"/>
                  <a:pt x="2178293" y="4512016"/>
                </a:cubicBezTo>
                <a:cubicBezTo>
                  <a:pt x="2178293" y="4546557"/>
                  <a:pt x="2150438" y="4574412"/>
                  <a:pt x="2115897" y="4574412"/>
                </a:cubicBezTo>
                <a:cubicBezTo>
                  <a:pt x="2081356" y="4574412"/>
                  <a:pt x="2053501" y="4546557"/>
                  <a:pt x="2053501" y="4512016"/>
                </a:cubicBezTo>
                <a:cubicBezTo>
                  <a:pt x="2053501" y="4494746"/>
                  <a:pt x="2060465" y="4479147"/>
                  <a:pt x="2071746" y="4467865"/>
                </a:cubicBezTo>
                <a:lnTo>
                  <a:pt x="2106983" y="4453304"/>
                </a:lnTo>
                <a:lnTo>
                  <a:pt x="2106983" y="4089155"/>
                </a:lnTo>
                <a:lnTo>
                  <a:pt x="2102648" y="4110706"/>
                </a:lnTo>
                <a:cubicBezTo>
                  <a:pt x="2093195" y="4133113"/>
                  <a:pt x="2071050" y="4148781"/>
                  <a:pt x="2045144" y="4148781"/>
                </a:cubicBezTo>
                <a:lnTo>
                  <a:pt x="2009872" y="4134205"/>
                </a:lnTo>
                <a:lnTo>
                  <a:pt x="1770490" y="4339312"/>
                </a:lnTo>
                <a:lnTo>
                  <a:pt x="1770490" y="5305337"/>
                </a:lnTo>
                <a:lnTo>
                  <a:pt x="1876897" y="5393917"/>
                </a:lnTo>
                <a:lnTo>
                  <a:pt x="1876897" y="5530966"/>
                </a:lnTo>
                <a:lnTo>
                  <a:pt x="2018960" y="5530966"/>
                </a:lnTo>
                <a:lnTo>
                  <a:pt x="2016797" y="6646296"/>
                </a:lnTo>
                <a:lnTo>
                  <a:pt x="2028988" y="6646296"/>
                </a:lnTo>
                <a:cubicBezTo>
                  <a:pt x="2036788" y="6646296"/>
                  <a:pt x="2042916" y="6652424"/>
                  <a:pt x="2042916" y="6660224"/>
                </a:cubicBezTo>
                <a:lnTo>
                  <a:pt x="2042916" y="6845183"/>
                </a:lnTo>
                <a:cubicBezTo>
                  <a:pt x="2042916" y="6852983"/>
                  <a:pt x="2036788" y="6859111"/>
                  <a:pt x="2028988" y="6859111"/>
                </a:cubicBezTo>
                <a:lnTo>
                  <a:pt x="1985534" y="6859111"/>
                </a:lnTo>
                <a:cubicBezTo>
                  <a:pt x="1977734" y="6859111"/>
                  <a:pt x="1971606" y="6852983"/>
                  <a:pt x="1971606" y="6845183"/>
                </a:cubicBezTo>
                <a:lnTo>
                  <a:pt x="1971606" y="6660224"/>
                </a:lnTo>
                <a:cubicBezTo>
                  <a:pt x="1971606" y="6652424"/>
                  <a:pt x="1977734" y="6646296"/>
                  <a:pt x="1985534" y="6646296"/>
                </a:cubicBezTo>
                <a:lnTo>
                  <a:pt x="1998414" y="6646296"/>
                </a:lnTo>
                <a:lnTo>
                  <a:pt x="2000575" y="5549350"/>
                </a:lnTo>
                <a:lnTo>
                  <a:pt x="1858513" y="5549350"/>
                </a:lnTo>
                <a:lnTo>
                  <a:pt x="1858513" y="5402831"/>
                </a:lnTo>
                <a:lnTo>
                  <a:pt x="1752105" y="5314251"/>
                </a:lnTo>
                <a:lnTo>
                  <a:pt x="1752105" y="4330398"/>
                </a:lnTo>
                <a:lnTo>
                  <a:pt x="1995340" y="4122141"/>
                </a:lnTo>
                <a:lnTo>
                  <a:pt x="1987640" y="4110706"/>
                </a:lnTo>
                <a:cubicBezTo>
                  <a:pt x="1984489" y="4103238"/>
                  <a:pt x="1982748" y="4095020"/>
                  <a:pt x="1982748" y="4086385"/>
                </a:cubicBezTo>
                <a:cubicBezTo>
                  <a:pt x="1982748" y="4051844"/>
                  <a:pt x="2010603" y="4023989"/>
                  <a:pt x="2045144" y="4023989"/>
                </a:cubicBezTo>
                <a:cubicBezTo>
                  <a:pt x="2071050" y="4023989"/>
                  <a:pt x="2093195" y="4039658"/>
                  <a:pt x="2102648" y="4062064"/>
                </a:cubicBezTo>
                <a:lnTo>
                  <a:pt x="2106983" y="4083616"/>
                </a:lnTo>
                <a:lnTo>
                  <a:pt x="2106983" y="3895297"/>
                </a:lnTo>
                <a:lnTo>
                  <a:pt x="1527034" y="3298085"/>
                </a:lnTo>
                <a:lnTo>
                  <a:pt x="1096389" y="3298085"/>
                </a:lnTo>
                <a:close/>
                <a:moveTo>
                  <a:pt x="2895848" y="3050169"/>
                </a:moveTo>
                <a:cubicBezTo>
                  <a:pt x="2871893" y="3050169"/>
                  <a:pt x="2851836" y="3069670"/>
                  <a:pt x="2851836" y="3094182"/>
                </a:cubicBezTo>
                <a:cubicBezTo>
                  <a:pt x="2851836" y="3118139"/>
                  <a:pt x="2871335" y="3138194"/>
                  <a:pt x="2895848" y="3138194"/>
                </a:cubicBezTo>
                <a:cubicBezTo>
                  <a:pt x="2920361" y="3138194"/>
                  <a:pt x="2939859" y="3118694"/>
                  <a:pt x="2939859" y="3094182"/>
                </a:cubicBezTo>
                <a:cubicBezTo>
                  <a:pt x="2939859" y="3069670"/>
                  <a:pt x="2920361" y="3050169"/>
                  <a:pt x="2895848" y="3050169"/>
                </a:cubicBezTo>
                <a:close/>
                <a:moveTo>
                  <a:pt x="1070205" y="2996692"/>
                </a:moveTo>
                <a:cubicBezTo>
                  <a:pt x="1046249" y="2996692"/>
                  <a:pt x="1026194" y="3016192"/>
                  <a:pt x="1026194" y="3040703"/>
                </a:cubicBezTo>
                <a:cubicBezTo>
                  <a:pt x="1026194" y="3064659"/>
                  <a:pt x="1045692" y="3084712"/>
                  <a:pt x="1070205" y="3084712"/>
                </a:cubicBezTo>
                <a:cubicBezTo>
                  <a:pt x="1094161" y="3084712"/>
                  <a:pt x="1114217" y="3065216"/>
                  <a:pt x="1114217" y="3040703"/>
                </a:cubicBezTo>
                <a:cubicBezTo>
                  <a:pt x="1114217" y="3016748"/>
                  <a:pt x="1094161" y="2996692"/>
                  <a:pt x="1070205" y="2996692"/>
                </a:cubicBezTo>
                <a:close/>
                <a:moveTo>
                  <a:pt x="2364367" y="2996689"/>
                </a:moveTo>
                <a:cubicBezTo>
                  <a:pt x="2340411" y="2996689"/>
                  <a:pt x="2320355" y="3016188"/>
                  <a:pt x="2320355" y="3040700"/>
                </a:cubicBezTo>
                <a:cubicBezTo>
                  <a:pt x="2320355" y="3064655"/>
                  <a:pt x="2339854" y="3084712"/>
                  <a:pt x="2364367" y="3084712"/>
                </a:cubicBezTo>
                <a:cubicBezTo>
                  <a:pt x="2388323" y="3084712"/>
                  <a:pt x="2408379" y="3065214"/>
                  <a:pt x="2408379" y="3040700"/>
                </a:cubicBezTo>
                <a:cubicBezTo>
                  <a:pt x="2408379" y="3016743"/>
                  <a:pt x="2388323" y="2996689"/>
                  <a:pt x="2364367" y="2996689"/>
                </a:cubicBezTo>
                <a:close/>
                <a:moveTo>
                  <a:pt x="3037910" y="2978861"/>
                </a:moveTo>
                <a:cubicBezTo>
                  <a:pt x="3013955" y="2978861"/>
                  <a:pt x="2993898" y="2998360"/>
                  <a:pt x="2993898" y="3022872"/>
                </a:cubicBezTo>
                <a:cubicBezTo>
                  <a:pt x="2993898" y="3046827"/>
                  <a:pt x="3013397" y="3066885"/>
                  <a:pt x="3037910" y="3066885"/>
                </a:cubicBezTo>
                <a:cubicBezTo>
                  <a:pt x="3061866" y="3066885"/>
                  <a:pt x="3081921" y="3047384"/>
                  <a:pt x="3081921" y="3022872"/>
                </a:cubicBezTo>
                <a:cubicBezTo>
                  <a:pt x="3081921" y="2998916"/>
                  <a:pt x="3061866" y="2978861"/>
                  <a:pt x="3037910" y="2978861"/>
                </a:cubicBezTo>
                <a:close/>
                <a:moveTo>
                  <a:pt x="3711454" y="2952138"/>
                </a:moveTo>
                <a:cubicBezTo>
                  <a:pt x="3730952" y="2952138"/>
                  <a:pt x="3747109" y="2967738"/>
                  <a:pt x="3747109" y="2987792"/>
                </a:cubicBezTo>
                <a:cubicBezTo>
                  <a:pt x="3747109" y="3007293"/>
                  <a:pt x="3731510" y="3023453"/>
                  <a:pt x="3711454" y="3023453"/>
                </a:cubicBezTo>
                <a:lnTo>
                  <a:pt x="3696090" y="3017152"/>
                </a:lnTo>
                <a:lnTo>
                  <a:pt x="3047382" y="3700309"/>
                </a:lnTo>
                <a:lnTo>
                  <a:pt x="3047382" y="4285335"/>
                </a:lnTo>
                <a:lnTo>
                  <a:pt x="3063050" y="4291889"/>
                </a:lnTo>
                <a:cubicBezTo>
                  <a:pt x="3069526" y="4298365"/>
                  <a:pt x="3073565" y="4307279"/>
                  <a:pt x="3073565" y="4317028"/>
                </a:cubicBezTo>
                <a:cubicBezTo>
                  <a:pt x="3073565" y="4336527"/>
                  <a:pt x="3057966" y="4352683"/>
                  <a:pt x="3037910" y="4352683"/>
                </a:cubicBezTo>
                <a:cubicBezTo>
                  <a:pt x="3018411" y="4352683"/>
                  <a:pt x="3002255" y="4337084"/>
                  <a:pt x="3002255" y="4317028"/>
                </a:cubicBezTo>
                <a:cubicBezTo>
                  <a:pt x="3002255" y="4307279"/>
                  <a:pt x="3006155" y="4298365"/>
                  <a:pt x="3012562" y="4291889"/>
                </a:cubicBezTo>
                <a:lnTo>
                  <a:pt x="3028440" y="4285302"/>
                </a:lnTo>
                <a:lnTo>
                  <a:pt x="3028440" y="3693066"/>
                </a:lnTo>
                <a:lnTo>
                  <a:pt x="3682676" y="3004372"/>
                </a:lnTo>
                <a:lnTo>
                  <a:pt x="3675799" y="2987792"/>
                </a:lnTo>
                <a:cubicBezTo>
                  <a:pt x="3675799" y="2968293"/>
                  <a:pt x="3691398" y="2952138"/>
                  <a:pt x="3711454" y="2952138"/>
                </a:cubicBezTo>
                <a:close/>
                <a:moveTo>
                  <a:pt x="3640701" y="2916481"/>
                </a:moveTo>
                <a:cubicBezTo>
                  <a:pt x="3660200" y="2916481"/>
                  <a:pt x="3676356" y="2932638"/>
                  <a:pt x="3676356" y="2952138"/>
                </a:cubicBezTo>
                <a:cubicBezTo>
                  <a:pt x="3676356" y="2971639"/>
                  <a:pt x="3660757" y="2987792"/>
                  <a:pt x="3640701" y="2987792"/>
                </a:cubicBezTo>
                <a:lnTo>
                  <a:pt x="3625325" y="2981491"/>
                </a:lnTo>
                <a:lnTo>
                  <a:pt x="2976071" y="3664654"/>
                </a:lnTo>
                <a:lnTo>
                  <a:pt x="2976071" y="6533328"/>
                </a:lnTo>
                <a:lnTo>
                  <a:pt x="2993064" y="6540377"/>
                </a:lnTo>
                <a:cubicBezTo>
                  <a:pt x="2999470" y="6546853"/>
                  <a:pt x="3003370" y="6555767"/>
                  <a:pt x="3003370" y="6565516"/>
                </a:cubicBezTo>
                <a:cubicBezTo>
                  <a:pt x="3003370" y="6585015"/>
                  <a:pt x="2987771" y="6601171"/>
                  <a:pt x="2967715" y="6601171"/>
                </a:cubicBezTo>
                <a:cubicBezTo>
                  <a:pt x="2948216" y="6601171"/>
                  <a:pt x="2932060" y="6585572"/>
                  <a:pt x="2932060" y="6565516"/>
                </a:cubicBezTo>
                <a:cubicBezTo>
                  <a:pt x="2932060" y="6555767"/>
                  <a:pt x="2935960" y="6546853"/>
                  <a:pt x="2942367" y="6540377"/>
                </a:cubicBezTo>
                <a:lnTo>
                  <a:pt x="2957687" y="6534021"/>
                </a:lnTo>
                <a:lnTo>
                  <a:pt x="2957687" y="3657412"/>
                </a:lnTo>
                <a:lnTo>
                  <a:pt x="3611924" y="2968718"/>
                </a:lnTo>
                <a:lnTo>
                  <a:pt x="3605046" y="2952138"/>
                </a:lnTo>
                <a:cubicBezTo>
                  <a:pt x="3605046" y="2932638"/>
                  <a:pt x="3620645" y="2916481"/>
                  <a:pt x="3640701" y="2916481"/>
                </a:cubicBezTo>
                <a:close/>
                <a:moveTo>
                  <a:pt x="3569392" y="2880823"/>
                </a:moveTo>
                <a:cubicBezTo>
                  <a:pt x="3589448" y="2881381"/>
                  <a:pt x="3605047" y="2896979"/>
                  <a:pt x="3605047" y="2916481"/>
                </a:cubicBezTo>
                <a:cubicBezTo>
                  <a:pt x="3605047" y="2935982"/>
                  <a:pt x="3589448" y="2952138"/>
                  <a:pt x="3569392" y="2952138"/>
                </a:cubicBezTo>
                <a:lnTo>
                  <a:pt x="3554796" y="2946153"/>
                </a:lnTo>
                <a:lnTo>
                  <a:pt x="2905319" y="3629556"/>
                </a:lnTo>
                <a:lnTo>
                  <a:pt x="2905319" y="6534056"/>
                </a:lnTo>
                <a:lnTo>
                  <a:pt x="2920430" y="6540377"/>
                </a:lnTo>
                <a:cubicBezTo>
                  <a:pt x="2926907" y="6546853"/>
                  <a:pt x="2930946" y="6555767"/>
                  <a:pt x="2930946" y="6565516"/>
                </a:cubicBezTo>
                <a:cubicBezTo>
                  <a:pt x="2930946" y="6585015"/>
                  <a:pt x="2915347" y="6601171"/>
                  <a:pt x="2895291" y="6601171"/>
                </a:cubicBezTo>
                <a:cubicBezTo>
                  <a:pt x="2875792" y="6601171"/>
                  <a:pt x="2859636" y="6585572"/>
                  <a:pt x="2859636" y="6565516"/>
                </a:cubicBezTo>
                <a:cubicBezTo>
                  <a:pt x="2859636" y="6555767"/>
                  <a:pt x="2863536" y="6546853"/>
                  <a:pt x="2869943" y="6540377"/>
                </a:cubicBezTo>
                <a:lnTo>
                  <a:pt x="2886934" y="6533328"/>
                </a:lnTo>
                <a:lnTo>
                  <a:pt x="2886934" y="3621757"/>
                </a:lnTo>
                <a:lnTo>
                  <a:pt x="2889163" y="3619529"/>
                </a:lnTo>
                <a:lnTo>
                  <a:pt x="3540940" y="2933846"/>
                </a:lnTo>
                <a:lnTo>
                  <a:pt x="3533737" y="2916481"/>
                </a:lnTo>
                <a:cubicBezTo>
                  <a:pt x="3533737" y="2896979"/>
                  <a:pt x="3549336" y="2880823"/>
                  <a:pt x="3569392" y="2880823"/>
                </a:cubicBezTo>
                <a:close/>
                <a:moveTo>
                  <a:pt x="3498639" y="2845722"/>
                </a:moveTo>
                <a:cubicBezTo>
                  <a:pt x="3518138" y="2845722"/>
                  <a:pt x="3534294" y="2861321"/>
                  <a:pt x="3534294" y="2881381"/>
                </a:cubicBezTo>
                <a:cubicBezTo>
                  <a:pt x="3534294" y="2900880"/>
                  <a:pt x="3518695" y="2917037"/>
                  <a:pt x="3498639" y="2917037"/>
                </a:cubicBezTo>
                <a:lnTo>
                  <a:pt x="3483274" y="2910738"/>
                </a:lnTo>
                <a:lnTo>
                  <a:pt x="2834566" y="3593901"/>
                </a:lnTo>
                <a:lnTo>
                  <a:pt x="2834566" y="6217864"/>
                </a:lnTo>
                <a:lnTo>
                  <a:pt x="2850235" y="6224288"/>
                </a:lnTo>
                <a:cubicBezTo>
                  <a:pt x="2856711" y="6230695"/>
                  <a:pt x="2860750" y="6239608"/>
                  <a:pt x="2860750" y="6249636"/>
                </a:cubicBezTo>
                <a:cubicBezTo>
                  <a:pt x="2860750" y="6269135"/>
                  <a:pt x="2845151" y="6285290"/>
                  <a:pt x="2825095" y="6285290"/>
                </a:cubicBezTo>
                <a:cubicBezTo>
                  <a:pt x="2805596" y="6285290"/>
                  <a:pt x="2789440" y="6269692"/>
                  <a:pt x="2789440" y="6249636"/>
                </a:cubicBezTo>
                <a:cubicBezTo>
                  <a:pt x="2789440" y="6239887"/>
                  <a:pt x="2793340" y="6230973"/>
                  <a:pt x="2799747" y="6224497"/>
                </a:cubicBezTo>
                <a:lnTo>
                  <a:pt x="2815624" y="6217910"/>
                </a:lnTo>
                <a:lnTo>
                  <a:pt x="2815624" y="3586659"/>
                </a:lnTo>
                <a:lnTo>
                  <a:pt x="3469861" y="2897959"/>
                </a:lnTo>
                <a:lnTo>
                  <a:pt x="3462984" y="2881381"/>
                </a:lnTo>
                <a:cubicBezTo>
                  <a:pt x="3462984" y="2861321"/>
                  <a:pt x="3478583" y="2845722"/>
                  <a:pt x="3498639" y="2845722"/>
                </a:cubicBezTo>
                <a:close/>
                <a:moveTo>
                  <a:pt x="1495835" y="2801700"/>
                </a:moveTo>
                <a:cubicBezTo>
                  <a:pt x="1471879" y="2801700"/>
                  <a:pt x="1451823" y="2821198"/>
                  <a:pt x="1451823" y="2845710"/>
                </a:cubicBezTo>
                <a:cubicBezTo>
                  <a:pt x="1451823" y="2869667"/>
                  <a:pt x="1471322" y="2889724"/>
                  <a:pt x="1495835" y="2889724"/>
                </a:cubicBezTo>
                <a:cubicBezTo>
                  <a:pt x="1519791" y="2889724"/>
                  <a:pt x="1539846" y="2870225"/>
                  <a:pt x="1539846" y="2845710"/>
                </a:cubicBezTo>
                <a:cubicBezTo>
                  <a:pt x="1539290" y="2821198"/>
                  <a:pt x="1519791" y="2801700"/>
                  <a:pt x="1495835" y="2801700"/>
                </a:cubicBezTo>
                <a:close/>
                <a:moveTo>
                  <a:pt x="2541527" y="2642366"/>
                </a:moveTo>
                <a:cubicBezTo>
                  <a:pt x="2517571" y="2642366"/>
                  <a:pt x="2497516" y="2661865"/>
                  <a:pt x="2497516" y="2686379"/>
                </a:cubicBezTo>
                <a:cubicBezTo>
                  <a:pt x="2497516" y="2710335"/>
                  <a:pt x="2517014" y="2730390"/>
                  <a:pt x="2541527" y="2730390"/>
                </a:cubicBezTo>
                <a:cubicBezTo>
                  <a:pt x="2565483" y="2730390"/>
                  <a:pt x="2585539" y="2710892"/>
                  <a:pt x="2585539" y="2686379"/>
                </a:cubicBezTo>
                <a:cubicBezTo>
                  <a:pt x="2585539" y="2661865"/>
                  <a:pt x="2565483" y="2642366"/>
                  <a:pt x="2541527" y="2642366"/>
                </a:cubicBezTo>
                <a:close/>
                <a:moveTo>
                  <a:pt x="2293057" y="2618967"/>
                </a:moveTo>
                <a:cubicBezTo>
                  <a:pt x="2313113" y="2618967"/>
                  <a:pt x="2328712" y="2635125"/>
                  <a:pt x="2328712" y="2654624"/>
                </a:cubicBezTo>
                <a:cubicBezTo>
                  <a:pt x="2328712" y="2664373"/>
                  <a:pt x="2324812" y="2673287"/>
                  <a:pt x="2318406" y="2679763"/>
                </a:cubicBezTo>
                <a:lnTo>
                  <a:pt x="2302527" y="2686350"/>
                </a:lnTo>
                <a:lnTo>
                  <a:pt x="2302527" y="2866996"/>
                </a:lnTo>
                <a:lnTo>
                  <a:pt x="2318406" y="2873716"/>
                </a:lnTo>
                <a:cubicBezTo>
                  <a:pt x="2324812" y="2880121"/>
                  <a:pt x="2328712" y="2888896"/>
                  <a:pt x="2328712" y="2898647"/>
                </a:cubicBezTo>
                <a:cubicBezTo>
                  <a:pt x="2328712" y="2918146"/>
                  <a:pt x="2313113" y="2934304"/>
                  <a:pt x="2293057" y="2934304"/>
                </a:cubicBezTo>
                <a:cubicBezTo>
                  <a:pt x="2273558" y="2934304"/>
                  <a:pt x="2257402" y="2918704"/>
                  <a:pt x="2257402" y="2898647"/>
                </a:cubicBezTo>
                <a:cubicBezTo>
                  <a:pt x="2257402" y="2888896"/>
                  <a:pt x="2261302" y="2879983"/>
                  <a:pt x="2267709" y="2873505"/>
                </a:cubicBezTo>
                <a:lnTo>
                  <a:pt x="2284143" y="2866689"/>
                </a:lnTo>
                <a:lnTo>
                  <a:pt x="2284143" y="2686625"/>
                </a:lnTo>
                <a:lnTo>
                  <a:pt x="2267918" y="2679973"/>
                </a:lnTo>
                <a:cubicBezTo>
                  <a:pt x="2261441" y="2673565"/>
                  <a:pt x="2257402" y="2664652"/>
                  <a:pt x="2257402" y="2654624"/>
                </a:cubicBezTo>
                <a:cubicBezTo>
                  <a:pt x="2257402" y="2635125"/>
                  <a:pt x="2273001" y="2618967"/>
                  <a:pt x="2293057" y="2618967"/>
                </a:cubicBezTo>
                <a:close/>
                <a:moveTo>
                  <a:pt x="2151551" y="2500302"/>
                </a:moveTo>
                <a:cubicBezTo>
                  <a:pt x="2127595" y="2500302"/>
                  <a:pt x="2107540" y="2519801"/>
                  <a:pt x="2107540" y="2544315"/>
                </a:cubicBezTo>
                <a:cubicBezTo>
                  <a:pt x="2107540" y="2568270"/>
                  <a:pt x="2127038" y="2588327"/>
                  <a:pt x="2151551" y="2588327"/>
                </a:cubicBezTo>
                <a:cubicBezTo>
                  <a:pt x="2175507" y="2588327"/>
                  <a:pt x="2195563" y="2568827"/>
                  <a:pt x="2195563" y="2544315"/>
                </a:cubicBezTo>
                <a:cubicBezTo>
                  <a:pt x="2195563" y="2520358"/>
                  <a:pt x="2175507" y="2500302"/>
                  <a:pt x="2151551" y="2500302"/>
                </a:cubicBezTo>
                <a:close/>
                <a:moveTo>
                  <a:pt x="2354896" y="2486388"/>
                </a:moveTo>
                <a:lnTo>
                  <a:pt x="2506823" y="2638324"/>
                </a:lnTo>
                <a:lnTo>
                  <a:pt x="2541527" y="2623982"/>
                </a:lnTo>
                <a:cubicBezTo>
                  <a:pt x="2576068" y="2623982"/>
                  <a:pt x="2603923" y="2651838"/>
                  <a:pt x="2603923" y="2686379"/>
                </a:cubicBezTo>
                <a:cubicBezTo>
                  <a:pt x="2603923" y="2720363"/>
                  <a:pt x="2576068" y="2748775"/>
                  <a:pt x="2541527" y="2748775"/>
                </a:cubicBezTo>
                <a:cubicBezTo>
                  <a:pt x="2506986" y="2748775"/>
                  <a:pt x="2479131" y="2720920"/>
                  <a:pt x="2479131" y="2686379"/>
                </a:cubicBezTo>
                <a:cubicBezTo>
                  <a:pt x="2479131" y="2677743"/>
                  <a:pt x="2480872" y="2669526"/>
                  <a:pt x="2484023" y="2662058"/>
                </a:cubicBezTo>
                <a:lnTo>
                  <a:pt x="2492212" y="2649896"/>
                </a:lnTo>
                <a:lnTo>
                  <a:pt x="2373280" y="2530960"/>
                </a:lnTo>
                <a:lnTo>
                  <a:pt x="2373280" y="2981986"/>
                </a:lnTo>
                <a:lnTo>
                  <a:pt x="2408518" y="2996548"/>
                </a:lnTo>
                <a:cubicBezTo>
                  <a:pt x="2419799" y="3007831"/>
                  <a:pt x="2426763" y="3023429"/>
                  <a:pt x="2426763" y="3040700"/>
                </a:cubicBezTo>
                <a:cubicBezTo>
                  <a:pt x="2426763" y="3075242"/>
                  <a:pt x="2398908" y="3103096"/>
                  <a:pt x="2364367" y="3103096"/>
                </a:cubicBezTo>
                <a:cubicBezTo>
                  <a:pt x="2329826" y="3103096"/>
                  <a:pt x="2301971" y="3075242"/>
                  <a:pt x="2301971" y="3040700"/>
                </a:cubicBezTo>
                <a:cubicBezTo>
                  <a:pt x="2301971" y="3023429"/>
                  <a:pt x="2308935" y="3007831"/>
                  <a:pt x="2320216" y="2996548"/>
                </a:cubicBezTo>
                <a:lnTo>
                  <a:pt x="2354896" y="2982218"/>
                </a:lnTo>
                <a:close/>
                <a:moveTo>
                  <a:pt x="1070205" y="2376066"/>
                </a:moveTo>
                <a:cubicBezTo>
                  <a:pt x="1046249" y="2376066"/>
                  <a:pt x="1026194" y="2395565"/>
                  <a:pt x="1026194" y="2420078"/>
                </a:cubicBezTo>
                <a:cubicBezTo>
                  <a:pt x="1026194" y="2444033"/>
                  <a:pt x="1045692" y="2464090"/>
                  <a:pt x="1070205" y="2464090"/>
                </a:cubicBezTo>
                <a:cubicBezTo>
                  <a:pt x="1094161" y="2464090"/>
                  <a:pt x="1114217" y="2444590"/>
                  <a:pt x="1114217" y="2420078"/>
                </a:cubicBezTo>
                <a:cubicBezTo>
                  <a:pt x="1114217" y="2396122"/>
                  <a:pt x="1094161" y="2376066"/>
                  <a:pt x="1070205" y="2376066"/>
                </a:cubicBezTo>
                <a:close/>
                <a:moveTo>
                  <a:pt x="1070205" y="2357681"/>
                </a:moveTo>
                <a:cubicBezTo>
                  <a:pt x="1096111" y="2357681"/>
                  <a:pt x="1118256" y="2373350"/>
                  <a:pt x="1127709" y="2395757"/>
                </a:cubicBezTo>
                <a:lnTo>
                  <a:pt x="1130810" y="2411170"/>
                </a:lnTo>
                <a:lnTo>
                  <a:pt x="1256836" y="2411170"/>
                </a:lnTo>
                <a:lnTo>
                  <a:pt x="1256836" y="2840710"/>
                </a:lnTo>
                <a:lnTo>
                  <a:pt x="1363244" y="2911472"/>
                </a:lnTo>
                <a:lnTo>
                  <a:pt x="1363244" y="3050204"/>
                </a:lnTo>
                <a:lnTo>
                  <a:pt x="1130690" y="3050204"/>
                </a:lnTo>
                <a:lnTo>
                  <a:pt x="1127709" y="3065024"/>
                </a:lnTo>
                <a:cubicBezTo>
                  <a:pt x="1118256" y="3087429"/>
                  <a:pt x="1096111" y="3103098"/>
                  <a:pt x="1070205" y="3103098"/>
                </a:cubicBezTo>
                <a:cubicBezTo>
                  <a:pt x="1035664" y="3103098"/>
                  <a:pt x="1007809" y="3075242"/>
                  <a:pt x="1007809" y="3040703"/>
                </a:cubicBezTo>
                <a:cubicBezTo>
                  <a:pt x="1007809" y="3006162"/>
                  <a:pt x="1035664" y="2978307"/>
                  <a:pt x="1070205" y="2978307"/>
                </a:cubicBezTo>
                <a:cubicBezTo>
                  <a:pt x="1096111" y="2978307"/>
                  <a:pt x="1118256" y="2993973"/>
                  <a:pt x="1127709" y="3016380"/>
                </a:cubicBezTo>
                <a:lnTo>
                  <a:pt x="1130702" y="3031260"/>
                </a:lnTo>
                <a:lnTo>
                  <a:pt x="1344302" y="3031260"/>
                </a:lnTo>
                <a:lnTo>
                  <a:pt x="1344302" y="2921500"/>
                </a:lnTo>
                <a:lnTo>
                  <a:pt x="1237894" y="2850740"/>
                </a:lnTo>
                <a:lnTo>
                  <a:pt x="1237894" y="2429557"/>
                </a:lnTo>
                <a:lnTo>
                  <a:pt x="1130694" y="2429557"/>
                </a:lnTo>
                <a:lnTo>
                  <a:pt x="1127709" y="2444399"/>
                </a:lnTo>
                <a:cubicBezTo>
                  <a:pt x="1118256" y="2466805"/>
                  <a:pt x="1096111" y="2482474"/>
                  <a:pt x="1070205" y="2482474"/>
                </a:cubicBezTo>
                <a:cubicBezTo>
                  <a:pt x="1035664" y="2482474"/>
                  <a:pt x="1007809" y="2454619"/>
                  <a:pt x="1007809" y="2420078"/>
                </a:cubicBezTo>
                <a:cubicBezTo>
                  <a:pt x="1007809" y="2385537"/>
                  <a:pt x="1035664" y="2357681"/>
                  <a:pt x="1070205" y="2357681"/>
                </a:cubicBezTo>
                <a:close/>
                <a:moveTo>
                  <a:pt x="3099192" y="2250157"/>
                </a:moveTo>
                <a:cubicBezTo>
                  <a:pt x="3075237" y="2250157"/>
                  <a:pt x="3055180" y="2269656"/>
                  <a:pt x="3055180" y="2294170"/>
                </a:cubicBezTo>
                <a:cubicBezTo>
                  <a:pt x="3055180" y="2318126"/>
                  <a:pt x="3074679" y="2338182"/>
                  <a:pt x="3099192" y="2338182"/>
                </a:cubicBezTo>
                <a:cubicBezTo>
                  <a:pt x="3123148" y="2338182"/>
                  <a:pt x="3143203" y="2318683"/>
                  <a:pt x="3143203" y="2294170"/>
                </a:cubicBezTo>
                <a:cubicBezTo>
                  <a:pt x="3142647" y="2270214"/>
                  <a:pt x="3123148" y="2250157"/>
                  <a:pt x="3099192" y="2250157"/>
                </a:cubicBezTo>
                <a:close/>
                <a:moveTo>
                  <a:pt x="1300848" y="2234560"/>
                </a:moveTo>
                <a:cubicBezTo>
                  <a:pt x="1276893" y="2234560"/>
                  <a:pt x="1256837" y="2254058"/>
                  <a:pt x="1256837" y="2278571"/>
                </a:cubicBezTo>
                <a:cubicBezTo>
                  <a:pt x="1256837" y="2302527"/>
                  <a:pt x="1276335" y="2322584"/>
                  <a:pt x="1300848" y="2322584"/>
                </a:cubicBezTo>
                <a:cubicBezTo>
                  <a:pt x="1324804" y="2322584"/>
                  <a:pt x="1344860" y="2303085"/>
                  <a:pt x="1344860" y="2278571"/>
                </a:cubicBezTo>
                <a:cubicBezTo>
                  <a:pt x="1344303" y="2254058"/>
                  <a:pt x="1324804" y="2234560"/>
                  <a:pt x="1300848" y="2234560"/>
                </a:cubicBezTo>
                <a:close/>
                <a:moveTo>
                  <a:pt x="1300848" y="2216175"/>
                </a:moveTo>
                <a:cubicBezTo>
                  <a:pt x="1335389" y="2216175"/>
                  <a:pt x="1363244" y="2244030"/>
                  <a:pt x="1363244" y="2278571"/>
                </a:cubicBezTo>
                <a:cubicBezTo>
                  <a:pt x="1363244" y="2295563"/>
                  <a:pt x="1356141" y="2311162"/>
                  <a:pt x="1344790" y="2322513"/>
                </a:cubicBezTo>
                <a:lnTo>
                  <a:pt x="1309762" y="2337224"/>
                </a:lnTo>
                <a:lnTo>
                  <a:pt x="1309762" y="2752696"/>
                </a:lnTo>
                <a:lnTo>
                  <a:pt x="1416169" y="2841270"/>
                </a:lnTo>
                <a:lnTo>
                  <a:pt x="1416169" y="2966071"/>
                </a:lnTo>
                <a:lnTo>
                  <a:pt x="2196121" y="3799475"/>
                </a:lnTo>
                <a:lnTo>
                  <a:pt x="2196121" y="4373961"/>
                </a:lnTo>
                <a:lnTo>
                  <a:pt x="2211998" y="4380678"/>
                </a:lnTo>
                <a:cubicBezTo>
                  <a:pt x="2218404" y="4387084"/>
                  <a:pt x="2222304" y="4395859"/>
                  <a:pt x="2222304" y="4405608"/>
                </a:cubicBezTo>
                <a:cubicBezTo>
                  <a:pt x="2222304" y="4425106"/>
                  <a:pt x="2206705" y="4441263"/>
                  <a:pt x="2186649" y="4441263"/>
                </a:cubicBezTo>
                <a:cubicBezTo>
                  <a:pt x="2167150" y="4441263"/>
                  <a:pt x="2150994" y="4425664"/>
                  <a:pt x="2150994" y="4405608"/>
                </a:cubicBezTo>
                <a:cubicBezTo>
                  <a:pt x="2150994" y="4395859"/>
                  <a:pt x="2154894" y="4386945"/>
                  <a:pt x="2161301" y="4380469"/>
                </a:cubicBezTo>
                <a:lnTo>
                  <a:pt x="2177736" y="4373651"/>
                </a:lnTo>
                <a:lnTo>
                  <a:pt x="2177736" y="3806717"/>
                </a:lnTo>
                <a:lnTo>
                  <a:pt x="1397785" y="2973316"/>
                </a:lnTo>
                <a:lnTo>
                  <a:pt x="1397785" y="2850184"/>
                </a:lnTo>
                <a:lnTo>
                  <a:pt x="1291377" y="2761605"/>
                </a:lnTo>
                <a:lnTo>
                  <a:pt x="1291377" y="2337053"/>
                </a:lnTo>
                <a:lnTo>
                  <a:pt x="1256697" y="2322723"/>
                </a:lnTo>
                <a:cubicBezTo>
                  <a:pt x="1245416" y="2311440"/>
                  <a:pt x="1238452" y="2295842"/>
                  <a:pt x="1238452" y="2278571"/>
                </a:cubicBezTo>
                <a:cubicBezTo>
                  <a:pt x="1238452" y="2244030"/>
                  <a:pt x="1266307" y="2216175"/>
                  <a:pt x="1300848" y="2216175"/>
                </a:cubicBezTo>
                <a:close/>
                <a:moveTo>
                  <a:pt x="2151551" y="2110327"/>
                </a:moveTo>
                <a:cubicBezTo>
                  <a:pt x="2127595" y="2110327"/>
                  <a:pt x="2107540" y="2129825"/>
                  <a:pt x="2107540" y="2154338"/>
                </a:cubicBezTo>
                <a:cubicBezTo>
                  <a:pt x="2107540" y="2178295"/>
                  <a:pt x="2127038" y="2198350"/>
                  <a:pt x="2151551" y="2198350"/>
                </a:cubicBezTo>
                <a:cubicBezTo>
                  <a:pt x="2175507" y="2198350"/>
                  <a:pt x="2195563" y="2178852"/>
                  <a:pt x="2195563" y="2154338"/>
                </a:cubicBezTo>
                <a:cubicBezTo>
                  <a:pt x="2195563" y="2129825"/>
                  <a:pt x="2175507" y="2110327"/>
                  <a:pt x="2151551" y="2110327"/>
                </a:cubicBezTo>
                <a:close/>
                <a:moveTo>
                  <a:pt x="1792859" y="2101010"/>
                </a:moveTo>
                <a:cubicBezTo>
                  <a:pt x="1801920" y="2099939"/>
                  <a:pt x="1811391" y="2102324"/>
                  <a:pt x="1819123" y="2108417"/>
                </a:cubicBezTo>
                <a:cubicBezTo>
                  <a:pt x="1834586" y="2120608"/>
                  <a:pt x="1837239" y="2143026"/>
                  <a:pt x="1825049" y="2158487"/>
                </a:cubicBezTo>
                <a:lnTo>
                  <a:pt x="1806145" y="2169073"/>
                </a:lnTo>
                <a:lnTo>
                  <a:pt x="1806145" y="2948248"/>
                </a:lnTo>
                <a:lnTo>
                  <a:pt x="2479688" y="3657412"/>
                </a:lnTo>
                <a:lnTo>
                  <a:pt x="2479688" y="3661312"/>
                </a:lnTo>
                <a:lnTo>
                  <a:pt x="2478036" y="6646296"/>
                </a:lnTo>
                <a:lnTo>
                  <a:pt x="2488045" y="6646296"/>
                </a:lnTo>
                <a:cubicBezTo>
                  <a:pt x="2495845" y="6646296"/>
                  <a:pt x="2501973" y="6652424"/>
                  <a:pt x="2501973" y="6660224"/>
                </a:cubicBezTo>
                <a:lnTo>
                  <a:pt x="2501973" y="6845183"/>
                </a:lnTo>
                <a:cubicBezTo>
                  <a:pt x="2501973" y="6852983"/>
                  <a:pt x="2495845" y="6859111"/>
                  <a:pt x="2488045" y="6859111"/>
                </a:cubicBezTo>
                <a:lnTo>
                  <a:pt x="2444591" y="6859111"/>
                </a:lnTo>
                <a:cubicBezTo>
                  <a:pt x="2436791" y="6859111"/>
                  <a:pt x="2430663" y="6852983"/>
                  <a:pt x="2430663" y="6845183"/>
                </a:cubicBezTo>
                <a:lnTo>
                  <a:pt x="2430663" y="6660224"/>
                </a:lnTo>
                <a:cubicBezTo>
                  <a:pt x="2430663" y="6652424"/>
                  <a:pt x="2436791" y="6646296"/>
                  <a:pt x="2444591" y="6646296"/>
                </a:cubicBezTo>
                <a:lnTo>
                  <a:pt x="2459651" y="6646296"/>
                </a:lnTo>
                <a:lnTo>
                  <a:pt x="2461304" y="3664654"/>
                </a:lnTo>
                <a:lnTo>
                  <a:pt x="1787760" y="2956047"/>
                </a:lnTo>
                <a:lnTo>
                  <a:pt x="1787760" y="2168018"/>
                </a:lnTo>
                <a:lnTo>
                  <a:pt x="1774975" y="2164413"/>
                </a:lnTo>
                <a:cubicBezTo>
                  <a:pt x="1759511" y="2152222"/>
                  <a:pt x="1756858" y="2129806"/>
                  <a:pt x="1769049" y="2114343"/>
                </a:cubicBezTo>
                <a:cubicBezTo>
                  <a:pt x="1775145" y="2106612"/>
                  <a:pt x="1783797" y="2102084"/>
                  <a:pt x="1792859" y="2101010"/>
                </a:cubicBezTo>
                <a:close/>
                <a:moveTo>
                  <a:pt x="1938736" y="2100866"/>
                </a:moveTo>
                <a:cubicBezTo>
                  <a:pt x="1958235" y="2100866"/>
                  <a:pt x="1974391" y="2117020"/>
                  <a:pt x="1974391" y="2136519"/>
                </a:cubicBezTo>
                <a:cubicBezTo>
                  <a:pt x="1974391" y="2146267"/>
                  <a:pt x="1970491" y="2155180"/>
                  <a:pt x="1964085" y="2161656"/>
                </a:cubicBezTo>
                <a:lnTo>
                  <a:pt x="1948208" y="2168242"/>
                </a:lnTo>
                <a:lnTo>
                  <a:pt x="1948208" y="2877488"/>
                </a:lnTo>
                <a:lnTo>
                  <a:pt x="2621751" y="3586659"/>
                </a:lnTo>
                <a:lnTo>
                  <a:pt x="2621751" y="6217832"/>
                </a:lnTo>
                <a:lnTo>
                  <a:pt x="2637629" y="6224288"/>
                </a:lnTo>
                <a:cubicBezTo>
                  <a:pt x="2644035" y="6230695"/>
                  <a:pt x="2647935" y="6239608"/>
                  <a:pt x="2647935" y="6249636"/>
                </a:cubicBezTo>
                <a:cubicBezTo>
                  <a:pt x="2647935" y="6269135"/>
                  <a:pt x="2632336" y="6285290"/>
                  <a:pt x="2612280" y="6285290"/>
                </a:cubicBezTo>
                <a:cubicBezTo>
                  <a:pt x="2592224" y="6285290"/>
                  <a:pt x="2576625" y="6269692"/>
                  <a:pt x="2576625" y="6249636"/>
                </a:cubicBezTo>
                <a:cubicBezTo>
                  <a:pt x="2576625" y="6239887"/>
                  <a:pt x="2580525" y="6230973"/>
                  <a:pt x="2586932" y="6224497"/>
                </a:cubicBezTo>
                <a:lnTo>
                  <a:pt x="2603367" y="6217679"/>
                </a:lnTo>
                <a:lnTo>
                  <a:pt x="2603367" y="3593902"/>
                </a:lnTo>
                <a:lnTo>
                  <a:pt x="1929266" y="2884727"/>
                </a:lnTo>
                <a:lnTo>
                  <a:pt x="1929266" y="2168287"/>
                </a:lnTo>
                <a:lnTo>
                  <a:pt x="1913597" y="2161864"/>
                </a:lnTo>
                <a:cubicBezTo>
                  <a:pt x="1907120" y="2155460"/>
                  <a:pt x="1903081" y="2146546"/>
                  <a:pt x="1903081" y="2136519"/>
                </a:cubicBezTo>
                <a:cubicBezTo>
                  <a:pt x="1903081" y="2116464"/>
                  <a:pt x="1918680" y="2100866"/>
                  <a:pt x="1938736" y="2100866"/>
                </a:cubicBezTo>
                <a:close/>
                <a:moveTo>
                  <a:pt x="2151551" y="2091943"/>
                </a:moveTo>
                <a:cubicBezTo>
                  <a:pt x="2186092" y="2091943"/>
                  <a:pt x="2213947" y="2119797"/>
                  <a:pt x="2213947" y="2154338"/>
                </a:cubicBezTo>
                <a:cubicBezTo>
                  <a:pt x="2213947" y="2171609"/>
                  <a:pt x="2206983" y="2187208"/>
                  <a:pt x="2195702" y="2198488"/>
                </a:cubicBezTo>
                <a:lnTo>
                  <a:pt x="2162693" y="2212126"/>
                </a:lnTo>
                <a:lnTo>
                  <a:pt x="2162693" y="2486522"/>
                </a:lnTo>
                <a:lnTo>
                  <a:pt x="2195702" y="2500163"/>
                </a:lnTo>
                <a:cubicBezTo>
                  <a:pt x="2206983" y="2511444"/>
                  <a:pt x="2213947" y="2527043"/>
                  <a:pt x="2213947" y="2544315"/>
                </a:cubicBezTo>
                <a:cubicBezTo>
                  <a:pt x="2213947" y="2578856"/>
                  <a:pt x="2186092" y="2606711"/>
                  <a:pt x="2151551" y="2606711"/>
                </a:cubicBezTo>
                <a:cubicBezTo>
                  <a:pt x="2117010" y="2606711"/>
                  <a:pt x="2089155" y="2578856"/>
                  <a:pt x="2089155" y="2544315"/>
                </a:cubicBezTo>
                <a:cubicBezTo>
                  <a:pt x="2089155" y="2527043"/>
                  <a:pt x="2096119" y="2511444"/>
                  <a:pt x="2107400" y="2500163"/>
                </a:cubicBezTo>
                <a:lnTo>
                  <a:pt x="2144309" y="2484911"/>
                </a:lnTo>
                <a:lnTo>
                  <a:pt x="2144309" y="2213742"/>
                </a:lnTo>
                <a:lnTo>
                  <a:pt x="2107400" y="2198488"/>
                </a:lnTo>
                <a:cubicBezTo>
                  <a:pt x="2096119" y="2187208"/>
                  <a:pt x="2089155" y="2171609"/>
                  <a:pt x="2089155" y="2154338"/>
                </a:cubicBezTo>
                <a:cubicBezTo>
                  <a:pt x="2089155" y="2119797"/>
                  <a:pt x="2117010" y="2091943"/>
                  <a:pt x="2151551" y="2091943"/>
                </a:cubicBezTo>
                <a:close/>
                <a:moveTo>
                  <a:pt x="1247922" y="2071326"/>
                </a:moveTo>
                <a:cubicBezTo>
                  <a:pt x="1223967" y="2071326"/>
                  <a:pt x="1203911" y="2090826"/>
                  <a:pt x="1203911" y="2115339"/>
                </a:cubicBezTo>
                <a:cubicBezTo>
                  <a:pt x="1203911" y="2139294"/>
                  <a:pt x="1223409" y="2159350"/>
                  <a:pt x="1247922" y="2159350"/>
                </a:cubicBezTo>
                <a:cubicBezTo>
                  <a:pt x="1271878" y="2159350"/>
                  <a:pt x="1291934" y="2139851"/>
                  <a:pt x="1291934" y="2115339"/>
                </a:cubicBezTo>
                <a:cubicBezTo>
                  <a:pt x="1291377" y="2090826"/>
                  <a:pt x="1271878" y="2071326"/>
                  <a:pt x="1247922" y="2071326"/>
                </a:cubicBezTo>
                <a:close/>
                <a:moveTo>
                  <a:pt x="2435120" y="2065211"/>
                </a:moveTo>
                <a:cubicBezTo>
                  <a:pt x="2454619" y="2065769"/>
                  <a:pt x="2470775" y="2081367"/>
                  <a:pt x="2470775" y="2100868"/>
                </a:cubicBezTo>
                <a:cubicBezTo>
                  <a:pt x="2470775" y="2120364"/>
                  <a:pt x="2455176" y="2136519"/>
                  <a:pt x="2435120" y="2136519"/>
                </a:cubicBezTo>
                <a:lnTo>
                  <a:pt x="2419318" y="2130041"/>
                </a:lnTo>
                <a:lnTo>
                  <a:pt x="2373280" y="2176072"/>
                </a:lnTo>
                <a:lnTo>
                  <a:pt x="2373280" y="2416189"/>
                </a:lnTo>
                <a:lnTo>
                  <a:pt x="2436798" y="2479710"/>
                </a:lnTo>
                <a:lnTo>
                  <a:pt x="2452947" y="2473010"/>
                </a:lnTo>
                <a:cubicBezTo>
                  <a:pt x="2472446" y="2473567"/>
                  <a:pt x="2488602" y="2489168"/>
                  <a:pt x="2488602" y="2508667"/>
                </a:cubicBezTo>
                <a:cubicBezTo>
                  <a:pt x="2488602" y="2528167"/>
                  <a:pt x="2473003" y="2544323"/>
                  <a:pt x="2452947" y="2544323"/>
                </a:cubicBezTo>
                <a:cubicBezTo>
                  <a:pt x="2433448" y="2544323"/>
                  <a:pt x="2417292" y="2528724"/>
                  <a:pt x="2417292" y="2508667"/>
                </a:cubicBezTo>
                <a:lnTo>
                  <a:pt x="2423770" y="2492867"/>
                </a:lnTo>
                <a:lnTo>
                  <a:pt x="2354896" y="2423989"/>
                </a:lnTo>
                <a:lnTo>
                  <a:pt x="2354896" y="2168276"/>
                </a:lnTo>
                <a:lnTo>
                  <a:pt x="2406164" y="2117014"/>
                </a:lnTo>
                <a:lnTo>
                  <a:pt x="2399465" y="2100868"/>
                </a:lnTo>
                <a:cubicBezTo>
                  <a:pt x="2399465" y="2081367"/>
                  <a:pt x="2415064" y="2065211"/>
                  <a:pt x="2435120" y="2065211"/>
                </a:cubicBezTo>
                <a:close/>
                <a:moveTo>
                  <a:pt x="867975" y="1991103"/>
                </a:moveTo>
                <a:cubicBezTo>
                  <a:pt x="850008" y="1991103"/>
                  <a:pt x="834236" y="2002071"/>
                  <a:pt x="827472" y="2017896"/>
                </a:cubicBezTo>
                <a:lnTo>
                  <a:pt x="823964" y="2035114"/>
                </a:lnTo>
                <a:lnTo>
                  <a:pt x="836777" y="2066104"/>
                </a:lnTo>
                <a:cubicBezTo>
                  <a:pt x="844716" y="2074113"/>
                  <a:pt x="855719" y="2079127"/>
                  <a:pt x="867975" y="2079127"/>
                </a:cubicBezTo>
                <a:cubicBezTo>
                  <a:pt x="885942" y="2079127"/>
                  <a:pt x="901716" y="2068158"/>
                  <a:pt x="908479" y="2052333"/>
                </a:cubicBezTo>
                <a:lnTo>
                  <a:pt x="911987" y="2035114"/>
                </a:lnTo>
                <a:lnTo>
                  <a:pt x="899174" y="2004125"/>
                </a:lnTo>
                <a:cubicBezTo>
                  <a:pt x="891235" y="1996117"/>
                  <a:pt x="880232" y="1991103"/>
                  <a:pt x="867975" y="1991103"/>
                </a:cubicBezTo>
                <a:close/>
                <a:moveTo>
                  <a:pt x="867975" y="1972719"/>
                </a:moveTo>
                <a:cubicBezTo>
                  <a:pt x="902516" y="1972719"/>
                  <a:pt x="930371" y="2000573"/>
                  <a:pt x="930371" y="2035114"/>
                </a:cubicBezTo>
                <a:lnTo>
                  <a:pt x="930371" y="2035115"/>
                </a:lnTo>
                <a:cubicBezTo>
                  <a:pt x="930371" y="2069656"/>
                  <a:pt x="902516" y="2097510"/>
                  <a:pt x="867975" y="2097510"/>
                </a:cubicBezTo>
                <a:cubicBezTo>
                  <a:pt x="833434" y="2097510"/>
                  <a:pt x="805579" y="2069656"/>
                  <a:pt x="805579" y="2035115"/>
                </a:cubicBezTo>
                <a:lnTo>
                  <a:pt x="805579" y="2035114"/>
                </a:lnTo>
                <a:cubicBezTo>
                  <a:pt x="805579" y="2000573"/>
                  <a:pt x="833434" y="1972719"/>
                  <a:pt x="867975" y="1972719"/>
                </a:cubicBezTo>
                <a:close/>
                <a:moveTo>
                  <a:pt x="1725921" y="1905878"/>
                </a:moveTo>
                <a:cubicBezTo>
                  <a:pt x="1745420" y="1905878"/>
                  <a:pt x="1761576" y="1922034"/>
                  <a:pt x="1761576" y="1941533"/>
                </a:cubicBezTo>
                <a:cubicBezTo>
                  <a:pt x="1761576" y="1951282"/>
                  <a:pt x="1757676" y="1960196"/>
                  <a:pt x="1751270" y="1966672"/>
                </a:cubicBezTo>
                <a:lnTo>
                  <a:pt x="1735391" y="1973259"/>
                </a:lnTo>
                <a:lnTo>
                  <a:pt x="1735391" y="2983901"/>
                </a:lnTo>
                <a:lnTo>
                  <a:pt x="2408935" y="3693067"/>
                </a:lnTo>
                <a:lnTo>
                  <a:pt x="2408935" y="6534522"/>
                </a:lnTo>
                <a:lnTo>
                  <a:pt x="2422933" y="6540377"/>
                </a:lnTo>
                <a:cubicBezTo>
                  <a:pt x="2429409" y="6546853"/>
                  <a:pt x="2433448" y="6555767"/>
                  <a:pt x="2433448" y="6565516"/>
                </a:cubicBezTo>
                <a:cubicBezTo>
                  <a:pt x="2433448" y="6585015"/>
                  <a:pt x="2417849" y="6601171"/>
                  <a:pt x="2397793" y="6601171"/>
                </a:cubicBezTo>
                <a:cubicBezTo>
                  <a:pt x="2378294" y="6601171"/>
                  <a:pt x="2362138" y="6585572"/>
                  <a:pt x="2362138" y="6565516"/>
                </a:cubicBezTo>
                <a:cubicBezTo>
                  <a:pt x="2362138" y="6555767"/>
                  <a:pt x="2366038" y="6546853"/>
                  <a:pt x="2372445" y="6540377"/>
                </a:cubicBezTo>
                <a:lnTo>
                  <a:pt x="2390551" y="6532865"/>
                </a:lnTo>
                <a:lnTo>
                  <a:pt x="2390551" y="3700309"/>
                </a:lnTo>
                <a:lnTo>
                  <a:pt x="1717007" y="2991146"/>
                </a:lnTo>
                <a:lnTo>
                  <a:pt x="1717007" y="1973533"/>
                </a:lnTo>
                <a:lnTo>
                  <a:pt x="1700782" y="1966881"/>
                </a:lnTo>
                <a:cubicBezTo>
                  <a:pt x="1694305" y="1960474"/>
                  <a:pt x="1690266" y="1951561"/>
                  <a:pt x="1690266" y="1941533"/>
                </a:cubicBezTo>
                <a:cubicBezTo>
                  <a:pt x="1690266" y="1922034"/>
                  <a:pt x="1705865" y="1905878"/>
                  <a:pt x="1725921" y="1905878"/>
                </a:cubicBezTo>
                <a:close/>
                <a:moveTo>
                  <a:pt x="1584298" y="1905760"/>
                </a:moveTo>
                <a:cubicBezTo>
                  <a:pt x="1593423" y="1905760"/>
                  <a:pt x="1602547" y="1909241"/>
                  <a:pt x="1609510" y="1916204"/>
                </a:cubicBezTo>
                <a:cubicBezTo>
                  <a:pt x="1623433" y="1930127"/>
                  <a:pt x="1623433" y="1952702"/>
                  <a:pt x="1609510" y="1966625"/>
                </a:cubicBezTo>
                <a:lnTo>
                  <a:pt x="1593329" y="1973328"/>
                </a:lnTo>
                <a:lnTo>
                  <a:pt x="1593329" y="3054663"/>
                </a:lnTo>
                <a:lnTo>
                  <a:pt x="2266873" y="3763819"/>
                </a:lnTo>
                <a:lnTo>
                  <a:pt x="2266873" y="6532865"/>
                </a:lnTo>
                <a:lnTo>
                  <a:pt x="2284980" y="6540377"/>
                </a:lnTo>
                <a:cubicBezTo>
                  <a:pt x="2291386" y="6546853"/>
                  <a:pt x="2295286" y="6555767"/>
                  <a:pt x="2295286" y="6565516"/>
                </a:cubicBezTo>
                <a:cubicBezTo>
                  <a:pt x="2295286" y="6585015"/>
                  <a:pt x="2279687" y="6601171"/>
                  <a:pt x="2259631" y="6601171"/>
                </a:cubicBezTo>
                <a:cubicBezTo>
                  <a:pt x="2240132" y="6601171"/>
                  <a:pt x="2223976" y="6585572"/>
                  <a:pt x="2223976" y="6565516"/>
                </a:cubicBezTo>
                <a:cubicBezTo>
                  <a:pt x="2223976" y="6555767"/>
                  <a:pt x="2227876" y="6546853"/>
                  <a:pt x="2234283" y="6540377"/>
                </a:cubicBezTo>
                <a:lnTo>
                  <a:pt x="2248489" y="6534483"/>
                </a:lnTo>
                <a:lnTo>
                  <a:pt x="2248489" y="3771062"/>
                </a:lnTo>
                <a:lnTo>
                  <a:pt x="1574945" y="3061901"/>
                </a:lnTo>
                <a:lnTo>
                  <a:pt x="1574945" y="1973195"/>
                </a:lnTo>
                <a:lnTo>
                  <a:pt x="1559086" y="1966626"/>
                </a:lnTo>
                <a:cubicBezTo>
                  <a:pt x="1545162" y="1952702"/>
                  <a:pt x="1545162" y="1930127"/>
                  <a:pt x="1559086" y="1916203"/>
                </a:cubicBezTo>
                <a:cubicBezTo>
                  <a:pt x="1566048" y="1909241"/>
                  <a:pt x="1575173" y="1905760"/>
                  <a:pt x="1584298" y="1905760"/>
                </a:cubicBezTo>
                <a:close/>
                <a:moveTo>
                  <a:pt x="1655168" y="1852953"/>
                </a:moveTo>
                <a:cubicBezTo>
                  <a:pt x="1674667" y="1852953"/>
                  <a:pt x="1690823" y="1868552"/>
                  <a:pt x="1690823" y="1888608"/>
                </a:cubicBezTo>
                <a:cubicBezTo>
                  <a:pt x="1690823" y="1898358"/>
                  <a:pt x="1686923" y="1907271"/>
                  <a:pt x="1680517" y="1913747"/>
                </a:cubicBezTo>
                <a:lnTo>
                  <a:pt x="1664639" y="1920334"/>
                </a:lnTo>
                <a:lnTo>
                  <a:pt x="1664639" y="3019562"/>
                </a:lnTo>
                <a:lnTo>
                  <a:pt x="2338182" y="3728165"/>
                </a:lnTo>
                <a:lnTo>
                  <a:pt x="2338182" y="4728682"/>
                </a:lnTo>
                <a:lnTo>
                  <a:pt x="2354061" y="4735138"/>
                </a:lnTo>
                <a:cubicBezTo>
                  <a:pt x="2360467" y="4741544"/>
                  <a:pt x="2364367" y="4750458"/>
                  <a:pt x="2364367" y="4760486"/>
                </a:cubicBezTo>
                <a:cubicBezTo>
                  <a:pt x="2364367" y="4779985"/>
                  <a:pt x="2348768" y="4796141"/>
                  <a:pt x="2328712" y="4796141"/>
                </a:cubicBezTo>
                <a:cubicBezTo>
                  <a:pt x="2308656" y="4796141"/>
                  <a:pt x="2293057" y="4780542"/>
                  <a:pt x="2293057" y="4760486"/>
                </a:cubicBezTo>
                <a:cubicBezTo>
                  <a:pt x="2293057" y="4750737"/>
                  <a:pt x="2296957" y="4741823"/>
                  <a:pt x="2303364" y="4735347"/>
                </a:cubicBezTo>
                <a:lnTo>
                  <a:pt x="2319798" y="4728529"/>
                </a:lnTo>
                <a:lnTo>
                  <a:pt x="2319798" y="3735964"/>
                </a:lnTo>
                <a:lnTo>
                  <a:pt x="1645697" y="3026803"/>
                </a:lnTo>
                <a:lnTo>
                  <a:pt x="1645697" y="1920380"/>
                </a:lnTo>
                <a:lnTo>
                  <a:pt x="1630029" y="1913956"/>
                </a:lnTo>
                <a:cubicBezTo>
                  <a:pt x="1623552" y="1907550"/>
                  <a:pt x="1619513" y="1898636"/>
                  <a:pt x="1619513" y="1888608"/>
                </a:cubicBezTo>
                <a:cubicBezTo>
                  <a:pt x="1619513" y="1869109"/>
                  <a:pt x="1635112" y="1852953"/>
                  <a:pt x="1655168" y="1852953"/>
                </a:cubicBezTo>
                <a:close/>
                <a:moveTo>
                  <a:pt x="2000575" y="1843492"/>
                </a:moveTo>
                <a:lnTo>
                  <a:pt x="2373280" y="1843492"/>
                </a:lnTo>
                <a:lnTo>
                  <a:pt x="2373280" y="1981095"/>
                </a:lnTo>
                <a:lnTo>
                  <a:pt x="2322236" y="2032140"/>
                </a:lnTo>
                <a:lnTo>
                  <a:pt x="2328712" y="2047938"/>
                </a:lnTo>
                <a:cubicBezTo>
                  <a:pt x="2328712" y="2067437"/>
                  <a:pt x="2313113" y="2083593"/>
                  <a:pt x="2293057" y="2083593"/>
                </a:cubicBezTo>
                <a:cubicBezTo>
                  <a:pt x="2273558" y="2083593"/>
                  <a:pt x="2257402" y="2067993"/>
                  <a:pt x="2257402" y="2047938"/>
                </a:cubicBezTo>
                <a:cubicBezTo>
                  <a:pt x="2257402" y="2028439"/>
                  <a:pt x="2273001" y="2012283"/>
                  <a:pt x="2293057" y="2012283"/>
                </a:cubicBezTo>
                <a:lnTo>
                  <a:pt x="2309209" y="2018983"/>
                </a:lnTo>
                <a:lnTo>
                  <a:pt x="2354896" y="1973296"/>
                </a:lnTo>
                <a:lnTo>
                  <a:pt x="2354896" y="1862433"/>
                </a:lnTo>
                <a:lnTo>
                  <a:pt x="2018959" y="1862433"/>
                </a:lnTo>
                <a:lnTo>
                  <a:pt x="2018959" y="2841828"/>
                </a:lnTo>
                <a:lnTo>
                  <a:pt x="2692503" y="3551004"/>
                </a:lnTo>
                <a:lnTo>
                  <a:pt x="2692503" y="5012328"/>
                </a:lnTo>
                <a:lnTo>
                  <a:pt x="2708382" y="5018915"/>
                </a:lnTo>
                <a:cubicBezTo>
                  <a:pt x="2714788" y="5025391"/>
                  <a:pt x="2718688" y="5034305"/>
                  <a:pt x="2718688" y="5044054"/>
                </a:cubicBezTo>
                <a:cubicBezTo>
                  <a:pt x="2718688" y="5063553"/>
                  <a:pt x="2703089" y="5079709"/>
                  <a:pt x="2683033" y="5079709"/>
                </a:cubicBezTo>
                <a:cubicBezTo>
                  <a:pt x="2663534" y="5079709"/>
                  <a:pt x="2647378" y="5064110"/>
                  <a:pt x="2647378" y="5044054"/>
                </a:cubicBezTo>
                <a:cubicBezTo>
                  <a:pt x="2647378" y="5034305"/>
                  <a:pt x="2651278" y="5025391"/>
                  <a:pt x="2657685" y="5018915"/>
                </a:cubicBezTo>
                <a:lnTo>
                  <a:pt x="2674119" y="5012097"/>
                </a:lnTo>
                <a:lnTo>
                  <a:pt x="2674119" y="3558247"/>
                </a:lnTo>
                <a:lnTo>
                  <a:pt x="2000575" y="2849629"/>
                </a:lnTo>
                <a:close/>
                <a:moveTo>
                  <a:pt x="2435120" y="1817296"/>
                </a:moveTo>
                <a:cubicBezTo>
                  <a:pt x="2454619" y="1817296"/>
                  <a:pt x="2470775" y="1833452"/>
                  <a:pt x="2470775" y="1852951"/>
                </a:cubicBezTo>
                <a:cubicBezTo>
                  <a:pt x="2470775" y="1862700"/>
                  <a:pt x="2466875" y="1871614"/>
                  <a:pt x="2460469" y="1878090"/>
                </a:cubicBezTo>
                <a:lnTo>
                  <a:pt x="2444590" y="1884677"/>
                </a:lnTo>
                <a:lnTo>
                  <a:pt x="2444590" y="1998366"/>
                </a:lnTo>
                <a:lnTo>
                  <a:pt x="2302528" y="2140425"/>
                </a:lnTo>
                <a:lnTo>
                  <a:pt x="2302528" y="2566057"/>
                </a:lnTo>
                <a:lnTo>
                  <a:pt x="2180598" y="2687994"/>
                </a:lnTo>
                <a:lnTo>
                  <a:pt x="2187207" y="2703663"/>
                </a:lnTo>
                <a:cubicBezTo>
                  <a:pt x="2187207" y="2723162"/>
                  <a:pt x="2171608" y="2739319"/>
                  <a:pt x="2151552" y="2739319"/>
                </a:cubicBezTo>
                <a:cubicBezTo>
                  <a:pt x="2132053" y="2739319"/>
                  <a:pt x="2115897" y="2723719"/>
                  <a:pt x="2115897" y="2703663"/>
                </a:cubicBezTo>
                <a:cubicBezTo>
                  <a:pt x="2115897" y="2684163"/>
                  <a:pt x="2131496" y="2668007"/>
                  <a:pt x="2151552" y="2668007"/>
                </a:cubicBezTo>
                <a:lnTo>
                  <a:pt x="2167568" y="2674839"/>
                </a:lnTo>
                <a:lnTo>
                  <a:pt x="2284143" y="2558258"/>
                </a:lnTo>
                <a:lnTo>
                  <a:pt x="2284143" y="2132623"/>
                </a:lnTo>
                <a:lnTo>
                  <a:pt x="2425648" y="1991121"/>
                </a:lnTo>
                <a:lnTo>
                  <a:pt x="2425648" y="1884722"/>
                </a:lnTo>
                <a:lnTo>
                  <a:pt x="2409981" y="1878299"/>
                </a:lnTo>
                <a:cubicBezTo>
                  <a:pt x="2403504" y="1871892"/>
                  <a:pt x="2399465" y="1862979"/>
                  <a:pt x="2399465" y="1852951"/>
                </a:cubicBezTo>
                <a:cubicBezTo>
                  <a:pt x="2399465" y="1833452"/>
                  <a:pt x="2415064" y="1817296"/>
                  <a:pt x="2435120" y="1817296"/>
                </a:cubicBezTo>
                <a:close/>
                <a:moveTo>
                  <a:pt x="1867983" y="1808932"/>
                </a:moveTo>
                <a:cubicBezTo>
                  <a:pt x="1844027" y="1808932"/>
                  <a:pt x="1823971" y="1828430"/>
                  <a:pt x="1823971" y="1852943"/>
                </a:cubicBezTo>
                <a:cubicBezTo>
                  <a:pt x="1823971" y="1876899"/>
                  <a:pt x="1843470" y="1896954"/>
                  <a:pt x="1867983" y="1896954"/>
                </a:cubicBezTo>
                <a:cubicBezTo>
                  <a:pt x="1891939" y="1896954"/>
                  <a:pt x="1911995" y="1877456"/>
                  <a:pt x="1911995" y="1852943"/>
                </a:cubicBezTo>
                <a:cubicBezTo>
                  <a:pt x="1911995" y="1828987"/>
                  <a:pt x="1891939" y="1808932"/>
                  <a:pt x="1867983" y="1808932"/>
                </a:cubicBezTo>
                <a:close/>
                <a:moveTo>
                  <a:pt x="1867983" y="1790547"/>
                </a:moveTo>
                <a:cubicBezTo>
                  <a:pt x="1902524" y="1790547"/>
                  <a:pt x="1930379" y="1818401"/>
                  <a:pt x="1930379" y="1852943"/>
                </a:cubicBezTo>
                <a:cubicBezTo>
                  <a:pt x="1930379" y="1870213"/>
                  <a:pt x="1923415" y="1885812"/>
                  <a:pt x="1912134" y="1897094"/>
                </a:cubicBezTo>
                <a:lnTo>
                  <a:pt x="1876897" y="1911655"/>
                </a:lnTo>
                <a:lnTo>
                  <a:pt x="1876897" y="2913147"/>
                </a:lnTo>
                <a:lnTo>
                  <a:pt x="2550998" y="3621757"/>
                </a:lnTo>
                <a:lnTo>
                  <a:pt x="2550998" y="6533790"/>
                </a:lnTo>
                <a:lnTo>
                  <a:pt x="2566876" y="6540377"/>
                </a:lnTo>
                <a:cubicBezTo>
                  <a:pt x="2573282" y="6546853"/>
                  <a:pt x="2577182" y="6555767"/>
                  <a:pt x="2577182" y="6565516"/>
                </a:cubicBezTo>
                <a:cubicBezTo>
                  <a:pt x="2577182" y="6585015"/>
                  <a:pt x="2561583" y="6601171"/>
                  <a:pt x="2541527" y="6601171"/>
                </a:cubicBezTo>
                <a:cubicBezTo>
                  <a:pt x="2521471" y="6601171"/>
                  <a:pt x="2505872" y="6585572"/>
                  <a:pt x="2505872" y="6565516"/>
                </a:cubicBezTo>
                <a:cubicBezTo>
                  <a:pt x="2505872" y="6555767"/>
                  <a:pt x="2509772" y="6546853"/>
                  <a:pt x="2516179" y="6540377"/>
                </a:cubicBezTo>
                <a:lnTo>
                  <a:pt x="2532057" y="6533790"/>
                </a:lnTo>
                <a:lnTo>
                  <a:pt x="2532057" y="3629556"/>
                </a:lnTo>
                <a:lnTo>
                  <a:pt x="1858513" y="2920391"/>
                </a:lnTo>
                <a:lnTo>
                  <a:pt x="1858513" y="1911425"/>
                </a:lnTo>
                <a:lnTo>
                  <a:pt x="1823832" y="1897094"/>
                </a:lnTo>
                <a:cubicBezTo>
                  <a:pt x="1812551" y="1885812"/>
                  <a:pt x="1805587" y="1870213"/>
                  <a:pt x="1805587" y="1852943"/>
                </a:cubicBezTo>
                <a:cubicBezTo>
                  <a:pt x="1805587" y="1818401"/>
                  <a:pt x="1833442" y="1790547"/>
                  <a:pt x="1867983" y="1790547"/>
                </a:cubicBezTo>
                <a:close/>
                <a:moveTo>
                  <a:pt x="35655" y="1740412"/>
                </a:moveTo>
                <a:cubicBezTo>
                  <a:pt x="55711" y="1740412"/>
                  <a:pt x="71310" y="1756568"/>
                  <a:pt x="71310" y="1776067"/>
                </a:cubicBezTo>
                <a:lnTo>
                  <a:pt x="64311" y="1793138"/>
                </a:lnTo>
                <a:lnTo>
                  <a:pt x="706971" y="2469671"/>
                </a:lnTo>
                <a:lnTo>
                  <a:pt x="706971" y="5332078"/>
                </a:lnTo>
                <a:lnTo>
                  <a:pt x="496460" y="5493970"/>
                </a:lnTo>
                <a:lnTo>
                  <a:pt x="500284" y="5503111"/>
                </a:lnTo>
                <a:cubicBezTo>
                  <a:pt x="500284" y="5522609"/>
                  <a:pt x="484685" y="5538766"/>
                  <a:pt x="464629" y="5538766"/>
                </a:cubicBezTo>
                <a:cubicBezTo>
                  <a:pt x="445130" y="5538766"/>
                  <a:pt x="428974" y="5523167"/>
                  <a:pt x="428974" y="5503111"/>
                </a:cubicBezTo>
                <a:cubicBezTo>
                  <a:pt x="428974" y="5483055"/>
                  <a:pt x="444573" y="5467456"/>
                  <a:pt x="464629" y="5467456"/>
                </a:cubicBezTo>
                <a:lnTo>
                  <a:pt x="488161" y="5477299"/>
                </a:lnTo>
                <a:lnTo>
                  <a:pt x="688586" y="5323165"/>
                </a:lnTo>
                <a:lnTo>
                  <a:pt x="688586" y="2476914"/>
                </a:lnTo>
                <a:lnTo>
                  <a:pt x="50562" y="1805538"/>
                </a:lnTo>
                <a:lnTo>
                  <a:pt x="35655" y="1811721"/>
                </a:lnTo>
                <a:cubicBezTo>
                  <a:pt x="16156" y="1811721"/>
                  <a:pt x="0" y="1796123"/>
                  <a:pt x="0" y="1776067"/>
                </a:cubicBezTo>
                <a:cubicBezTo>
                  <a:pt x="0" y="1756568"/>
                  <a:pt x="15599" y="1740412"/>
                  <a:pt x="35655" y="1740412"/>
                </a:cubicBezTo>
                <a:close/>
                <a:moveTo>
                  <a:pt x="100837" y="1700857"/>
                </a:moveTo>
                <a:cubicBezTo>
                  <a:pt x="120336" y="1701414"/>
                  <a:pt x="136492" y="1717013"/>
                  <a:pt x="136492" y="1736512"/>
                </a:cubicBezTo>
                <a:lnTo>
                  <a:pt x="130071" y="1752174"/>
                </a:lnTo>
                <a:lnTo>
                  <a:pt x="778281" y="2434016"/>
                </a:lnTo>
                <a:lnTo>
                  <a:pt x="778281" y="3330389"/>
                </a:lnTo>
                <a:lnTo>
                  <a:pt x="790537" y="3330389"/>
                </a:lnTo>
                <a:cubicBezTo>
                  <a:pt x="798337" y="3330389"/>
                  <a:pt x="804465" y="3336518"/>
                  <a:pt x="804465" y="3344318"/>
                </a:cubicBezTo>
                <a:lnTo>
                  <a:pt x="804465" y="3529277"/>
                </a:lnTo>
                <a:cubicBezTo>
                  <a:pt x="804465" y="3537076"/>
                  <a:pt x="798337" y="3543204"/>
                  <a:pt x="790537" y="3543204"/>
                </a:cubicBezTo>
                <a:lnTo>
                  <a:pt x="776275" y="3543204"/>
                </a:lnTo>
                <a:lnTo>
                  <a:pt x="778117" y="5189414"/>
                </a:lnTo>
                <a:lnTo>
                  <a:pt x="794022" y="5196002"/>
                </a:lnTo>
                <a:cubicBezTo>
                  <a:pt x="800475" y="5202455"/>
                  <a:pt x="804465" y="5211368"/>
                  <a:pt x="804465" y="5221214"/>
                </a:cubicBezTo>
                <a:cubicBezTo>
                  <a:pt x="804465" y="5240906"/>
                  <a:pt x="788502" y="5256869"/>
                  <a:pt x="768810" y="5256869"/>
                </a:cubicBezTo>
                <a:cubicBezTo>
                  <a:pt x="749118" y="5256869"/>
                  <a:pt x="733155" y="5240906"/>
                  <a:pt x="733155" y="5221214"/>
                </a:cubicBezTo>
                <a:cubicBezTo>
                  <a:pt x="733155" y="5211368"/>
                  <a:pt x="737146" y="5202455"/>
                  <a:pt x="743598" y="5196002"/>
                </a:cubicBezTo>
                <a:lnTo>
                  <a:pt x="759732" y="5189320"/>
                </a:lnTo>
                <a:lnTo>
                  <a:pt x="757890" y="3543204"/>
                </a:lnTo>
                <a:lnTo>
                  <a:pt x="747083" y="3543204"/>
                </a:lnTo>
                <a:cubicBezTo>
                  <a:pt x="739283" y="3543204"/>
                  <a:pt x="733155" y="3537076"/>
                  <a:pt x="733155" y="3529277"/>
                </a:cubicBezTo>
                <a:lnTo>
                  <a:pt x="733155" y="3344318"/>
                </a:lnTo>
                <a:cubicBezTo>
                  <a:pt x="733155" y="3336518"/>
                  <a:pt x="739283" y="3330389"/>
                  <a:pt x="747083" y="3330389"/>
                </a:cubicBezTo>
                <a:lnTo>
                  <a:pt x="759339" y="3330389"/>
                </a:lnTo>
                <a:lnTo>
                  <a:pt x="759339" y="2441815"/>
                </a:lnTo>
                <a:lnTo>
                  <a:pt x="117084" y="1765427"/>
                </a:lnTo>
                <a:lnTo>
                  <a:pt x="100837" y="1772167"/>
                </a:lnTo>
                <a:cubicBezTo>
                  <a:pt x="81338" y="1772167"/>
                  <a:pt x="65182" y="1756568"/>
                  <a:pt x="65182" y="1736512"/>
                </a:cubicBezTo>
                <a:cubicBezTo>
                  <a:pt x="65182" y="1717013"/>
                  <a:pt x="80781" y="1700857"/>
                  <a:pt x="100837" y="1700857"/>
                </a:cubicBezTo>
                <a:close/>
                <a:moveTo>
                  <a:pt x="1743748" y="1684696"/>
                </a:moveTo>
                <a:cubicBezTo>
                  <a:pt x="1719792" y="1684696"/>
                  <a:pt x="1699736" y="1704194"/>
                  <a:pt x="1699736" y="1728708"/>
                </a:cubicBezTo>
                <a:cubicBezTo>
                  <a:pt x="1699736" y="1752664"/>
                  <a:pt x="1719235" y="1772720"/>
                  <a:pt x="1743748" y="1772720"/>
                </a:cubicBezTo>
                <a:cubicBezTo>
                  <a:pt x="1767704" y="1772720"/>
                  <a:pt x="1787759" y="1753221"/>
                  <a:pt x="1787759" y="1728708"/>
                </a:cubicBezTo>
                <a:cubicBezTo>
                  <a:pt x="1787759" y="1704752"/>
                  <a:pt x="1768261" y="1684696"/>
                  <a:pt x="1743748" y="1684696"/>
                </a:cubicBezTo>
                <a:close/>
                <a:moveTo>
                  <a:pt x="1743748" y="1666312"/>
                </a:moveTo>
                <a:cubicBezTo>
                  <a:pt x="1769654" y="1666312"/>
                  <a:pt x="1791799" y="1681980"/>
                  <a:pt x="1801252" y="1704386"/>
                </a:cubicBezTo>
                <a:lnTo>
                  <a:pt x="1804355" y="1719813"/>
                </a:lnTo>
                <a:lnTo>
                  <a:pt x="2639578" y="1719813"/>
                </a:lnTo>
                <a:lnTo>
                  <a:pt x="2639578" y="3054663"/>
                </a:lnTo>
                <a:lnTo>
                  <a:pt x="2808224" y="3223285"/>
                </a:lnTo>
                <a:lnTo>
                  <a:pt x="2842923" y="3208944"/>
                </a:lnTo>
                <a:cubicBezTo>
                  <a:pt x="2877464" y="3208944"/>
                  <a:pt x="2905319" y="3236796"/>
                  <a:pt x="2905319" y="3271338"/>
                </a:cubicBezTo>
                <a:cubicBezTo>
                  <a:pt x="2905319" y="3305322"/>
                  <a:pt x="2877464" y="3333733"/>
                  <a:pt x="2842923" y="3333733"/>
                </a:cubicBezTo>
                <a:cubicBezTo>
                  <a:pt x="2808382" y="3333733"/>
                  <a:pt x="2780527" y="3305877"/>
                  <a:pt x="2780527" y="3271338"/>
                </a:cubicBezTo>
                <a:cubicBezTo>
                  <a:pt x="2780527" y="3262705"/>
                  <a:pt x="2782268" y="3254486"/>
                  <a:pt x="2785419" y="3247020"/>
                </a:cubicBezTo>
                <a:lnTo>
                  <a:pt x="2793602" y="3234868"/>
                </a:lnTo>
                <a:lnTo>
                  <a:pt x="2620637" y="3062459"/>
                </a:lnTo>
                <a:lnTo>
                  <a:pt x="2620637" y="1738197"/>
                </a:lnTo>
                <a:lnTo>
                  <a:pt x="1804236" y="1738197"/>
                </a:lnTo>
                <a:lnTo>
                  <a:pt x="1801252" y="1753029"/>
                </a:lnTo>
                <a:cubicBezTo>
                  <a:pt x="1791799" y="1775435"/>
                  <a:pt x="1769654" y="1791104"/>
                  <a:pt x="1743748" y="1791104"/>
                </a:cubicBezTo>
                <a:cubicBezTo>
                  <a:pt x="1709207" y="1791104"/>
                  <a:pt x="1681352" y="1763249"/>
                  <a:pt x="1681352" y="1728708"/>
                </a:cubicBezTo>
                <a:cubicBezTo>
                  <a:pt x="1681352" y="1694167"/>
                  <a:pt x="1709207" y="1666312"/>
                  <a:pt x="1743748" y="1666312"/>
                </a:cubicBezTo>
                <a:close/>
                <a:moveTo>
                  <a:pt x="171590" y="1663531"/>
                </a:moveTo>
                <a:cubicBezTo>
                  <a:pt x="191646" y="1664088"/>
                  <a:pt x="207245" y="1679687"/>
                  <a:pt x="207245" y="1699186"/>
                </a:cubicBezTo>
                <a:lnTo>
                  <a:pt x="200338" y="1716033"/>
                </a:lnTo>
                <a:lnTo>
                  <a:pt x="849033" y="2398916"/>
                </a:lnTo>
                <a:lnTo>
                  <a:pt x="849033" y="5136117"/>
                </a:lnTo>
                <a:lnTo>
                  <a:pt x="864702" y="5142802"/>
                </a:lnTo>
                <a:cubicBezTo>
                  <a:pt x="871178" y="5149208"/>
                  <a:pt x="875217" y="5157983"/>
                  <a:pt x="875217" y="5167732"/>
                </a:cubicBezTo>
                <a:cubicBezTo>
                  <a:pt x="875217" y="5187230"/>
                  <a:pt x="859618" y="5203387"/>
                  <a:pt x="839562" y="5203387"/>
                </a:cubicBezTo>
                <a:cubicBezTo>
                  <a:pt x="820063" y="5203387"/>
                  <a:pt x="803907" y="5187788"/>
                  <a:pt x="803907" y="5167732"/>
                </a:cubicBezTo>
                <a:cubicBezTo>
                  <a:pt x="803907" y="5157704"/>
                  <a:pt x="807807" y="5148790"/>
                  <a:pt x="814214" y="5142384"/>
                </a:cubicBezTo>
                <a:lnTo>
                  <a:pt x="830648" y="5135702"/>
                </a:lnTo>
                <a:lnTo>
                  <a:pt x="830648" y="2406160"/>
                </a:lnTo>
                <a:lnTo>
                  <a:pt x="186713" y="1728567"/>
                </a:lnTo>
                <a:lnTo>
                  <a:pt x="171590" y="1734841"/>
                </a:lnTo>
                <a:cubicBezTo>
                  <a:pt x="152091" y="1734841"/>
                  <a:pt x="135935" y="1719242"/>
                  <a:pt x="135935" y="1699186"/>
                </a:cubicBezTo>
                <a:cubicBezTo>
                  <a:pt x="135935" y="1679687"/>
                  <a:pt x="151534" y="1663531"/>
                  <a:pt x="171590" y="1663531"/>
                </a:cubicBezTo>
                <a:close/>
                <a:moveTo>
                  <a:pt x="1885254" y="1640138"/>
                </a:moveTo>
                <a:cubicBezTo>
                  <a:pt x="1895282" y="1640138"/>
                  <a:pt x="1904196" y="1644177"/>
                  <a:pt x="1910603" y="1650653"/>
                </a:cubicBezTo>
                <a:lnTo>
                  <a:pt x="1917031" y="1666332"/>
                </a:lnTo>
                <a:lnTo>
                  <a:pt x="2692504" y="1666332"/>
                </a:lnTo>
                <a:lnTo>
                  <a:pt x="2692504" y="2877488"/>
                </a:lnTo>
                <a:lnTo>
                  <a:pt x="2861516" y="3045974"/>
                </a:lnTo>
                <a:lnTo>
                  <a:pt x="2895848" y="3031787"/>
                </a:lnTo>
                <a:cubicBezTo>
                  <a:pt x="2930389" y="3031787"/>
                  <a:pt x="2958244" y="3059640"/>
                  <a:pt x="2958244" y="3094182"/>
                </a:cubicBezTo>
                <a:cubicBezTo>
                  <a:pt x="2958244" y="3128723"/>
                  <a:pt x="2930389" y="3156578"/>
                  <a:pt x="2895848" y="3156578"/>
                </a:cubicBezTo>
                <a:cubicBezTo>
                  <a:pt x="2861307" y="3156578"/>
                  <a:pt x="2833452" y="3128723"/>
                  <a:pt x="2833452" y="3094182"/>
                </a:cubicBezTo>
                <a:cubicBezTo>
                  <a:pt x="2833452" y="3085547"/>
                  <a:pt x="2835193" y="3077331"/>
                  <a:pt x="2838344" y="3069862"/>
                </a:cubicBezTo>
                <a:lnTo>
                  <a:pt x="2846538" y="3057694"/>
                </a:lnTo>
                <a:lnTo>
                  <a:pt x="2674119" y="2884727"/>
                </a:lnTo>
                <a:lnTo>
                  <a:pt x="2674119" y="1684716"/>
                </a:lnTo>
                <a:lnTo>
                  <a:pt x="1917251" y="1684716"/>
                </a:lnTo>
                <a:lnTo>
                  <a:pt x="1910603" y="1700932"/>
                </a:lnTo>
                <a:cubicBezTo>
                  <a:pt x="1904196" y="1707408"/>
                  <a:pt x="1895282" y="1711447"/>
                  <a:pt x="1885254" y="1711447"/>
                </a:cubicBezTo>
                <a:cubicBezTo>
                  <a:pt x="1865755" y="1711447"/>
                  <a:pt x="1849599" y="1695848"/>
                  <a:pt x="1849599" y="1675793"/>
                </a:cubicBezTo>
                <a:cubicBezTo>
                  <a:pt x="1849599" y="1656294"/>
                  <a:pt x="1865198" y="1640138"/>
                  <a:pt x="1885254" y="1640138"/>
                </a:cubicBezTo>
                <a:close/>
                <a:moveTo>
                  <a:pt x="240671" y="1623976"/>
                </a:moveTo>
                <a:cubicBezTo>
                  <a:pt x="260170" y="1624533"/>
                  <a:pt x="276326" y="1640132"/>
                  <a:pt x="276326" y="1659631"/>
                </a:cubicBezTo>
                <a:lnTo>
                  <a:pt x="268653" y="1678347"/>
                </a:lnTo>
                <a:lnTo>
                  <a:pt x="919786" y="2363258"/>
                </a:lnTo>
                <a:lnTo>
                  <a:pt x="919786" y="5083081"/>
                </a:lnTo>
                <a:lnTo>
                  <a:pt x="935664" y="5089668"/>
                </a:lnTo>
                <a:cubicBezTo>
                  <a:pt x="942071" y="5096144"/>
                  <a:pt x="945970" y="5105058"/>
                  <a:pt x="945970" y="5114807"/>
                </a:cubicBezTo>
                <a:cubicBezTo>
                  <a:pt x="945970" y="5124556"/>
                  <a:pt x="942071" y="5133470"/>
                  <a:pt x="935664" y="5139946"/>
                </a:cubicBezTo>
                <a:lnTo>
                  <a:pt x="919786" y="5146533"/>
                </a:lnTo>
                <a:lnTo>
                  <a:pt x="919786" y="5150462"/>
                </a:lnTo>
                <a:lnTo>
                  <a:pt x="910315" y="5150462"/>
                </a:lnTo>
                <a:lnTo>
                  <a:pt x="901401" y="5150462"/>
                </a:lnTo>
                <a:lnTo>
                  <a:pt x="901401" y="5146734"/>
                </a:lnTo>
                <a:lnTo>
                  <a:pt x="885176" y="5139946"/>
                </a:lnTo>
                <a:cubicBezTo>
                  <a:pt x="878699" y="5133470"/>
                  <a:pt x="874660" y="5124556"/>
                  <a:pt x="874660" y="5114807"/>
                </a:cubicBezTo>
                <a:cubicBezTo>
                  <a:pt x="874660" y="5105058"/>
                  <a:pt x="878560" y="5096144"/>
                  <a:pt x="884967" y="5089668"/>
                </a:cubicBezTo>
                <a:lnTo>
                  <a:pt x="901401" y="5082850"/>
                </a:lnTo>
                <a:lnTo>
                  <a:pt x="901401" y="2370501"/>
                </a:lnTo>
                <a:lnTo>
                  <a:pt x="254335" y="1689617"/>
                </a:lnTo>
                <a:lnTo>
                  <a:pt x="240671" y="1695286"/>
                </a:lnTo>
                <a:cubicBezTo>
                  <a:pt x="221172" y="1695286"/>
                  <a:pt x="205016" y="1679687"/>
                  <a:pt x="205016" y="1659631"/>
                </a:cubicBezTo>
                <a:cubicBezTo>
                  <a:pt x="205016" y="1640132"/>
                  <a:pt x="220615" y="1623976"/>
                  <a:pt x="240671" y="1623976"/>
                </a:cubicBezTo>
                <a:close/>
                <a:moveTo>
                  <a:pt x="307524" y="1588879"/>
                </a:moveTo>
                <a:cubicBezTo>
                  <a:pt x="327580" y="1588879"/>
                  <a:pt x="343179" y="1605035"/>
                  <a:pt x="343179" y="1624534"/>
                </a:cubicBezTo>
                <a:lnTo>
                  <a:pt x="336417" y="1641027"/>
                </a:lnTo>
                <a:lnTo>
                  <a:pt x="992767" y="2323703"/>
                </a:lnTo>
                <a:lnTo>
                  <a:pt x="992767" y="2327604"/>
                </a:lnTo>
                <a:lnTo>
                  <a:pt x="990592" y="5047527"/>
                </a:lnTo>
                <a:lnTo>
                  <a:pt x="1006417" y="5054221"/>
                </a:lnTo>
                <a:cubicBezTo>
                  <a:pt x="1012824" y="5060628"/>
                  <a:pt x="1016723" y="5069403"/>
                  <a:pt x="1016723" y="5079152"/>
                </a:cubicBezTo>
                <a:cubicBezTo>
                  <a:pt x="1016723" y="5088902"/>
                  <a:pt x="1012824" y="5097816"/>
                  <a:pt x="1006417" y="5104292"/>
                </a:cubicBezTo>
                <a:lnTo>
                  <a:pt x="990541" y="5110877"/>
                </a:lnTo>
                <a:lnTo>
                  <a:pt x="990538" y="5114806"/>
                </a:lnTo>
                <a:lnTo>
                  <a:pt x="981071" y="5114806"/>
                </a:lnTo>
                <a:lnTo>
                  <a:pt x="981068" y="5114807"/>
                </a:lnTo>
                <a:lnTo>
                  <a:pt x="981066" y="5114806"/>
                </a:lnTo>
                <a:lnTo>
                  <a:pt x="972153" y="5114806"/>
                </a:lnTo>
                <a:lnTo>
                  <a:pt x="972156" y="5111154"/>
                </a:lnTo>
                <a:lnTo>
                  <a:pt x="955929" y="5104501"/>
                </a:lnTo>
                <a:cubicBezTo>
                  <a:pt x="949452" y="5098094"/>
                  <a:pt x="945413" y="5089180"/>
                  <a:pt x="945413" y="5079152"/>
                </a:cubicBezTo>
                <a:cubicBezTo>
                  <a:pt x="945413" y="5069124"/>
                  <a:pt x="949313" y="5060211"/>
                  <a:pt x="955720" y="5053804"/>
                </a:cubicBezTo>
                <a:lnTo>
                  <a:pt x="972208" y="5047100"/>
                </a:lnTo>
                <a:lnTo>
                  <a:pt x="974382" y="2331503"/>
                </a:lnTo>
                <a:lnTo>
                  <a:pt x="322979" y="1653778"/>
                </a:lnTo>
                <a:lnTo>
                  <a:pt x="307524" y="1660189"/>
                </a:lnTo>
                <a:cubicBezTo>
                  <a:pt x="288025" y="1660189"/>
                  <a:pt x="271869" y="1644590"/>
                  <a:pt x="271869" y="1624534"/>
                </a:cubicBezTo>
                <a:cubicBezTo>
                  <a:pt x="271869" y="1605035"/>
                  <a:pt x="287468" y="1588879"/>
                  <a:pt x="307524" y="1588879"/>
                </a:cubicBezTo>
                <a:close/>
                <a:moveTo>
                  <a:pt x="1619513" y="1578288"/>
                </a:moveTo>
                <a:cubicBezTo>
                  <a:pt x="1595557" y="1578288"/>
                  <a:pt x="1575502" y="1597787"/>
                  <a:pt x="1575502" y="1622300"/>
                </a:cubicBezTo>
                <a:cubicBezTo>
                  <a:pt x="1575502" y="1646256"/>
                  <a:pt x="1595000" y="1666312"/>
                  <a:pt x="1619513" y="1666312"/>
                </a:cubicBezTo>
                <a:cubicBezTo>
                  <a:pt x="1643469" y="1666312"/>
                  <a:pt x="1663525" y="1646813"/>
                  <a:pt x="1663525" y="1622300"/>
                </a:cubicBezTo>
                <a:cubicBezTo>
                  <a:pt x="1663525" y="1598344"/>
                  <a:pt x="1644026" y="1578288"/>
                  <a:pt x="1619513" y="1578288"/>
                </a:cubicBezTo>
                <a:close/>
                <a:moveTo>
                  <a:pt x="1619513" y="1559904"/>
                </a:moveTo>
                <a:cubicBezTo>
                  <a:pt x="1645419" y="1559904"/>
                  <a:pt x="1667564" y="1575572"/>
                  <a:pt x="1677017" y="1597978"/>
                </a:cubicBezTo>
                <a:lnTo>
                  <a:pt x="1680120" y="1613407"/>
                </a:lnTo>
                <a:lnTo>
                  <a:pt x="2745986" y="1613407"/>
                </a:lnTo>
                <a:lnTo>
                  <a:pt x="2745986" y="2682498"/>
                </a:lnTo>
                <a:lnTo>
                  <a:pt x="3003391" y="2974740"/>
                </a:lnTo>
                <a:lnTo>
                  <a:pt x="3037910" y="2960476"/>
                </a:lnTo>
                <a:cubicBezTo>
                  <a:pt x="3072451" y="2960476"/>
                  <a:pt x="3100306" y="2988332"/>
                  <a:pt x="3100306" y="3022872"/>
                </a:cubicBezTo>
                <a:cubicBezTo>
                  <a:pt x="3100306" y="3057414"/>
                  <a:pt x="3072451" y="3085268"/>
                  <a:pt x="3037910" y="3085268"/>
                </a:cubicBezTo>
                <a:cubicBezTo>
                  <a:pt x="3003369" y="3085268"/>
                  <a:pt x="2975514" y="3057414"/>
                  <a:pt x="2975514" y="3022872"/>
                </a:cubicBezTo>
                <a:cubicBezTo>
                  <a:pt x="2975514" y="3014238"/>
                  <a:pt x="2977255" y="3006018"/>
                  <a:pt x="2980406" y="2998551"/>
                </a:cubicBezTo>
                <a:lnTo>
                  <a:pt x="2988734" y="2986183"/>
                </a:lnTo>
                <a:lnTo>
                  <a:pt x="2727044" y="2689742"/>
                </a:lnTo>
                <a:lnTo>
                  <a:pt x="2727044" y="1631790"/>
                </a:lnTo>
                <a:lnTo>
                  <a:pt x="1680000" y="1631790"/>
                </a:lnTo>
                <a:lnTo>
                  <a:pt x="1677017" y="1646621"/>
                </a:lnTo>
                <a:cubicBezTo>
                  <a:pt x="1667564" y="1669027"/>
                  <a:pt x="1645419" y="1684696"/>
                  <a:pt x="1619513" y="1684696"/>
                </a:cubicBezTo>
                <a:cubicBezTo>
                  <a:pt x="1584972" y="1684696"/>
                  <a:pt x="1557117" y="1656841"/>
                  <a:pt x="1557117" y="1622300"/>
                </a:cubicBezTo>
                <a:cubicBezTo>
                  <a:pt x="1557117" y="1587759"/>
                  <a:pt x="1584972" y="1559904"/>
                  <a:pt x="1619513" y="1559904"/>
                </a:cubicBezTo>
                <a:close/>
                <a:moveTo>
                  <a:pt x="1883583" y="1533725"/>
                </a:moveTo>
                <a:cubicBezTo>
                  <a:pt x="1893611" y="1533725"/>
                  <a:pt x="1902525" y="1537764"/>
                  <a:pt x="1908932" y="1544240"/>
                </a:cubicBezTo>
                <a:lnTo>
                  <a:pt x="1915145" y="1559397"/>
                </a:lnTo>
                <a:lnTo>
                  <a:pt x="2798911" y="1559926"/>
                </a:lnTo>
                <a:lnTo>
                  <a:pt x="2798911" y="2292507"/>
                </a:lnTo>
                <a:lnTo>
                  <a:pt x="3235391" y="2745444"/>
                </a:lnTo>
                <a:lnTo>
                  <a:pt x="3250169" y="2739314"/>
                </a:lnTo>
                <a:cubicBezTo>
                  <a:pt x="3270225" y="2739314"/>
                  <a:pt x="3285824" y="2755470"/>
                  <a:pt x="3285824" y="2774965"/>
                </a:cubicBezTo>
                <a:cubicBezTo>
                  <a:pt x="3285824" y="2794466"/>
                  <a:pt x="3270225" y="2810622"/>
                  <a:pt x="3250169" y="2810622"/>
                </a:cubicBezTo>
                <a:cubicBezTo>
                  <a:pt x="3230670" y="2810622"/>
                  <a:pt x="3214514" y="2795022"/>
                  <a:pt x="3214514" y="2774965"/>
                </a:cubicBezTo>
                <a:lnTo>
                  <a:pt x="3221566" y="2757766"/>
                </a:lnTo>
                <a:lnTo>
                  <a:pt x="2780527" y="2299753"/>
                </a:lnTo>
                <a:lnTo>
                  <a:pt x="2780527" y="1578310"/>
                </a:lnTo>
                <a:lnTo>
                  <a:pt x="1915577" y="1578310"/>
                </a:lnTo>
                <a:lnTo>
                  <a:pt x="1908932" y="1594519"/>
                </a:lnTo>
                <a:cubicBezTo>
                  <a:pt x="1902525" y="1600996"/>
                  <a:pt x="1893611" y="1605035"/>
                  <a:pt x="1883583" y="1605035"/>
                </a:cubicBezTo>
                <a:cubicBezTo>
                  <a:pt x="1863527" y="1605035"/>
                  <a:pt x="1847928" y="1589436"/>
                  <a:pt x="1847928" y="1569380"/>
                </a:cubicBezTo>
                <a:cubicBezTo>
                  <a:pt x="1847928" y="1549881"/>
                  <a:pt x="1863527" y="1533725"/>
                  <a:pt x="1883583" y="1533725"/>
                </a:cubicBezTo>
                <a:close/>
                <a:moveTo>
                  <a:pt x="1353773" y="1418955"/>
                </a:moveTo>
                <a:cubicBezTo>
                  <a:pt x="1329818" y="1418955"/>
                  <a:pt x="1309762" y="1438453"/>
                  <a:pt x="1309762" y="1462966"/>
                </a:cubicBezTo>
                <a:cubicBezTo>
                  <a:pt x="1309762" y="1486922"/>
                  <a:pt x="1329260" y="1506978"/>
                  <a:pt x="1353773" y="1506978"/>
                </a:cubicBezTo>
                <a:cubicBezTo>
                  <a:pt x="1377729" y="1506978"/>
                  <a:pt x="1397785" y="1487479"/>
                  <a:pt x="1397785" y="1462966"/>
                </a:cubicBezTo>
                <a:cubicBezTo>
                  <a:pt x="1397785" y="1438453"/>
                  <a:pt x="1377729" y="1418955"/>
                  <a:pt x="1353773" y="1418955"/>
                </a:cubicBezTo>
                <a:close/>
                <a:moveTo>
                  <a:pt x="1706422" y="1379399"/>
                </a:moveTo>
                <a:cubicBezTo>
                  <a:pt x="1682466" y="1379399"/>
                  <a:pt x="1662410" y="1398897"/>
                  <a:pt x="1662410" y="1423410"/>
                </a:cubicBezTo>
                <a:cubicBezTo>
                  <a:pt x="1662410" y="1447366"/>
                  <a:pt x="1681909" y="1467422"/>
                  <a:pt x="1706422" y="1467422"/>
                </a:cubicBezTo>
                <a:cubicBezTo>
                  <a:pt x="1730378" y="1467422"/>
                  <a:pt x="1750434" y="1447923"/>
                  <a:pt x="1750434" y="1423410"/>
                </a:cubicBezTo>
                <a:cubicBezTo>
                  <a:pt x="1750434" y="1399454"/>
                  <a:pt x="1730378" y="1379399"/>
                  <a:pt x="1706422" y="1379399"/>
                </a:cubicBezTo>
                <a:close/>
                <a:moveTo>
                  <a:pt x="1566588" y="1308646"/>
                </a:moveTo>
                <a:cubicBezTo>
                  <a:pt x="1542632" y="1308646"/>
                  <a:pt x="1522577" y="1328145"/>
                  <a:pt x="1522577" y="1352658"/>
                </a:cubicBezTo>
                <a:cubicBezTo>
                  <a:pt x="1522577" y="1376614"/>
                  <a:pt x="1542075" y="1396670"/>
                  <a:pt x="1566588" y="1396670"/>
                </a:cubicBezTo>
                <a:cubicBezTo>
                  <a:pt x="1590544" y="1396670"/>
                  <a:pt x="1610600" y="1377171"/>
                  <a:pt x="1610600" y="1352658"/>
                </a:cubicBezTo>
                <a:cubicBezTo>
                  <a:pt x="1610600" y="1328145"/>
                  <a:pt x="1590544" y="1308646"/>
                  <a:pt x="1566588" y="1308646"/>
                </a:cubicBezTo>
                <a:close/>
                <a:moveTo>
                  <a:pt x="1852385" y="1293048"/>
                </a:moveTo>
                <a:cubicBezTo>
                  <a:pt x="1828429" y="1293048"/>
                  <a:pt x="1808373" y="1312546"/>
                  <a:pt x="1808373" y="1337059"/>
                </a:cubicBezTo>
                <a:cubicBezTo>
                  <a:pt x="1808373" y="1361015"/>
                  <a:pt x="1827872" y="1381071"/>
                  <a:pt x="1852385" y="1381071"/>
                </a:cubicBezTo>
                <a:cubicBezTo>
                  <a:pt x="1876341" y="1381071"/>
                  <a:pt x="1896396" y="1361572"/>
                  <a:pt x="1896396" y="1337059"/>
                </a:cubicBezTo>
                <a:cubicBezTo>
                  <a:pt x="1895840" y="1312546"/>
                  <a:pt x="1876341" y="1293048"/>
                  <a:pt x="1852385" y="1293048"/>
                </a:cubicBezTo>
                <a:close/>
                <a:moveTo>
                  <a:pt x="3733181" y="1271321"/>
                </a:moveTo>
                <a:cubicBezTo>
                  <a:pt x="3709226" y="1271321"/>
                  <a:pt x="3689169" y="1290818"/>
                  <a:pt x="3689169" y="1315332"/>
                </a:cubicBezTo>
                <a:cubicBezTo>
                  <a:pt x="3689169" y="1339845"/>
                  <a:pt x="3708668" y="1359344"/>
                  <a:pt x="3733181" y="1359344"/>
                </a:cubicBezTo>
                <a:cubicBezTo>
                  <a:pt x="3757137" y="1359344"/>
                  <a:pt x="3777193" y="1339845"/>
                  <a:pt x="3777193" y="1315332"/>
                </a:cubicBezTo>
                <a:cubicBezTo>
                  <a:pt x="3777193" y="1290818"/>
                  <a:pt x="3757694" y="1271321"/>
                  <a:pt x="3733181" y="1271321"/>
                </a:cubicBezTo>
                <a:close/>
                <a:moveTo>
                  <a:pt x="1978291" y="1206139"/>
                </a:moveTo>
                <a:cubicBezTo>
                  <a:pt x="1954336" y="1206139"/>
                  <a:pt x="1934280" y="1225637"/>
                  <a:pt x="1934280" y="1250150"/>
                </a:cubicBezTo>
                <a:cubicBezTo>
                  <a:pt x="1934280" y="1274106"/>
                  <a:pt x="1953778" y="1294162"/>
                  <a:pt x="1978291" y="1294162"/>
                </a:cubicBezTo>
                <a:cubicBezTo>
                  <a:pt x="2002247" y="1294162"/>
                  <a:pt x="2022303" y="1274663"/>
                  <a:pt x="2022303" y="1250150"/>
                </a:cubicBezTo>
                <a:cubicBezTo>
                  <a:pt x="2022303" y="1226195"/>
                  <a:pt x="2002247" y="1206139"/>
                  <a:pt x="1978291" y="1206139"/>
                </a:cubicBezTo>
                <a:close/>
                <a:moveTo>
                  <a:pt x="841234" y="948759"/>
                </a:moveTo>
                <a:cubicBezTo>
                  <a:pt x="861290" y="948759"/>
                  <a:pt x="876889" y="964915"/>
                  <a:pt x="876889" y="984414"/>
                </a:cubicBezTo>
                <a:lnTo>
                  <a:pt x="869922" y="1001409"/>
                </a:lnTo>
                <a:lnTo>
                  <a:pt x="1008366" y="1139855"/>
                </a:lnTo>
                <a:lnTo>
                  <a:pt x="1008366" y="1857707"/>
                </a:lnTo>
                <a:lnTo>
                  <a:pt x="1026264" y="1865342"/>
                </a:lnTo>
                <a:cubicBezTo>
                  <a:pt x="1032740" y="1871749"/>
                  <a:pt x="1036779" y="1880523"/>
                  <a:pt x="1036779" y="1890273"/>
                </a:cubicBezTo>
                <a:cubicBezTo>
                  <a:pt x="1036779" y="1909772"/>
                  <a:pt x="1021180" y="1925928"/>
                  <a:pt x="1001124" y="1925928"/>
                </a:cubicBezTo>
                <a:cubicBezTo>
                  <a:pt x="981625" y="1925928"/>
                  <a:pt x="965469" y="1910329"/>
                  <a:pt x="965469" y="1890273"/>
                </a:cubicBezTo>
                <a:cubicBezTo>
                  <a:pt x="965469" y="1880523"/>
                  <a:pt x="969369" y="1871610"/>
                  <a:pt x="975776" y="1865133"/>
                </a:cubicBezTo>
                <a:lnTo>
                  <a:pt x="989982" y="1859240"/>
                </a:lnTo>
                <a:lnTo>
                  <a:pt x="989982" y="1147655"/>
                </a:lnTo>
                <a:lnTo>
                  <a:pt x="855856" y="1014004"/>
                </a:lnTo>
                <a:lnTo>
                  <a:pt x="841234" y="1020069"/>
                </a:lnTo>
                <a:cubicBezTo>
                  <a:pt x="821735" y="1020069"/>
                  <a:pt x="805579" y="1004470"/>
                  <a:pt x="805579" y="984414"/>
                </a:cubicBezTo>
                <a:cubicBezTo>
                  <a:pt x="805579" y="964915"/>
                  <a:pt x="821178" y="948759"/>
                  <a:pt x="841234" y="948759"/>
                </a:cubicBezTo>
                <a:close/>
                <a:moveTo>
                  <a:pt x="439002" y="947638"/>
                </a:moveTo>
                <a:lnTo>
                  <a:pt x="623962" y="947638"/>
                </a:lnTo>
                <a:cubicBezTo>
                  <a:pt x="631761" y="947638"/>
                  <a:pt x="637889" y="953766"/>
                  <a:pt x="637889" y="961566"/>
                </a:cubicBezTo>
                <a:lnTo>
                  <a:pt x="637889" y="974951"/>
                </a:lnTo>
                <a:lnTo>
                  <a:pt x="754882" y="974951"/>
                </a:lnTo>
                <a:lnTo>
                  <a:pt x="937614" y="1157683"/>
                </a:lnTo>
                <a:lnTo>
                  <a:pt x="937614" y="1554788"/>
                </a:lnTo>
                <a:lnTo>
                  <a:pt x="955163" y="1562068"/>
                </a:lnTo>
                <a:cubicBezTo>
                  <a:pt x="961570" y="1568545"/>
                  <a:pt x="965469" y="1577458"/>
                  <a:pt x="965469" y="1587208"/>
                </a:cubicBezTo>
                <a:cubicBezTo>
                  <a:pt x="965469" y="1606706"/>
                  <a:pt x="949870" y="1622863"/>
                  <a:pt x="929814" y="1622863"/>
                </a:cubicBezTo>
                <a:cubicBezTo>
                  <a:pt x="910315" y="1622863"/>
                  <a:pt x="894159" y="1607264"/>
                  <a:pt x="894159" y="1587208"/>
                </a:cubicBezTo>
                <a:cubicBezTo>
                  <a:pt x="894159" y="1577458"/>
                  <a:pt x="898059" y="1568545"/>
                  <a:pt x="904466" y="1562068"/>
                </a:cubicBezTo>
                <a:lnTo>
                  <a:pt x="919229" y="1555944"/>
                </a:lnTo>
                <a:lnTo>
                  <a:pt x="919229" y="1165484"/>
                </a:lnTo>
                <a:lnTo>
                  <a:pt x="747083" y="993336"/>
                </a:lnTo>
                <a:lnTo>
                  <a:pt x="637889" y="993336"/>
                </a:lnTo>
                <a:lnTo>
                  <a:pt x="637889" y="1005020"/>
                </a:lnTo>
                <a:cubicBezTo>
                  <a:pt x="637889" y="1012820"/>
                  <a:pt x="631761" y="1018948"/>
                  <a:pt x="623962" y="1018948"/>
                </a:cubicBezTo>
                <a:lnTo>
                  <a:pt x="439002" y="1018948"/>
                </a:lnTo>
                <a:cubicBezTo>
                  <a:pt x="431202" y="1018948"/>
                  <a:pt x="425074" y="1012820"/>
                  <a:pt x="425074" y="1005020"/>
                </a:cubicBezTo>
                <a:lnTo>
                  <a:pt x="425074" y="961566"/>
                </a:lnTo>
                <a:cubicBezTo>
                  <a:pt x="425074" y="953766"/>
                  <a:pt x="431202" y="947638"/>
                  <a:pt x="439002" y="947638"/>
                </a:cubicBezTo>
                <a:close/>
                <a:moveTo>
                  <a:pt x="1869655" y="737617"/>
                </a:moveTo>
                <a:cubicBezTo>
                  <a:pt x="1889154" y="738174"/>
                  <a:pt x="1905310" y="753773"/>
                  <a:pt x="1905310" y="773272"/>
                </a:cubicBezTo>
                <a:lnTo>
                  <a:pt x="1900516" y="784966"/>
                </a:lnTo>
                <a:lnTo>
                  <a:pt x="2178293" y="997234"/>
                </a:lnTo>
                <a:lnTo>
                  <a:pt x="2178293" y="1259635"/>
                </a:lnTo>
                <a:lnTo>
                  <a:pt x="2038779" y="1259635"/>
                </a:lnTo>
                <a:lnTo>
                  <a:pt x="2035795" y="1274472"/>
                </a:lnTo>
                <a:cubicBezTo>
                  <a:pt x="2026342" y="1296878"/>
                  <a:pt x="2004197" y="1312546"/>
                  <a:pt x="1978291" y="1312546"/>
                </a:cubicBezTo>
                <a:cubicBezTo>
                  <a:pt x="1943750" y="1312546"/>
                  <a:pt x="1915895" y="1284691"/>
                  <a:pt x="1915895" y="1250150"/>
                </a:cubicBezTo>
                <a:cubicBezTo>
                  <a:pt x="1915895" y="1215609"/>
                  <a:pt x="1943750" y="1187754"/>
                  <a:pt x="1978291" y="1187754"/>
                </a:cubicBezTo>
                <a:cubicBezTo>
                  <a:pt x="2004197" y="1187754"/>
                  <a:pt x="2026342" y="1203422"/>
                  <a:pt x="2035795" y="1225829"/>
                </a:cubicBezTo>
                <a:lnTo>
                  <a:pt x="2038785" y="1240692"/>
                </a:lnTo>
                <a:lnTo>
                  <a:pt x="2159909" y="1240692"/>
                </a:lnTo>
                <a:lnTo>
                  <a:pt x="2159909" y="1006705"/>
                </a:lnTo>
                <a:lnTo>
                  <a:pt x="1890432" y="800308"/>
                </a:lnTo>
                <a:lnTo>
                  <a:pt x="1869655" y="808927"/>
                </a:lnTo>
                <a:cubicBezTo>
                  <a:pt x="1850156" y="808927"/>
                  <a:pt x="1834000" y="793328"/>
                  <a:pt x="1834000" y="773272"/>
                </a:cubicBezTo>
                <a:cubicBezTo>
                  <a:pt x="1834000" y="753216"/>
                  <a:pt x="1849599" y="737617"/>
                  <a:pt x="1869655" y="737617"/>
                </a:cubicBezTo>
                <a:close/>
                <a:moveTo>
                  <a:pt x="3725382" y="633438"/>
                </a:moveTo>
                <a:cubicBezTo>
                  <a:pt x="3745438" y="633438"/>
                  <a:pt x="3761037" y="649594"/>
                  <a:pt x="3761037" y="669093"/>
                </a:cubicBezTo>
                <a:cubicBezTo>
                  <a:pt x="3761037" y="688592"/>
                  <a:pt x="3745438" y="704748"/>
                  <a:pt x="3725382" y="704748"/>
                </a:cubicBezTo>
                <a:lnTo>
                  <a:pt x="3709469" y="698278"/>
                </a:lnTo>
                <a:lnTo>
                  <a:pt x="3596690" y="810605"/>
                </a:lnTo>
                <a:lnTo>
                  <a:pt x="3596690" y="1626216"/>
                </a:lnTo>
                <a:lnTo>
                  <a:pt x="3477519" y="1745845"/>
                </a:lnTo>
                <a:lnTo>
                  <a:pt x="3485268" y="1764371"/>
                </a:lnTo>
                <a:cubicBezTo>
                  <a:pt x="3485268" y="1783870"/>
                  <a:pt x="3469669" y="1800026"/>
                  <a:pt x="3449613" y="1800026"/>
                </a:cubicBezTo>
                <a:cubicBezTo>
                  <a:pt x="3430114" y="1800026"/>
                  <a:pt x="3413958" y="1784427"/>
                  <a:pt x="3413958" y="1764371"/>
                </a:cubicBezTo>
                <a:cubicBezTo>
                  <a:pt x="3413958" y="1744872"/>
                  <a:pt x="3429557" y="1728716"/>
                  <a:pt x="3449613" y="1728716"/>
                </a:cubicBezTo>
                <a:lnTo>
                  <a:pt x="3462580" y="1734140"/>
                </a:lnTo>
                <a:lnTo>
                  <a:pt x="3578305" y="1618416"/>
                </a:lnTo>
                <a:lnTo>
                  <a:pt x="3578305" y="803362"/>
                </a:lnTo>
                <a:lnTo>
                  <a:pt x="3696200" y="685012"/>
                </a:lnTo>
                <a:lnTo>
                  <a:pt x="3689727" y="669093"/>
                </a:lnTo>
                <a:cubicBezTo>
                  <a:pt x="3689727" y="649594"/>
                  <a:pt x="3705326" y="633438"/>
                  <a:pt x="3725382" y="633438"/>
                </a:cubicBezTo>
                <a:close/>
                <a:moveTo>
                  <a:pt x="3821761" y="627310"/>
                </a:moveTo>
                <a:cubicBezTo>
                  <a:pt x="3841817" y="627310"/>
                  <a:pt x="3857416" y="643466"/>
                  <a:pt x="3857416" y="662965"/>
                </a:cubicBezTo>
                <a:cubicBezTo>
                  <a:pt x="3857416" y="682464"/>
                  <a:pt x="3841817" y="698620"/>
                  <a:pt x="3821761" y="698620"/>
                </a:cubicBezTo>
                <a:lnTo>
                  <a:pt x="3804685" y="691677"/>
                </a:lnTo>
                <a:lnTo>
                  <a:pt x="3667442" y="828432"/>
                </a:lnTo>
                <a:lnTo>
                  <a:pt x="3667442" y="1536878"/>
                </a:lnTo>
                <a:lnTo>
                  <a:pt x="3684820" y="1543573"/>
                </a:lnTo>
                <a:cubicBezTo>
                  <a:pt x="3691432" y="1549862"/>
                  <a:pt x="3695644" y="1558673"/>
                  <a:pt x="3695890" y="1568516"/>
                </a:cubicBezTo>
                <a:cubicBezTo>
                  <a:pt x="3696382" y="1588201"/>
                  <a:pt x="3680821" y="1604559"/>
                  <a:pt x="3661136" y="1605051"/>
                </a:cubicBezTo>
                <a:cubicBezTo>
                  <a:pt x="3641450" y="1605543"/>
                  <a:pt x="3625093" y="1589983"/>
                  <a:pt x="3624601" y="1570297"/>
                </a:cubicBezTo>
                <a:cubicBezTo>
                  <a:pt x="3624355" y="1560454"/>
                  <a:pt x="3628122" y="1551443"/>
                  <a:pt x="3634411" y="1544832"/>
                </a:cubicBezTo>
                <a:lnTo>
                  <a:pt x="3649058" y="1538332"/>
                </a:lnTo>
                <a:lnTo>
                  <a:pt x="3649058" y="820632"/>
                </a:lnTo>
                <a:lnTo>
                  <a:pt x="3792066" y="677624"/>
                </a:lnTo>
                <a:lnTo>
                  <a:pt x="3786106" y="662965"/>
                </a:lnTo>
                <a:cubicBezTo>
                  <a:pt x="3786106" y="643466"/>
                  <a:pt x="3801705" y="627310"/>
                  <a:pt x="3821761" y="627310"/>
                </a:cubicBezTo>
                <a:close/>
                <a:moveTo>
                  <a:pt x="2168822" y="625638"/>
                </a:moveTo>
                <a:cubicBezTo>
                  <a:pt x="2188878" y="625638"/>
                  <a:pt x="2204477" y="641794"/>
                  <a:pt x="2204477" y="661293"/>
                </a:cubicBezTo>
                <a:cubicBezTo>
                  <a:pt x="2204477" y="671043"/>
                  <a:pt x="2200577" y="679956"/>
                  <a:pt x="2194171" y="686433"/>
                </a:cubicBezTo>
                <a:lnTo>
                  <a:pt x="2178292" y="693020"/>
                </a:lnTo>
                <a:lnTo>
                  <a:pt x="2178292" y="784977"/>
                </a:lnTo>
                <a:lnTo>
                  <a:pt x="2373280" y="944309"/>
                </a:lnTo>
                <a:lnTo>
                  <a:pt x="2373280" y="1418970"/>
                </a:lnTo>
                <a:lnTo>
                  <a:pt x="2056099" y="1418970"/>
                </a:lnTo>
                <a:lnTo>
                  <a:pt x="2048766" y="1436858"/>
                </a:lnTo>
                <a:cubicBezTo>
                  <a:pt x="2042359" y="1443335"/>
                  <a:pt x="2033445" y="1447374"/>
                  <a:pt x="2023417" y="1447374"/>
                </a:cubicBezTo>
                <a:cubicBezTo>
                  <a:pt x="2003918" y="1447374"/>
                  <a:pt x="1987762" y="1431774"/>
                  <a:pt x="1987762" y="1411718"/>
                </a:cubicBezTo>
                <a:cubicBezTo>
                  <a:pt x="1987762" y="1391662"/>
                  <a:pt x="2003361" y="1376063"/>
                  <a:pt x="2023417" y="1376063"/>
                </a:cubicBezTo>
                <a:cubicBezTo>
                  <a:pt x="2033167" y="1376063"/>
                  <a:pt x="2042080" y="1380102"/>
                  <a:pt x="2048557" y="1386578"/>
                </a:cubicBezTo>
                <a:lnTo>
                  <a:pt x="2054416" y="1400586"/>
                </a:lnTo>
                <a:lnTo>
                  <a:pt x="2354896" y="1400586"/>
                </a:lnTo>
                <a:lnTo>
                  <a:pt x="2354896" y="953223"/>
                </a:lnTo>
                <a:lnTo>
                  <a:pt x="2159908" y="793891"/>
                </a:lnTo>
                <a:lnTo>
                  <a:pt x="2159908" y="693294"/>
                </a:lnTo>
                <a:lnTo>
                  <a:pt x="2143683" y="686642"/>
                </a:lnTo>
                <a:cubicBezTo>
                  <a:pt x="2137206" y="680235"/>
                  <a:pt x="2133167" y="671321"/>
                  <a:pt x="2133167" y="661293"/>
                </a:cubicBezTo>
                <a:cubicBezTo>
                  <a:pt x="2133167" y="641794"/>
                  <a:pt x="2148766" y="625638"/>
                  <a:pt x="2168822" y="625638"/>
                </a:cubicBezTo>
                <a:close/>
                <a:moveTo>
                  <a:pt x="4093630" y="623404"/>
                </a:moveTo>
                <a:cubicBezTo>
                  <a:pt x="4069675" y="623404"/>
                  <a:pt x="4049618" y="642902"/>
                  <a:pt x="4049618" y="667415"/>
                </a:cubicBezTo>
                <a:cubicBezTo>
                  <a:pt x="4049618" y="691371"/>
                  <a:pt x="4069117" y="711427"/>
                  <a:pt x="4093630" y="711427"/>
                </a:cubicBezTo>
                <a:cubicBezTo>
                  <a:pt x="4117586" y="711427"/>
                  <a:pt x="4137641" y="691928"/>
                  <a:pt x="4137641" y="667415"/>
                </a:cubicBezTo>
                <a:cubicBezTo>
                  <a:pt x="4137641" y="642902"/>
                  <a:pt x="4118143" y="623404"/>
                  <a:pt x="4093630" y="623404"/>
                </a:cubicBezTo>
                <a:close/>
                <a:moveTo>
                  <a:pt x="4093630" y="605019"/>
                </a:moveTo>
                <a:cubicBezTo>
                  <a:pt x="4128171" y="605019"/>
                  <a:pt x="4156026" y="632874"/>
                  <a:pt x="4156026" y="667415"/>
                </a:cubicBezTo>
                <a:cubicBezTo>
                  <a:pt x="4156026" y="701399"/>
                  <a:pt x="4128171" y="729811"/>
                  <a:pt x="4093630" y="729811"/>
                </a:cubicBezTo>
                <a:cubicBezTo>
                  <a:pt x="4067724" y="729811"/>
                  <a:pt x="4045579" y="714143"/>
                  <a:pt x="4036126" y="691736"/>
                </a:cubicBezTo>
                <a:lnTo>
                  <a:pt x="4032694" y="674671"/>
                </a:lnTo>
                <a:lnTo>
                  <a:pt x="3910342" y="674671"/>
                </a:lnTo>
                <a:lnTo>
                  <a:pt x="3738753" y="846260"/>
                </a:lnTo>
                <a:lnTo>
                  <a:pt x="3738753" y="1255238"/>
                </a:lnTo>
                <a:lnTo>
                  <a:pt x="3777332" y="1271181"/>
                </a:lnTo>
                <a:cubicBezTo>
                  <a:pt x="3788613" y="1282462"/>
                  <a:pt x="3795577" y="1298061"/>
                  <a:pt x="3795577" y="1315332"/>
                </a:cubicBezTo>
                <a:cubicBezTo>
                  <a:pt x="3795577" y="1349873"/>
                  <a:pt x="3767722" y="1377728"/>
                  <a:pt x="3733181" y="1377728"/>
                </a:cubicBezTo>
                <a:cubicBezTo>
                  <a:pt x="3698640" y="1377728"/>
                  <a:pt x="3670785" y="1349873"/>
                  <a:pt x="3670785" y="1315332"/>
                </a:cubicBezTo>
                <a:cubicBezTo>
                  <a:pt x="3670785" y="1298061"/>
                  <a:pt x="3677749" y="1282462"/>
                  <a:pt x="3689030" y="1271181"/>
                </a:cubicBezTo>
                <a:lnTo>
                  <a:pt x="3719811" y="1258461"/>
                </a:lnTo>
                <a:lnTo>
                  <a:pt x="3719811" y="838460"/>
                </a:lnTo>
                <a:lnTo>
                  <a:pt x="3902543" y="655729"/>
                </a:lnTo>
                <a:lnTo>
                  <a:pt x="4033585" y="655729"/>
                </a:lnTo>
                <a:lnTo>
                  <a:pt x="4036126" y="643094"/>
                </a:lnTo>
                <a:cubicBezTo>
                  <a:pt x="4045579" y="620688"/>
                  <a:pt x="4067724" y="605019"/>
                  <a:pt x="4093630" y="605019"/>
                </a:cubicBezTo>
                <a:close/>
                <a:moveTo>
                  <a:pt x="1830657" y="591649"/>
                </a:moveTo>
                <a:cubicBezTo>
                  <a:pt x="1806702" y="591649"/>
                  <a:pt x="1786646" y="611147"/>
                  <a:pt x="1786646" y="635660"/>
                </a:cubicBezTo>
                <a:cubicBezTo>
                  <a:pt x="1786646" y="659616"/>
                  <a:pt x="1806144" y="679672"/>
                  <a:pt x="1830657" y="679672"/>
                </a:cubicBezTo>
                <a:cubicBezTo>
                  <a:pt x="1854613" y="679672"/>
                  <a:pt x="1874669" y="660173"/>
                  <a:pt x="1874669" y="635660"/>
                </a:cubicBezTo>
                <a:cubicBezTo>
                  <a:pt x="1874112" y="611147"/>
                  <a:pt x="1854613" y="591649"/>
                  <a:pt x="1830657" y="591649"/>
                </a:cubicBezTo>
                <a:close/>
                <a:moveTo>
                  <a:pt x="1140958" y="578284"/>
                </a:moveTo>
                <a:cubicBezTo>
                  <a:pt x="1160457" y="578284"/>
                  <a:pt x="1176613" y="594440"/>
                  <a:pt x="1176613" y="613939"/>
                </a:cubicBezTo>
                <a:lnTo>
                  <a:pt x="1170618" y="628563"/>
                </a:lnTo>
                <a:lnTo>
                  <a:pt x="1291934" y="749879"/>
                </a:lnTo>
                <a:lnTo>
                  <a:pt x="1291934" y="1460197"/>
                </a:lnTo>
                <a:lnTo>
                  <a:pt x="1296269" y="1438645"/>
                </a:lnTo>
                <a:cubicBezTo>
                  <a:pt x="1305723" y="1416239"/>
                  <a:pt x="1327867" y="1400570"/>
                  <a:pt x="1353773" y="1400570"/>
                </a:cubicBezTo>
                <a:cubicBezTo>
                  <a:pt x="1388314" y="1400570"/>
                  <a:pt x="1416169" y="1428425"/>
                  <a:pt x="1416169" y="1462966"/>
                </a:cubicBezTo>
                <a:cubicBezTo>
                  <a:pt x="1416169" y="1480237"/>
                  <a:pt x="1409205" y="1495836"/>
                  <a:pt x="1397924" y="1507117"/>
                </a:cubicBezTo>
                <a:lnTo>
                  <a:pt x="1363224" y="1521457"/>
                </a:lnTo>
                <a:lnTo>
                  <a:pt x="1361016" y="2124823"/>
                </a:lnTo>
                <a:lnTo>
                  <a:pt x="1308479" y="2124337"/>
                </a:lnTo>
                <a:lnTo>
                  <a:pt x="1305348" y="2139660"/>
                </a:lnTo>
                <a:cubicBezTo>
                  <a:pt x="1295764" y="2162066"/>
                  <a:pt x="1273410" y="2177735"/>
                  <a:pt x="1247922" y="2177735"/>
                </a:cubicBezTo>
                <a:cubicBezTo>
                  <a:pt x="1213381" y="2177735"/>
                  <a:pt x="1185526" y="2149880"/>
                  <a:pt x="1185526" y="2115339"/>
                </a:cubicBezTo>
                <a:cubicBezTo>
                  <a:pt x="1185526" y="2106703"/>
                  <a:pt x="1187267" y="2098486"/>
                  <a:pt x="1190418" y="2091017"/>
                </a:cubicBezTo>
                <a:lnTo>
                  <a:pt x="1197027" y="2081204"/>
                </a:lnTo>
                <a:lnTo>
                  <a:pt x="1060734" y="1945435"/>
                </a:lnTo>
                <a:lnTo>
                  <a:pt x="1060734" y="1129828"/>
                </a:lnTo>
                <a:lnTo>
                  <a:pt x="944772" y="1013864"/>
                </a:lnTo>
                <a:lnTo>
                  <a:pt x="929814" y="1020069"/>
                </a:lnTo>
                <a:cubicBezTo>
                  <a:pt x="910315" y="1020069"/>
                  <a:pt x="894159" y="1004470"/>
                  <a:pt x="894159" y="984414"/>
                </a:cubicBezTo>
                <a:cubicBezTo>
                  <a:pt x="894159" y="964915"/>
                  <a:pt x="909758" y="948759"/>
                  <a:pt x="929814" y="948759"/>
                </a:cubicBezTo>
                <a:cubicBezTo>
                  <a:pt x="949870" y="948759"/>
                  <a:pt x="965469" y="964915"/>
                  <a:pt x="965469" y="984414"/>
                </a:cubicBezTo>
                <a:lnTo>
                  <a:pt x="958502" y="1001409"/>
                </a:lnTo>
                <a:lnTo>
                  <a:pt x="1079119" y="1122028"/>
                </a:lnTo>
                <a:lnTo>
                  <a:pt x="1079119" y="1937635"/>
                </a:lnTo>
                <a:lnTo>
                  <a:pt x="1210069" y="2068585"/>
                </a:lnTo>
                <a:lnTo>
                  <a:pt x="1247922" y="2052942"/>
                </a:lnTo>
                <a:cubicBezTo>
                  <a:pt x="1273828" y="2052942"/>
                  <a:pt x="1295973" y="2068611"/>
                  <a:pt x="1305426" y="2091017"/>
                </a:cubicBezTo>
                <a:lnTo>
                  <a:pt x="1308437" y="2105984"/>
                </a:lnTo>
                <a:lnTo>
                  <a:pt x="1342631" y="2106441"/>
                </a:lnTo>
                <a:lnTo>
                  <a:pt x="1344287" y="1521442"/>
                </a:lnTo>
                <a:lnTo>
                  <a:pt x="1309622" y="1507117"/>
                </a:lnTo>
                <a:cubicBezTo>
                  <a:pt x="1303982" y="1501477"/>
                  <a:pt x="1299420" y="1494757"/>
                  <a:pt x="1296269" y="1487288"/>
                </a:cubicBezTo>
                <a:lnTo>
                  <a:pt x="1291934" y="1465735"/>
                </a:lnTo>
                <a:lnTo>
                  <a:pt x="1291934" y="1737618"/>
                </a:lnTo>
                <a:lnTo>
                  <a:pt x="1301962" y="1737618"/>
                </a:lnTo>
                <a:cubicBezTo>
                  <a:pt x="1309762" y="1737618"/>
                  <a:pt x="1315890" y="1743746"/>
                  <a:pt x="1315890" y="1751546"/>
                </a:cubicBezTo>
                <a:lnTo>
                  <a:pt x="1315890" y="1936506"/>
                </a:lnTo>
                <a:cubicBezTo>
                  <a:pt x="1315890" y="1944305"/>
                  <a:pt x="1309762" y="1950433"/>
                  <a:pt x="1301962" y="1950433"/>
                </a:cubicBezTo>
                <a:lnTo>
                  <a:pt x="1258508" y="1950433"/>
                </a:lnTo>
                <a:cubicBezTo>
                  <a:pt x="1250708" y="1950433"/>
                  <a:pt x="1244580" y="1944305"/>
                  <a:pt x="1244580" y="1936506"/>
                </a:cubicBezTo>
                <a:lnTo>
                  <a:pt x="1244580" y="1751546"/>
                </a:lnTo>
                <a:cubicBezTo>
                  <a:pt x="1244580" y="1743746"/>
                  <a:pt x="1250708" y="1737618"/>
                  <a:pt x="1258508" y="1737618"/>
                </a:cubicBezTo>
                <a:lnTo>
                  <a:pt x="1273549" y="1737618"/>
                </a:lnTo>
                <a:lnTo>
                  <a:pt x="1273549" y="757679"/>
                </a:lnTo>
                <a:lnTo>
                  <a:pt x="1158279" y="642409"/>
                </a:lnTo>
                <a:lnTo>
                  <a:pt x="1140958" y="649594"/>
                </a:lnTo>
                <a:cubicBezTo>
                  <a:pt x="1121459" y="649594"/>
                  <a:pt x="1105303" y="633995"/>
                  <a:pt x="1105303" y="613939"/>
                </a:cubicBezTo>
                <a:cubicBezTo>
                  <a:pt x="1105303" y="594440"/>
                  <a:pt x="1120902" y="578284"/>
                  <a:pt x="1140958" y="578284"/>
                </a:cubicBezTo>
                <a:close/>
                <a:moveTo>
                  <a:pt x="640118" y="575510"/>
                </a:moveTo>
                <a:lnTo>
                  <a:pt x="825078" y="575510"/>
                </a:lnTo>
                <a:cubicBezTo>
                  <a:pt x="832877" y="575510"/>
                  <a:pt x="839005" y="581638"/>
                  <a:pt x="839005" y="589438"/>
                </a:cubicBezTo>
                <a:lnTo>
                  <a:pt x="839005" y="602802"/>
                </a:lnTo>
                <a:lnTo>
                  <a:pt x="967697" y="602802"/>
                </a:lnTo>
                <a:lnTo>
                  <a:pt x="1150429" y="785533"/>
                </a:lnTo>
                <a:lnTo>
                  <a:pt x="1150429" y="1177763"/>
                </a:lnTo>
                <a:lnTo>
                  <a:pt x="1170057" y="1190333"/>
                </a:lnTo>
                <a:cubicBezTo>
                  <a:pt x="1181313" y="1206490"/>
                  <a:pt x="1177340" y="1228713"/>
                  <a:pt x="1161183" y="1239969"/>
                </a:cubicBezTo>
                <a:cubicBezTo>
                  <a:pt x="1145026" y="1251224"/>
                  <a:pt x="1122803" y="1247251"/>
                  <a:pt x="1111548" y="1231094"/>
                </a:cubicBezTo>
                <a:cubicBezTo>
                  <a:pt x="1100292" y="1214937"/>
                  <a:pt x="1104265" y="1192714"/>
                  <a:pt x="1120422" y="1181458"/>
                </a:cubicBezTo>
                <a:lnTo>
                  <a:pt x="1132044" y="1178911"/>
                </a:lnTo>
                <a:lnTo>
                  <a:pt x="1132044" y="793333"/>
                </a:lnTo>
                <a:lnTo>
                  <a:pt x="959898" y="621187"/>
                </a:lnTo>
                <a:lnTo>
                  <a:pt x="839005" y="621187"/>
                </a:lnTo>
                <a:lnTo>
                  <a:pt x="839005" y="632892"/>
                </a:lnTo>
                <a:cubicBezTo>
                  <a:pt x="839005" y="640692"/>
                  <a:pt x="832877" y="646820"/>
                  <a:pt x="825078" y="646820"/>
                </a:cubicBezTo>
                <a:lnTo>
                  <a:pt x="640118" y="646820"/>
                </a:lnTo>
                <a:cubicBezTo>
                  <a:pt x="632318" y="646820"/>
                  <a:pt x="626190" y="640692"/>
                  <a:pt x="626190" y="632892"/>
                </a:cubicBezTo>
                <a:lnTo>
                  <a:pt x="626190" y="589438"/>
                </a:lnTo>
                <a:cubicBezTo>
                  <a:pt x="626190" y="581638"/>
                  <a:pt x="632318" y="575510"/>
                  <a:pt x="640118" y="575510"/>
                </a:cubicBezTo>
                <a:close/>
                <a:moveTo>
                  <a:pt x="1830657" y="573264"/>
                </a:moveTo>
                <a:cubicBezTo>
                  <a:pt x="1865198" y="573264"/>
                  <a:pt x="1893053" y="601119"/>
                  <a:pt x="1893053" y="635660"/>
                </a:cubicBezTo>
                <a:cubicBezTo>
                  <a:pt x="1893053" y="644295"/>
                  <a:pt x="1891277" y="652512"/>
                  <a:pt x="1888083" y="659981"/>
                </a:cubicBezTo>
                <a:lnTo>
                  <a:pt x="1883772" y="666321"/>
                </a:lnTo>
                <a:lnTo>
                  <a:pt x="2266872" y="979963"/>
                </a:lnTo>
                <a:lnTo>
                  <a:pt x="2266872" y="1348216"/>
                </a:lnTo>
                <a:lnTo>
                  <a:pt x="1912479" y="1348216"/>
                </a:lnTo>
                <a:lnTo>
                  <a:pt x="1909811" y="1361146"/>
                </a:lnTo>
                <a:cubicBezTo>
                  <a:pt x="1900227" y="1383474"/>
                  <a:pt x="1877873" y="1399455"/>
                  <a:pt x="1852385" y="1399455"/>
                </a:cubicBezTo>
                <a:cubicBezTo>
                  <a:pt x="1817844" y="1399455"/>
                  <a:pt x="1789989" y="1371600"/>
                  <a:pt x="1789989" y="1337059"/>
                </a:cubicBezTo>
                <a:cubicBezTo>
                  <a:pt x="1789989" y="1302518"/>
                  <a:pt x="1817844" y="1274663"/>
                  <a:pt x="1852385" y="1274663"/>
                </a:cubicBezTo>
                <a:cubicBezTo>
                  <a:pt x="1878291" y="1274663"/>
                  <a:pt x="1900436" y="1290332"/>
                  <a:pt x="1909889" y="1312738"/>
                </a:cubicBezTo>
                <a:lnTo>
                  <a:pt x="1913327" y="1329831"/>
                </a:lnTo>
                <a:lnTo>
                  <a:pt x="2248488" y="1329831"/>
                </a:lnTo>
                <a:lnTo>
                  <a:pt x="2248488" y="988877"/>
                </a:lnTo>
                <a:lnTo>
                  <a:pt x="1872118" y="680841"/>
                </a:lnTo>
                <a:lnTo>
                  <a:pt x="1830657" y="698056"/>
                </a:lnTo>
                <a:cubicBezTo>
                  <a:pt x="1796116" y="698056"/>
                  <a:pt x="1768261" y="670201"/>
                  <a:pt x="1768261" y="635660"/>
                </a:cubicBezTo>
                <a:cubicBezTo>
                  <a:pt x="1768261" y="601119"/>
                  <a:pt x="1796116" y="573264"/>
                  <a:pt x="1830657" y="573264"/>
                </a:cubicBezTo>
                <a:close/>
                <a:moveTo>
                  <a:pt x="928142" y="445686"/>
                </a:moveTo>
                <a:cubicBezTo>
                  <a:pt x="904186" y="445686"/>
                  <a:pt x="884131" y="465184"/>
                  <a:pt x="884131" y="489697"/>
                </a:cubicBezTo>
                <a:cubicBezTo>
                  <a:pt x="884131" y="513653"/>
                  <a:pt x="903629" y="533709"/>
                  <a:pt x="928142" y="533709"/>
                </a:cubicBezTo>
                <a:cubicBezTo>
                  <a:pt x="952098" y="533709"/>
                  <a:pt x="972154" y="514210"/>
                  <a:pt x="972154" y="489697"/>
                </a:cubicBezTo>
                <a:cubicBezTo>
                  <a:pt x="972154" y="465741"/>
                  <a:pt x="952655" y="445686"/>
                  <a:pt x="928142" y="445686"/>
                </a:cubicBezTo>
                <a:close/>
                <a:moveTo>
                  <a:pt x="1211710" y="432321"/>
                </a:moveTo>
                <a:cubicBezTo>
                  <a:pt x="1231766" y="432321"/>
                  <a:pt x="1247365" y="448477"/>
                  <a:pt x="1247365" y="467976"/>
                </a:cubicBezTo>
                <a:lnTo>
                  <a:pt x="1239138" y="488044"/>
                </a:lnTo>
                <a:lnTo>
                  <a:pt x="1504749" y="803361"/>
                </a:lnTo>
                <a:lnTo>
                  <a:pt x="1504749" y="1107713"/>
                </a:lnTo>
                <a:lnTo>
                  <a:pt x="1525833" y="1122288"/>
                </a:lnTo>
                <a:cubicBezTo>
                  <a:pt x="1530782" y="1129955"/>
                  <a:pt x="1532806" y="1139510"/>
                  <a:pt x="1530733" y="1149135"/>
                </a:cubicBezTo>
                <a:cubicBezTo>
                  <a:pt x="1526586" y="1168385"/>
                  <a:pt x="1507618" y="1180629"/>
                  <a:pt x="1488367" y="1176483"/>
                </a:cubicBezTo>
                <a:cubicBezTo>
                  <a:pt x="1469117" y="1172335"/>
                  <a:pt x="1456873" y="1153368"/>
                  <a:pt x="1461020" y="1134117"/>
                </a:cubicBezTo>
                <a:cubicBezTo>
                  <a:pt x="1463093" y="1124492"/>
                  <a:pt x="1468872" y="1116618"/>
                  <a:pt x="1476539" y="1111669"/>
                </a:cubicBezTo>
                <a:lnTo>
                  <a:pt x="1486365" y="1109876"/>
                </a:lnTo>
                <a:lnTo>
                  <a:pt x="1486365" y="810603"/>
                </a:lnTo>
                <a:lnTo>
                  <a:pt x="1223781" y="498623"/>
                </a:lnTo>
                <a:lnTo>
                  <a:pt x="1211710" y="503631"/>
                </a:lnTo>
                <a:cubicBezTo>
                  <a:pt x="1191654" y="503631"/>
                  <a:pt x="1176055" y="488032"/>
                  <a:pt x="1176055" y="467976"/>
                </a:cubicBezTo>
                <a:cubicBezTo>
                  <a:pt x="1176055" y="448477"/>
                  <a:pt x="1191654" y="432321"/>
                  <a:pt x="1211710" y="432321"/>
                </a:cubicBezTo>
                <a:close/>
                <a:moveTo>
                  <a:pt x="4065775" y="430094"/>
                </a:moveTo>
                <a:cubicBezTo>
                  <a:pt x="4085831" y="430094"/>
                  <a:pt x="4101430" y="446250"/>
                  <a:pt x="4101430" y="465749"/>
                </a:cubicBezTo>
                <a:lnTo>
                  <a:pt x="4094787" y="481954"/>
                </a:lnTo>
                <a:lnTo>
                  <a:pt x="4217309" y="604476"/>
                </a:lnTo>
                <a:lnTo>
                  <a:pt x="4217309" y="1218967"/>
                </a:lnTo>
                <a:lnTo>
                  <a:pt x="4213966" y="1221753"/>
                </a:lnTo>
                <a:lnTo>
                  <a:pt x="3558249" y="1806717"/>
                </a:lnTo>
                <a:lnTo>
                  <a:pt x="3490283" y="1874684"/>
                </a:lnTo>
                <a:lnTo>
                  <a:pt x="3490283" y="2234562"/>
                </a:lnTo>
                <a:lnTo>
                  <a:pt x="3235937" y="2236205"/>
                </a:lnTo>
                <a:lnTo>
                  <a:pt x="3229240" y="2253595"/>
                </a:lnTo>
                <a:cubicBezTo>
                  <a:pt x="3222950" y="2260204"/>
                  <a:pt x="3214139" y="2264414"/>
                  <a:pt x="3204296" y="2264663"/>
                </a:cubicBezTo>
                <a:cubicBezTo>
                  <a:pt x="3184610" y="2265152"/>
                  <a:pt x="3168253" y="2249593"/>
                  <a:pt x="3167761" y="2229906"/>
                </a:cubicBezTo>
                <a:cubicBezTo>
                  <a:pt x="3167269" y="2210220"/>
                  <a:pt x="3182829" y="2193865"/>
                  <a:pt x="3202515" y="2193373"/>
                </a:cubicBezTo>
                <a:cubicBezTo>
                  <a:pt x="3212358" y="2193126"/>
                  <a:pt x="3221368" y="2196895"/>
                  <a:pt x="3227980" y="2203185"/>
                </a:cubicBezTo>
                <a:lnTo>
                  <a:pt x="3234478" y="2217823"/>
                </a:lnTo>
                <a:lnTo>
                  <a:pt x="3471898" y="2216176"/>
                </a:lnTo>
                <a:lnTo>
                  <a:pt x="3471898" y="1866885"/>
                </a:lnTo>
                <a:lnTo>
                  <a:pt x="3545993" y="1792791"/>
                </a:lnTo>
                <a:lnTo>
                  <a:pt x="4198924" y="1210611"/>
                </a:lnTo>
                <a:lnTo>
                  <a:pt x="4198924" y="611719"/>
                </a:lnTo>
                <a:lnTo>
                  <a:pt x="4081583" y="494847"/>
                </a:lnTo>
                <a:lnTo>
                  <a:pt x="4065775" y="501404"/>
                </a:lnTo>
                <a:cubicBezTo>
                  <a:pt x="4046276" y="501404"/>
                  <a:pt x="4030120" y="485805"/>
                  <a:pt x="4030120" y="465749"/>
                </a:cubicBezTo>
                <a:cubicBezTo>
                  <a:pt x="4030120" y="446250"/>
                  <a:pt x="4045719" y="430094"/>
                  <a:pt x="4065775" y="430094"/>
                </a:cubicBezTo>
                <a:close/>
                <a:moveTo>
                  <a:pt x="928142" y="427301"/>
                </a:moveTo>
                <a:cubicBezTo>
                  <a:pt x="962683" y="427301"/>
                  <a:pt x="990538" y="455156"/>
                  <a:pt x="990538" y="489697"/>
                </a:cubicBezTo>
                <a:cubicBezTo>
                  <a:pt x="990538" y="498332"/>
                  <a:pt x="988797" y="506550"/>
                  <a:pt x="985646" y="514018"/>
                </a:cubicBezTo>
                <a:lnTo>
                  <a:pt x="978341" y="524866"/>
                </a:lnTo>
                <a:lnTo>
                  <a:pt x="1221181" y="767707"/>
                </a:lnTo>
                <a:lnTo>
                  <a:pt x="1221181" y="1485502"/>
                </a:lnTo>
                <a:lnTo>
                  <a:pt x="1239079" y="1492988"/>
                </a:lnTo>
                <a:cubicBezTo>
                  <a:pt x="1245555" y="1499464"/>
                  <a:pt x="1249594" y="1508379"/>
                  <a:pt x="1249594" y="1518128"/>
                </a:cubicBezTo>
                <a:cubicBezTo>
                  <a:pt x="1249594" y="1537627"/>
                  <a:pt x="1233995" y="1553783"/>
                  <a:pt x="1213939" y="1553783"/>
                </a:cubicBezTo>
                <a:cubicBezTo>
                  <a:pt x="1194440" y="1553783"/>
                  <a:pt x="1178284" y="1538184"/>
                  <a:pt x="1178284" y="1518128"/>
                </a:cubicBezTo>
                <a:cubicBezTo>
                  <a:pt x="1178284" y="1508100"/>
                  <a:pt x="1182184" y="1499186"/>
                  <a:pt x="1188591" y="1492779"/>
                </a:cubicBezTo>
                <a:lnTo>
                  <a:pt x="1202797" y="1487003"/>
                </a:lnTo>
                <a:lnTo>
                  <a:pt x="1202797" y="775506"/>
                </a:lnTo>
                <a:lnTo>
                  <a:pt x="964400" y="537110"/>
                </a:lnTo>
                <a:lnTo>
                  <a:pt x="928142" y="552093"/>
                </a:lnTo>
                <a:cubicBezTo>
                  <a:pt x="893601" y="552093"/>
                  <a:pt x="865746" y="524238"/>
                  <a:pt x="865746" y="489697"/>
                </a:cubicBezTo>
                <a:cubicBezTo>
                  <a:pt x="865746" y="455156"/>
                  <a:pt x="893601" y="427301"/>
                  <a:pt x="928142" y="427301"/>
                </a:cubicBezTo>
                <a:close/>
                <a:moveTo>
                  <a:pt x="3088050" y="417838"/>
                </a:moveTo>
                <a:cubicBezTo>
                  <a:pt x="3107549" y="417838"/>
                  <a:pt x="3123705" y="433994"/>
                  <a:pt x="3123705" y="453493"/>
                </a:cubicBezTo>
                <a:cubicBezTo>
                  <a:pt x="3123705" y="463242"/>
                  <a:pt x="3119805" y="472156"/>
                  <a:pt x="3113399" y="478632"/>
                </a:cubicBezTo>
                <a:lnTo>
                  <a:pt x="3096407" y="485681"/>
                </a:lnTo>
                <a:lnTo>
                  <a:pt x="3096407" y="2053199"/>
                </a:lnTo>
                <a:lnTo>
                  <a:pt x="3114304" y="2060685"/>
                </a:lnTo>
                <a:cubicBezTo>
                  <a:pt x="3120780" y="2067160"/>
                  <a:pt x="3124819" y="2076075"/>
                  <a:pt x="3124819" y="2085824"/>
                </a:cubicBezTo>
                <a:cubicBezTo>
                  <a:pt x="3124819" y="2105323"/>
                  <a:pt x="3109220" y="2121478"/>
                  <a:pt x="3089164" y="2121478"/>
                </a:cubicBezTo>
                <a:cubicBezTo>
                  <a:pt x="3069665" y="2121478"/>
                  <a:pt x="3053509" y="2105881"/>
                  <a:pt x="3053509" y="2085824"/>
                </a:cubicBezTo>
                <a:cubicBezTo>
                  <a:pt x="3053509" y="2076075"/>
                  <a:pt x="3057409" y="2067160"/>
                  <a:pt x="3063816" y="2060685"/>
                </a:cubicBezTo>
                <a:lnTo>
                  <a:pt x="3078022" y="2054791"/>
                </a:lnTo>
                <a:lnTo>
                  <a:pt x="3078022" y="485036"/>
                </a:lnTo>
                <a:lnTo>
                  <a:pt x="3062910" y="478841"/>
                </a:lnTo>
                <a:cubicBezTo>
                  <a:pt x="3056434" y="472434"/>
                  <a:pt x="3052395" y="463521"/>
                  <a:pt x="3052395" y="453493"/>
                </a:cubicBezTo>
                <a:cubicBezTo>
                  <a:pt x="3052395" y="433994"/>
                  <a:pt x="3067994" y="417838"/>
                  <a:pt x="3088050" y="417838"/>
                </a:cubicBezTo>
                <a:close/>
                <a:moveTo>
                  <a:pt x="3392231" y="416723"/>
                </a:moveTo>
                <a:cubicBezTo>
                  <a:pt x="3412287" y="417280"/>
                  <a:pt x="3427886" y="432879"/>
                  <a:pt x="3427886" y="452378"/>
                </a:cubicBezTo>
                <a:cubicBezTo>
                  <a:pt x="3427886" y="462128"/>
                  <a:pt x="3423986" y="471042"/>
                  <a:pt x="3417580" y="477518"/>
                </a:cubicBezTo>
                <a:lnTo>
                  <a:pt x="3401702" y="484104"/>
                </a:lnTo>
                <a:lnTo>
                  <a:pt x="3401702" y="2054095"/>
                </a:lnTo>
                <a:lnTo>
                  <a:pt x="3417580" y="2060681"/>
                </a:lnTo>
                <a:cubicBezTo>
                  <a:pt x="3423986" y="2067157"/>
                  <a:pt x="3427886" y="2076072"/>
                  <a:pt x="3427886" y="2085821"/>
                </a:cubicBezTo>
                <a:cubicBezTo>
                  <a:pt x="3427886" y="2105320"/>
                  <a:pt x="3412287" y="2121475"/>
                  <a:pt x="3392231" y="2121475"/>
                </a:cubicBezTo>
                <a:cubicBezTo>
                  <a:pt x="3372732" y="2121475"/>
                  <a:pt x="3356576" y="2105877"/>
                  <a:pt x="3356576" y="2085821"/>
                </a:cubicBezTo>
                <a:cubicBezTo>
                  <a:pt x="3356576" y="2076072"/>
                  <a:pt x="3360476" y="2067157"/>
                  <a:pt x="3366883" y="2060681"/>
                </a:cubicBezTo>
                <a:lnTo>
                  <a:pt x="3383317" y="2053863"/>
                </a:lnTo>
                <a:lnTo>
                  <a:pt x="3383317" y="484379"/>
                </a:lnTo>
                <a:lnTo>
                  <a:pt x="3367091" y="477727"/>
                </a:lnTo>
                <a:cubicBezTo>
                  <a:pt x="3360615" y="471320"/>
                  <a:pt x="3356576" y="462406"/>
                  <a:pt x="3356576" y="452378"/>
                </a:cubicBezTo>
                <a:cubicBezTo>
                  <a:pt x="3356576" y="432879"/>
                  <a:pt x="3372175" y="416723"/>
                  <a:pt x="3392231" y="416723"/>
                </a:cubicBezTo>
                <a:close/>
                <a:moveTo>
                  <a:pt x="3244598" y="415609"/>
                </a:moveTo>
                <a:cubicBezTo>
                  <a:pt x="3264096" y="416166"/>
                  <a:pt x="3280253" y="431765"/>
                  <a:pt x="3280253" y="451264"/>
                </a:cubicBezTo>
                <a:cubicBezTo>
                  <a:pt x="3280253" y="461013"/>
                  <a:pt x="3276353" y="469927"/>
                  <a:pt x="3269947" y="476403"/>
                </a:cubicBezTo>
                <a:lnTo>
                  <a:pt x="3252397" y="483684"/>
                </a:lnTo>
                <a:lnTo>
                  <a:pt x="3252397" y="2054326"/>
                </a:lnTo>
                <a:lnTo>
                  <a:pt x="3267718" y="2060681"/>
                </a:lnTo>
                <a:cubicBezTo>
                  <a:pt x="3274124" y="2067157"/>
                  <a:pt x="3278024" y="2076072"/>
                  <a:pt x="3278024" y="2085821"/>
                </a:cubicBezTo>
                <a:cubicBezTo>
                  <a:pt x="3278024" y="2105320"/>
                  <a:pt x="3262425" y="2121474"/>
                  <a:pt x="3242369" y="2121474"/>
                </a:cubicBezTo>
                <a:cubicBezTo>
                  <a:pt x="3222870" y="2121474"/>
                  <a:pt x="3206714" y="2105877"/>
                  <a:pt x="3206714" y="2085821"/>
                </a:cubicBezTo>
                <a:cubicBezTo>
                  <a:pt x="3206714" y="2076072"/>
                  <a:pt x="3210614" y="2067157"/>
                  <a:pt x="3217021" y="2060681"/>
                </a:cubicBezTo>
                <a:lnTo>
                  <a:pt x="3234012" y="2053632"/>
                </a:lnTo>
                <a:lnTo>
                  <a:pt x="3234012" y="482579"/>
                </a:lnTo>
                <a:lnTo>
                  <a:pt x="3219458" y="476612"/>
                </a:lnTo>
                <a:cubicBezTo>
                  <a:pt x="3212982" y="470205"/>
                  <a:pt x="3208943" y="461292"/>
                  <a:pt x="3208943" y="451264"/>
                </a:cubicBezTo>
                <a:cubicBezTo>
                  <a:pt x="3208943" y="431208"/>
                  <a:pt x="3224542" y="415609"/>
                  <a:pt x="3244598" y="415609"/>
                </a:cubicBezTo>
                <a:close/>
                <a:moveTo>
                  <a:pt x="2932060" y="415609"/>
                </a:moveTo>
                <a:cubicBezTo>
                  <a:pt x="2952116" y="415609"/>
                  <a:pt x="2967715" y="431765"/>
                  <a:pt x="2967715" y="451264"/>
                </a:cubicBezTo>
                <a:cubicBezTo>
                  <a:pt x="2967715" y="461013"/>
                  <a:pt x="2963815" y="469927"/>
                  <a:pt x="2957409" y="476403"/>
                </a:cubicBezTo>
                <a:lnTo>
                  <a:pt x="2940417" y="483452"/>
                </a:lnTo>
                <a:lnTo>
                  <a:pt x="2940417" y="2053894"/>
                </a:lnTo>
                <a:lnTo>
                  <a:pt x="2956642" y="2060681"/>
                </a:lnTo>
                <a:cubicBezTo>
                  <a:pt x="2963119" y="2067156"/>
                  <a:pt x="2967158" y="2076071"/>
                  <a:pt x="2967158" y="2085820"/>
                </a:cubicBezTo>
                <a:cubicBezTo>
                  <a:pt x="2967158" y="2105320"/>
                  <a:pt x="2951559" y="2121474"/>
                  <a:pt x="2931503" y="2121474"/>
                </a:cubicBezTo>
                <a:cubicBezTo>
                  <a:pt x="2912004" y="2121474"/>
                  <a:pt x="2895848" y="2105875"/>
                  <a:pt x="2895848" y="2085820"/>
                </a:cubicBezTo>
                <a:cubicBezTo>
                  <a:pt x="2895848" y="2076071"/>
                  <a:pt x="2899748" y="2067156"/>
                  <a:pt x="2906155" y="2060681"/>
                </a:cubicBezTo>
                <a:lnTo>
                  <a:pt x="2922032" y="2054094"/>
                </a:lnTo>
                <a:lnTo>
                  <a:pt x="2922032" y="482841"/>
                </a:lnTo>
                <a:lnTo>
                  <a:pt x="2906712" y="476612"/>
                </a:lnTo>
                <a:cubicBezTo>
                  <a:pt x="2900305" y="470205"/>
                  <a:pt x="2896405" y="461292"/>
                  <a:pt x="2896405" y="451264"/>
                </a:cubicBezTo>
                <a:cubicBezTo>
                  <a:pt x="2896405" y="431208"/>
                  <a:pt x="2912004" y="415609"/>
                  <a:pt x="2932060" y="415609"/>
                </a:cubicBezTo>
                <a:close/>
                <a:moveTo>
                  <a:pt x="1284692" y="398895"/>
                </a:moveTo>
                <a:cubicBezTo>
                  <a:pt x="1304191" y="399452"/>
                  <a:pt x="1320347" y="415051"/>
                  <a:pt x="1320347" y="434550"/>
                </a:cubicBezTo>
                <a:lnTo>
                  <a:pt x="1311851" y="455274"/>
                </a:lnTo>
                <a:lnTo>
                  <a:pt x="1575502" y="768263"/>
                </a:lnTo>
                <a:lnTo>
                  <a:pt x="1575502" y="1293946"/>
                </a:lnTo>
                <a:lnTo>
                  <a:pt x="1610739" y="1308507"/>
                </a:lnTo>
                <a:cubicBezTo>
                  <a:pt x="1622020" y="1319788"/>
                  <a:pt x="1628984" y="1335387"/>
                  <a:pt x="1628984" y="1352658"/>
                </a:cubicBezTo>
                <a:cubicBezTo>
                  <a:pt x="1628984" y="1387199"/>
                  <a:pt x="1601129" y="1415054"/>
                  <a:pt x="1566588" y="1415054"/>
                </a:cubicBezTo>
                <a:cubicBezTo>
                  <a:pt x="1540682" y="1415054"/>
                  <a:pt x="1518538" y="1399385"/>
                  <a:pt x="1509084" y="1376979"/>
                </a:cubicBezTo>
                <a:lnTo>
                  <a:pt x="1506157" y="1362428"/>
                </a:lnTo>
                <a:lnTo>
                  <a:pt x="1469094" y="1363818"/>
                </a:lnTo>
                <a:lnTo>
                  <a:pt x="1469651" y="1425658"/>
                </a:lnTo>
                <a:lnTo>
                  <a:pt x="1469651" y="1856857"/>
                </a:lnTo>
                <a:lnTo>
                  <a:pt x="1416169" y="1909782"/>
                </a:lnTo>
                <a:lnTo>
                  <a:pt x="1416169" y="2132621"/>
                </a:lnTo>
                <a:lnTo>
                  <a:pt x="1469651" y="2186098"/>
                </a:lnTo>
                <a:lnTo>
                  <a:pt x="1469651" y="2317634"/>
                </a:lnTo>
                <a:lnTo>
                  <a:pt x="1485321" y="2324188"/>
                </a:lnTo>
                <a:cubicBezTo>
                  <a:pt x="1491797" y="2330663"/>
                  <a:pt x="1495836" y="2339580"/>
                  <a:pt x="1495836" y="2349328"/>
                </a:cubicBezTo>
                <a:cubicBezTo>
                  <a:pt x="1495836" y="2368827"/>
                  <a:pt x="1480237" y="2384984"/>
                  <a:pt x="1460181" y="2384984"/>
                </a:cubicBezTo>
                <a:cubicBezTo>
                  <a:pt x="1440682" y="2384984"/>
                  <a:pt x="1424526" y="2369385"/>
                  <a:pt x="1424526" y="2349328"/>
                </a:cubicBezTo>
                <a:cubicBezTo>
                  <a:pt x="1424526" y="2339580"/>
                  <a:pt x="1428426" y="2330663"/>
                  <a:pt x="1434833" y="2324188"/>
                </a:cubicBezTo>
                <a:lnTo>
                  <a:pt x="1450709" y="2317600"/>
                </a:lnTo>
                <a:lnTo>
                  <a:pt x="1450709" y="2193340"/>
                </a:lnTo>
                <a:lnTo>
                  <a:pt x="1397784" y="2140421"/>
                </a:lnTo>
                <a:lnTo>
                  <a:pt x="1397784" y="1902539"/>
                </a:lnTo>
                <a:lnTo>
                  <a:pt x="1450709" y="1849057"/>
                </a:lnTo>
                <a:lnTo>
                  <a:pt x="1450709" y="1425658"/>
                </a:lnTo>
                <a:lnTo>
                  <a:pt x="1450152" y="1346547"/>
                </a:lnTo>
                <a:lnTo>
                  <a:pt x="1506018" y="1343581"/>
                </a:lnTo>
                <a:lnTo>
                  <a:pt x="1509084" y="1328336"/>
                </a:lnTo>
                <a:cubicBezTo>
                  <a:pt x="1512235" y="1320868"/>
                  <a:pt x="1516797" y="1314148"/>
                  <a:pt x="1522437" y="1308507"/>
                </a:cubicBezTo>
                <a:lnTo>
                  <a:pt x="1557118" y="1294175"/>
                </a:lnTo>
                <a:lnTo>
                  <a:pt x="1557118" y="774948"/>
                </a:lnTo>
                <a:lnTo>
                  <a:pt x="1296502" y="465306"/>
                </a:lnTo>
                <a:lnTo>
                  <a:pt x="1284692" y="470205"/>
                </a:lnTo>
                <a:cubicBezTo>
                  <a:pt x="1265193" y="470205"/>
                  <a:pt x="1249037" y="454606"/>
                  <a:pt x="1249037" y="434550"/>
                </a:cubicBezTo>
                <a:cubicBezTo>
                  <a:pt x="1249037" y="415051"/>
                  <a:pt x="1264636" y="398895"/>
                  <a:pt x="1284692" y="398895"/>
                </a:cubicBezTo>
                <a:close/>
                <a:moveTo>
                  <a:pt x="1355444" y="369368"/>
                </a:moveTo>
                <a:cubicBezTo>
                  <a:pt x="1375500" y="369925"/>
                  <a:pt x="1391099" y="385524"/>
                  <a:pt x="1391099" y="405023"/>
                </a:cubicBezTo>
                <a:lnTo>
                  <a:pt x="1384475" y="421179"/>
                </a:lnTo>
                <a:lnTo>
                  <a:pt x="1646812" y="732608"/>
                </a:lnTo>
                <a:lnTo>
                  <a:pt x="1646812" y="1111394"/>
                </a:lnTo>
                <a:lnTo>
                  <a:pt x="1664361" y="1118818"/>
                </a:lnTo>
                <a:cubicBezTo>
                  <a:pt x="1670767" y="1125225"/>
                  <a:pt x="1674667" y="1134000"/>
                  <a:pt x="1674667" y="1143749"/>
                </a:cubicBezTo>
                <a:cubicBezTo>
                  <a:pt x="1674667" y="1163248"/>
                  <a:pt x="1659068" y="1179404"/>
                  <a:pt x="1639012" y="1179404"/>
                </a:cubicBezTo>
                <a:cubicBezTo>
                  <a:pt x="1619513" y="1179404"/>
                  <a:pt x="1603357" y="1163805"/>
                  <a:pt x="1603357" y="1143749"/>
                </a:cubicBezTo>
                <a:cubicBezTo>
                  <a:pt x="1603357" y="1134000"/>
                  <a:pt x="1607257" y="1125086"/>
                  <a:pt x="1613664" y="1118609"/>
                </a:cubicBezTo>
                <a:lnTo>
                  <a:pt x="1628428" y="1112484"/>
                </a:lnTo>
                <a:lnTo>
                  <a:pt x="1628428" y="739293"/>
                </a:lnTo>
                <a:lnTo>
                  <a:pt x="1371113" y="434178"/>
                </a:lnTo>
                <a:lnTo>
                  <a:pt x="1355444" y="440678"/>
                </a:lnTo>
                <a:cubicBezTo>
                  <a:pt x="1335945" y="440678"/>
                  <a:pt x="1319789" y="425079"/>
                  <a:pt x="1319789" y="405023"/>
                </a:cubicBezTo>
                <a:cubicBezTo>
                  <a:pt x="1319789" y="385524"/>
                  <a:pt x="1335388" y="369368"/>
                  <a:pt x="1355444" y="369368"/>
                </a:cubicBezTo>
                <a:close/>
                <a:moveTo>
                  <a:pt x="1436225" y="343741"/>
                </a:moveTo>
                <a:cubicBezTo>
                  <a:pt x="1456281" y="344298"/>
                  <a:pt x="1471880" y="359897"/>
                  <a:pt x="1471880" y="379396"/>
                </a:cubicBezTo>
                <a:lnTo>
                  <a:pt x="1464721" y="396859"/>
                </a:lnTo>
                <a:lnTo>
                  <a:pt x="1717564" y="697510"/>
                </a:lnTo>
                <a:lnTo>
                  <a:pt x="1717564" y="1365618"/>
                </a:lnTo>
                <a:lnTo>
                  <a:pt x="1750573" y="1379259"/>
                </a:lnTo>
                <a:cubicBezTo>
                  <a:pt x="1761854" y="1390540"/>
                  <a:pt x="1768818" y="1406139"/>
                  <a:pt x="1768818" y="1423410"/>
                </a:cubicBezTo>
                <a:cubicBezTo>
                  <a:pt x="1768818" y="1457951"/>
                  <a:pt x="1740963" y="1485806"/>
                  <a:pt x="1706422" y="1485806"/>
                </a:cubicBezTo>
                <a:cubicBezTo>
                  <a:pt x="1671881" y="1485806"/>
                  <a:pt x="1644026" y="1457951"/>
                  <a:pt x="1644026" y="1423410"/>
                </a:cubicBezTo>
                <a:cubicBezTo>
                  <a:pt x="1644026" y="1406139"/>
                  <a:pt x="1650990" y="1390540"/>
                  <a:pt x="1662271" y="1379259"/>
                </a:cubicBezTo>
                <a:lnTo>
                  <a:pt x="1699180" y="1364007"/>
                </a:lnTo>
                <a:lnTo>
                  <a:pt x="1699180" y="704195"/>
                </a:lnTo>
                <a:lnTo>
                  <a:pt x="1450746" y="409027"/>
                </a:lnTo>
                <a:lnTo>
                  <a:pt x="1436225" y="415051"/>
                </a:lnTo>
                <a:cubicBezTo>
                  <a:pt x="1416726" y="415051"/>
                  <a:pt x="1400570" y="399452"/>
                  <a:pt x="1400570" y="379396"/>
                </a:cubicBezTo>
                <a:cubicBezTo>
                  <a:pt x="1400570" y="359897"/>
                  <a:pt x="1416169" y="343741"/>
                  <a:pt x="1436225" y="343741"/>
                </a:cubicBezTo>
                <a:close/>
                <a:moveTo>
                  <a:pt x="2210605" y="314214"/>
                </a:moveTo>
                <a:cubicBezTo>
                  <a:pt x="2230104" y="314771"/>
                  <a:pt x="2246260" y="330370"/>
                  <a:pt x="2246260" y="349869"/>
                </a:cubicBezTo>
                <a:lnTo>
                  <a:pt x="2239370" y="366676"/>
                </a:lnTo>
                <a:lnTo>
                  <a:pt x="2869664" y="1086937"/>
                </a:lnTo>
                <a:lnTo>
                  <a:pt x="2869664" y="2274681"/>
                </a:lnTo>
                <a:lnTo>
                  <a:pt x="3440700" y="2845729"/>
                </a:lnTo>
                <a:lnTo>
                  <a:pt x="3434572" y="2851859"/>
                </a:lnTo>
                <a:lnTo>
                  <a:pt x="2763257" y="3558247"/>
                </a:lnTo>
                <a:lnTo>
                  <a:pt x="2763257" y="5225066"/>
                </a:lnTo>
                <a:lnTo>
                  <a:pt x="2779134" y="5231521"/>
                </a:lnTo>
                <a:cubicBezTo>
                  <a:pt x="2785540" y="5237928"/>
                  <a:pt x="2789440" y="5246841"/>
                  <a:pt x="2789440" y="5256869"/>
                </a:cubicBezTo>
                <a:cubicBezTo>
                  <a:pt x="2789440" y="5276367"/>
                  <a:pt x="2773841" y="5292524"/>
                  <a:pt x="2753785" y="5292524"/>
                </a:cubicBezTo>
                <a:cubicBezTo>
                  <a:pt x="2734286" y="5292524"/>
                  <a:pt x="2718130" y="5276925"/>
                  <a:pt x="2718130" y="5256869"/>
                </a:cubicBezTo>
                <a:cubicBezTo>
                  <a:pt x="2718130" y="5247120"/>
                  <a:pt x="2722030" y="5238206"/>
                  <a:pt x="2728437" y="5231730"/>
                </a:cubicBezTo>
                <a:lnTo>
                  <a:pt x="2744872" y="5224912"/>
                </a:lnTo>
                <a:lnTo>
                  <a:pt x="2744872" y="3551005"/>
                </a:lnTo>
                <a:lnTo>
                  <a:pt x="3415073" y="2845729"/>
                </a:lnTo>
                <a:lnTo>
                  <a:pt x="2851280" y="2282481"/>
                </a:lnTo>
                <a:lnTo>
                  <a:pt x="2851280" y="1094179"/>
                </a:lnTo>
                <a:lnTo>
                  <a:pt x="2225326" y="379418"/>
                </a:lnTo>
                <a:lnTo>
                  <a:pt x="2210605" y="385524"/>
                </a:lnTo>
                <a:cubicBezTo>
                  <a:pt x="2191106" y="385524"/>
                  <a:pt x="2174950" y="369925"/>
                  <a:pt x="2174950" y="349869"/>
                </a:cubicBezTo>
                <a:cubicBezTo>
                  <a:pt x="2174950" y="330370"/>
                  <a:pt x="2190549" y="314214"/>
                  <a:pt x="2210605" y="314214"/>
                </a:cubicBezTo>
                <a:close/>
                <a:moveTo>
                  <a:pt x="4524832" y="282454"/>
                </a:moveTo>
                <a:cubicBezTo>
                  <a:pt x="4500876" y="282454"/>
                  <a:pt x="4480820" y="301952"/>
                  <a:pt x="4480820" y="326465"/>
                </a:cubicBezTo>
                <a:cubicBezTo>
                  <a:pt x="4480820" y="350421"/>
                  <a:pt x="4500319" y="370477"/>
                  <a:pt x="4524832" y="370477"/>
                </a:cubicBezTo>
                <a:cubicBezTo>
                  <a:pt x="4548788" y="370477"/>
                  <a:pt x="4568843" y="350978"/>
                  <a:pt x="4568843" y="326465"/>
                </a:cubicBezTo>
                <a:cubicBezTo>
                  <a:pt x="4568843" y="301952"/>
                  <a:pt x="4549345" y="282454"/>
                  <a:pt x="4524832" y="282454"/>
                </a:cubicBezTo>
                <a:close/>
                <a:moveTo>
                  <a:pt x="4524832" y="264069"/>
                </a:moveTo>
                <a:cubicBezTo>
                  <a:pt x="4559373" y="264069"/>
                  <a:pt x="4587228" y="291924"/>
                  <a:pt x="4587228" y="326465"/>
                </a:cubicBezTo>
                <a:cubicBezTo>
                  <a:pt x="4587228" y="361006"/>
                  <a:pt x="4559373" y="388861"/>
                  <a:pt x="4524832" y="388861"/>
                </a:cubicBezTo>
                <a:lnTo>
                  <a:pt x="4489120" y="374104"/>
                </a:lnTo>
                <a:lnTo>
                  <a:pt x="4341544" y="505868"/>
                </a:lnTo>
                <a:lnTo>
                  <a:pt x="4341544" y="1271893"/>
                </a:lnTo>
                <a:lnTo>
                  <a:pt x="4338201" y="1274679"/>
                </a:lnTo>
                <a:lnTo>
                  <a:pt x="3650172" y="1892512"/>
                </a:lnTo>
                <a:lnTo>
                  <a:pt x="3650172" y="2376071"/>
                </a:lnTo>
                <a:lnTo>
                  <a:pt x="3235127" y="2378302"/>
                </a:lnTo>
                <a:lnTo>
                  <a:pt x="3234860" y="2369478"/>
                </a:lnTo>
                <a:lnTo>
                  <a:pt x="3224821" y="2393966"/>
                </a:lnTo>
                <a:cubicBezTo>
                  <a:pt x="3218414" y="2400443"/>
                  <a:pt x="3209500" y="2404482"/>
                  <a:pt x="3199472" y="2404482"/>
                </a:cubicBezTo>
                <a:cubicBezTo>
                  <a:pt x="3179973" y="2404482"/>
                  <a:pt x="3163817" y="2388882"/>
                  <a:pt x="3163817" y="2368826"/>
                </a:cubicBezTo>
                <a:cubicBezTo>
                  <a:pt x="3163817" y="2349327"/>
                  <a:pt x="3179416" y="2333171"/>
                  <a:pt x="3199472" y="2333171"/>
                </a:cubicBezTo>
                <a:cubicBezTo>
                  <a:pt x="3209222" y="2333450"/>
                  <a:pt x="3218135" y="2337489"/>
                  <a:pt x="3224612" y="2343895"/>
                </a:cubicBezTo>
                <a:lnTo>
                  <a:pt x="3234818" y="2368093"/>
                </a:lnTo>
                <a:lnTo>
                  <a:pt x="3234570" y="2359915"/>
                </a:lnTo>
                <a:lnTo>
                  <a:pt x="3631231" y="2357688"/>
                </a:lnTo>
                <a:lnTo>
                  <a:pt x="3631231" y="1884155"/>
                </a:lnTo>
                <a:lnTo>
                  <a:pt x="3634574" y="1881369"/>
                </a:lnTo>
                <a:lnTo>
                  <a:pt x="4322602" y="1263537"/>
                </a:lnTo>
                <a:lnTo>
                  <a:pt x="4322602" y="497511"/>
                </a:lnTo>
                <a:lnTo>
                  <a:pt x="4475066" y="362278"/>
                </a:lnTo>
                <a:lnTo>
                  <a:pt x="4467328" y="350787"/>
                </a:lnTo>
                <a:cubicBezTo>
                  <a:pt x="4464177" y="343318"/>
                  <a:pt x="4462436" y="335101"/>
                  <a:pt x="4462436" y="326465"/>
                </a:cubicBezTo>
                <a:cubicBezTo>
                  <a:pt x="4462436" y="291924"/>
                  <a:pt x="4490291" y="264069"/>
                  <a:pt x="4524832" y="264069"/>
                </a:cubicBezTo>
                <a:close/>
                <a:moveTo>
                  <a:pt x="2009489" y="168247"/>
                </a:moveTo>
                <a:cubicBezTo>
                  <a:pt x="1985533" y="168247"/>
                  <a:pt x="1965478" y="187745"/>
                  <a:pt x="1965478" y="212258"/>
                </a:cubicBezTo>
                <a:cubicBezTo>
                  <a:pt x="1965478" y="236214"/>
                  <a:pt x="1984976" y="256270"/>
                  <a:pt x="2009489" y="256270"/>
                </a:cubicBezTo>
                <a:cubicBezTo>
                  <a:pt x="2033445" y="256270"/>
                  <a:pt x="2053501" y="236771"/>
                  <a:pt x="2053501" y="212258"/>
                </a:cubicBezTo>
                <a:cubicBezTo>
                  <a:pt x="2053501" y="187745"/>
                  <a:pt x="2034002" y="168247"/>
                  <a:pt x="2009489" y="168247"/>
                </a:cubicBezTo>
                <a:close/>
                <a:moveTo>
                  <a:pt x="2009489" y="149862"/>
                </a:moveTo>
                <a:cubicBezTo>
                  <a:pt x="2044030" y="149862"/>
                  <a:pt x="2071885" y="177717"/>
                  <a:pt x="2071885" y="212258"/>
                </a:cubicBezTo>
                <a:cubicBezTo>
                  <a:pt x="2071885" y="220893"/>
                  <a:pt x="2070144" y="229110"/>
                  <a:pt x="2066993" y="236579"/>
                </a:cubicBezTo>
                <a:lnTo>
                  <a:pt x="2053940" y="255963"/>
                </a:lnTo>
                <a:lnTo>
                  <a:pt x="2462417" y="732611"/>
                </a:lnTo>
                <a:lnTo>
                  <a:pt x="2462417" y="1466862"/>
                </a:lnTo>
                <a:lnTo>
                  <a:pt x="2478087" y="1473286"/>
                </a:lnTo>
                <a:cubicBezTo>
                  <a:pt x="2484563" y="1479693"/>
                  <a:pt x="2488602" y="1488607"/>
                  <a:pt x="2488602" y="1498635"/>
                </a:cubicBezTo>
                <a:cubicBezTo>
                  <a:pt x="2488602" y="1518134"/>
                  <a:pt x="2473003" y="1534290"/>
                  <a:pt x="2452947" y="1534290"/>
                </a:cubicBezTo>
                <a:cubicBezTo>
                  <a:pt x="2443198" y="1534290"/>
                  <a:pt x="2434284" y="1530391"/>
                  <a:pt x="2427807" y="1523984"/>
                </a:cubicBezTo>
                <a:lnTo>
                  <a:pt x="2420992" y="1507554"/>
                </a:lnTo>
                <a:lnTo>
                  <a:pt x="1522576" y="1507554"/>
                </a:lnTo>
                <a:lnTo>
                  <a:pt x="1522576" y="2429557"/>
                </a:lnTo>
                <a:lnTo>
                  <a:pt x="1380514" y="2429557"/>
                </a:lnTo>
                <a:lnTo>
                  <a:pt x="1380514" y="2717596"/>
                </a:lnTo>
                <a:lnTo>
                  <a:pt x="1460738" y="2797819"/>
                </a:lnTo>
                <a:lnTo>
                  <a:pt x="1495835" y="2783316"/>
                </a:lnTo>
                <a:cubicBezTo>
                  <a:pt x="1530376" y="2783316"/>
                  <a:pt x="1558231" y="2811170"/>
                  <a:pt x="1558231" y="2845710"/>
                </a:cubicBezTo>
                <a:cubicBezTo>
                  <a:pt x="1558231" y="2880252"/>
                  <a:pt x="1529819" y="2908108"/>
                  <a:pt x="1495835" y="2908108"/>
                </a:cubicBezTo>
                <a:cubicBezTo>
                  <a:pt x="1461294" y="2908108"/>
                  <a:pt x="1433439" y="2880252"/>
                  <a:pt x="1433439" y="2845710"/>
                </a:cubicBezTo>
                <a:cubicBezTo>
                  <a:pt x="1433439" y="2837075"/>
                  <a:pt x="1435180" y="2828857"/>
                  <a:pt x="1438331" y="2821390"/>
                </a:cubicBezTo>
                <a:lnTo>
                  <a:pt x="1446297" y="2809560"/>
                </a:lnTo>
                <a:lnTo>
                  <a:pt x="1362129" y="2725395"/>
                </a:lnTo>
                <a:lnTo>
                  <a:pt x="1362129" y="2411173"/>
                </a:lnTo>
                <a:lnTo>
                  <a:pt x="1504192" y="2411173"/>
                </a:lnTo>
                <a:lnTo>
                  <a:pt x="1504192" y="1489169"/>
                </a:lnTo>
                <a:lnTo>
                  <a:pt x="2421173" y="1489169"/>
                </a:lnTo>
                <a:lnTo>
                  <a:pt x="2427599" y="1473495"/>
                </a:lnTo>
                <a:lnTo>
                  <a:pt x="2443476" y="1466909"/>
                </a:lnTo>
                <a:lnTo>
                  <a:pt x="2443476" y="739296"/>
                </a:lnTo>
                <a:lnTo>
                  <a:pt x="2036042" y="263681"/>
                </a:lnTo>
                <a:lnTo>
                  <a:pt x="2009489" y="274654"/>
                </a:lnTo>
                <a:cubicBezTo>
                  <a:pt x="1974948" y="274654"/>
                  <a:pt x="1947093" y="246799"/>
                  <a:pt x="1947093" y="212258"/>
                </a:cubicBezTo>
                <a:cubicBezTo>
                  <a:pt x="1947093" y="177717"/>
                  <a:pt x="1974948" y="149862"/>
                  <a:pt x="2009489" y="149862"/>
                </a:cubicBezTo>
                <a:close/>
                <a:moveTo>
                  <a:pt x="3299752" y="133147"/>
                </a:moveTo>
                <a:lnTo>
                  <a:pt x="3343206" y="133147"/>
                </a:lnTo>
                <a:cubicBezTo>
                  <a:pt x="3351006" y="133147"/>
                  <a:pt x="3357134" y="139275"/>
                  <a:pt x="3357134" y="147075"/>
                </a:cubicBezTo>
                <a:lnTo>
                  <a:pt x="3357134" y="332035"/>
                </a:lnTo>
                <a:cubicBezTo>
                  <a:pt x="3357134" y="339834"/>
                  <a:pt x="3351006" y="345962"/>
                  <a:pt x="3343206" y="345962"/>
                </a:cubicBezTo>
                <a:lnTo>
                  <a:pt x="3330393" y="345962"/>
                </a:lnTo>
                <a:lnTo>
                  <a:pt x="3330393" y="2056406"/>
                </a:lnTo>
                <a:lnTo>
                  <a:pt x="3340699" y="2060681"/>
                </a:lnTo>
                <a:cubicBezTo>
                  <a:pt x="3347105" y="2067157"/>
                  <a:pt x="3351005" y="2076072"/>
                  <a:pt x="3351005" y="2085821"/>
                </a:cubicBezTo>
                <a:cubicBezTo>
                  <a:pt x="3351005" y="2105320"/>
                  <a:pt x="3335406" y="2121475"/>
                  <a:pt x="3315350" y="2121475"/>
                </a:cubicBezTo>
                <a:cubicBezTo>
                  <a:pt x="3295294" y="2121475"/>
                  <a:pt x="3279695" y="2105877"/>
                  <a:pt x="3279695" y="2085821"/>
                </a:cubicBezTo>
                <a:cubicBezTo>
                  <a:pt x="3279695" y="2076072"/>
                  <a:pt x="3283595" y="2067157"/>
                  <a:pt x="3290002" y="2060681"/>
                </a:cubicBezTo>
                <a:lnTo>
                  <a:pt x="3312008" y="2051552"/>
                </a:lnTo>
                <a:lnTo>
                  <a:pt x="3312008" y="345962"/>
                </a:lnTo>
                <a:lnTo>
                  <a:pt x="3299752" y="345962"/>
                </a:lnTo>
                <a:cubicBezTo>
                  <a:pt x="3291952" y="345962"/>
                  <a:pt x="3285824" y="339834"/>
                  <a:pt x="3285824" y="332035"/>
                </a:cubicBezTo>
                <a:lnTo>
                  <a:pt x="3285824" y="147075"/>
                </a:lnTo>
                <a:cubicBezTo>
                  <a:pt x="3285824" y="139275"/>
                  <a:pt x="3291952" y="133147"/>
                  <a:pt x="3299752" y="133147"/>
                </a:cubicBezTo>
                <a:close/>
                <a:moveTo>
                  <a:pt x="2986657" y="131476"/>
                </a:moveTo>
                <a:lnTo>
                  <a:pt x="3030111" y="131476"/>
                </a:lnTo>
                <a:cubicBezTo>
                  <a:pt x="3037911" y="131476"/>
                  <a:pt x="3044039" y="137604"/>
                  <a:pt x="3044039" y="145404"/>
                </a:cubicBezTo>
                <a:lnTo>
                  <a:pt x="3044039" y="330364"/>
                </a:lnTo>
                <a:cubicBezTo>
                  <a:pt x="3044039" y="338163"/>
                  <a:pt x="3037911" y="344291"/>
                  <a:pt x="3030111" y="344291"/>
                </a:cubicBezTo>
                <a:lnTo>
                  <a:pt x="3017854" y="344291"/>
                </a:lnTo>
                <a:lnTo>
                  <a:pt x="3017854" y="2055018"/>
                </a:lnTo>
                <a:lnTo>
                  <a:pt x="3031504" y="2060681"/>
                </a:lnTo>
                <a:cubicBezTo>
                  <a:pt x="3037910" y="2067156"/>
                  <a:pt x="3041810" y="2076071"/>
                  <a:pt x="3041810" y="2085821"/>
                </a:cubicBezTo>
                <a:cubicBezTo>
                  <a:pt x="3041810" y="2105320"/>
                  <a:pt x="3026211" y="2121474"/>
                  <a:pt x="3006155" y="2121474"/>
                </a:cubicBezTo>
                <a:cubicBezTo>
                  <a:pt x="2986656" y="2121474"/>
                  <a:pt x="2970500" y="2105877"/>
                  <a:pt x="2970500" y="2085821"/>
                </a:cubicBezTo>
                <a:cubicBezTo>
                  <a:pt x="2970500" y="2076071"/>
                  <a:pt x="2974400" y="2067156"/>
                  <a:pt x="2980807" y="2060681"/>
                </a:cubicBezTo>
                <a:lnTo>
                  <a:pt x="2999470" y="2052939"/>
                </a:lnTo>
                <a:lnTo>
                  <a:pt x="2999470" y="344291"/>
                </a:lnTo>
                <a:lnTo>
                  <a:pt x="2986657" y="344291"/>
                </a:lnTo>
                <a:cubicBezTo>
                  <a:pt x="2978857" y="344291"/>
                  <a:pt x="2972729" y="338163"/>
                  <a:pt x="2972729" y="330364"/>
                </a:cubicBezTo>
                <a:lnTo>
                  <a:pt x="2972729" y="145404"/>
                </a:lnTo>
                <a:cubicBezTo>
                  <a:pt x="2972729" y="137604"/>
                  <a:pt x="2978857" y="131476"/>
                  <a:pt x="2986657" y="131476"/>
                </a:cubicBezTo>
                <a:close/>
                <a:moveTo>
                  <a:pt x="3148218" y="131476"/>
                </a:moveTo>
                <a:lnTo>
                  <a:pt x="3191672" y="131476"/>
                </a:lnTo>
                <a:cubicBezTo>
                  <a:pt x="3199472" y="131476"/>
                  <a:pt x="3205600" y="137604"/>
                  <a:pt x="3205600" y="145404"/>
                </a:cubicBezTo>
                <a:lnTo>
                  <a:pt x="3205600" y="330364"/>
                </a:lnTo>
                <a:lnTo>
                  <a:pt x="3205043" y="330364"/>
                </a:lnTo>
                <a:cubicBezTo>
                  <a:pt x="3205043" y="338163"/>
                  <a:pt x="3198914" y="344291"/>
                  <a:pt x="3191115" y="344291"/>
                </a:cubicBezTo>
                <a:lnTo>
                  <a:pt x="3177055" y="344291"/>
                </a:lnTo>
                <a:lnTo>
                  <a:pt x="3174758" y="2054011"/>
                </a:lnTo>
                <a:lnTo>
                  <a:pt x="3190837" y="2060681"/>
                </a:lnTo>
                <a:cubicBezTo>
                  <a:pt x="3197243" y="2067156"/>
                  <a:pt x="3201143" y="2076072"/>
                  <a:pt x="3201143" y="2085821"/>
                </a:cubicBezTo>
                <a:cubicBezTo>
                  <a:pt x="3201143" y="2105320"/>
                  <a:pt x="3185544" y="2121474"/>
                  <a:pt x="3165488" y="2121474"/>
                </a:cubicBezTo>
                <a:cubicBezTo>
                  <a:pt x="3145989" y="2121474"/>
                  <a:pt x="3129833" y="2105877"/>
                  <a:pt x="3129833" y="2085821"/>
                </a:cubicBezTo>
                <a:cubicBezTo>
                  <a:pt x="3129833" y="2076072"/>
                  <a:pt x="3133733" y="2067156"/>
                  <a:pt x="3140140" y="2060681"/>
                </a:cubicBezTo>
                <a:lnTo>
                  <a:pt x="3156373" y="2053947"/>
                </a:lnTo>
                <a:lnTo>
                  <a:pt x="3158670" y="344291"/>
                </a:lnTo>
                <a:lnTo>
                  <a:pt x="3148218" y="344291"/>
                </a:lnTo>
                <a:cubicBezTo>
                  <a:pt x="3140418" y="344291"/>
                  <a:pt x="3134290" y="338163"/>
                  <a:pt x="3134290" y="330364"/>
                </a:cubicBezTo>
                <a:lnTo>
                  <a:pt x="3134290" y="145404"/>
                </a:lnTo>
                <a:cubicBezTo>
                  <a:pt x="3134290" y="137604"/>
                  <a:pt x="3140418" y="131476"/>
                  <a:pt x="3148218" y="131476"/>
                </a:cubicBezTo>
                <a:close/>
                <a:moveTo>
                  <a:pt x="4316473" y="18385"/>
                </a:moveTo>
                <a:cubicBezTo>
                  <a:pt x="4292518" y="18385"/>
                  <a:pt x="4272461" y="37883"/>
                  <a:pt x="4272461" y="62396"/>
                </a:cubicBezTo>
                <a:cubicBezTo>
                  <a:pt x="4272461" y="86352"/>
                  <a:pt x="4291960" y="106408"/>
                  <a:pt x="4316473" y="106408"/>
                </a:cubicBezTo>
                <a:cubicBezTo>
                  <a:pt x="4340986" y="106408"/>
                  <a:pt x="4360484" y="86909"/>
                  <a:pt x="4360484" y="62396"/>
                </a:cubicBezTo>
                <a:cubicBezTo>
                  <a:pt x="4359928" y="38440"/>
                  <a:pt x="4340429" y="18385"/>
                  <a:pt x="4316473" y="18385"/>
                </a:cubicBezTo>
                <a:close/>
                <a:moveTo>
                  <a:pt x="4316473" y="0"/>
                </a:moveTo>
                <a:cubicBezTo>
                  <a:pt x="4351014" y="0"/>
                  <a:pt x="4378869" y="27855"/>
                  <a:pt x="4378869" y="62396"/>
                </a:cubicBezTo>
                <a:cubicBezTo>
                  <a:pt x="4378869" y="96937"/>
                  <a:pt x="4350457" y="124792"/>
                  <a:pt x="4316473" y="124792"/>
                </a:cubicBezTo>
                <a:lnTo>
                  <a:pt x="4275537" y="107876"/>
                </a:lnTo>
                <a:lnTo>
                  <a:pt x="4145998" y="205030"/>
                </a:lnTo>
                <a:lnTo>
                  <a:pt x="4145998" y="337064"/>
                </a:lnTo>
                <a:lnTo>
                  <a:pt x="4281933" y="425644"/>
                </a:lnTo>
                <a:lnTo>
                  <a:pt x="4281933" y="1236795"/>
                </a:lnTo>
                <a:lnTo>
                  <a:pt x="3578862" y="1874684"/>
                </a:lnTo>
                <a:lnTo>
                  <a:pt x="3578862" y="2305317"/>
                </a:lnTo>
                <a:lnTo>
                  <a:pt x="3159310" y="2305317"/>
                </a:lnTo>
                <a:lnTo>
                  <a:pt x="3156618" y="2318492"/>
                </a:lnTo>
                <a:cubicBezTo>
                  <a:pt x="3147034" y="2340898"/>
                  <a:pt x="3124680" y="2356567"/>
                  <a:pt x="3099192" y="2356567"/>
                </a:cubicBezTo>
                <a:cubicBezTo>
                  <a:pt x="3064651" y="2356567"/>
                  <a:pt x="3036796" y="2328712"/>
                  <a:pt x="3036796" y="2294170"/>
                </a:cubicBezTo>
                <a:cubicBezTo>
                  <a:pt x="3036796" y="2259629"/>
                  <a:pt x="3064651" y="2231774"/>
                  <a:pt x="3099192" y="2231774"/>
                </a:cubicBezTo>
                <a:cubicBezTo>
                  <a:pt x="3125098" y="2231774"/>
                  <a:pt x="3147243" y="2247442"/>
                  <a:pt x="3156696" y="2269848"/>
                </a:cubicBezTo>
                <a:lnTo>
                  <a:pt x="3160132" y="2286933"/>
                </a:lnTo>
                <a:lnTo>
                  <a:pt x="3560478" y="2286933"/>
                </a:lnTo>
                <a:lnTo>
                  <a:pt x="3560478" y="1866327"/>
                </a:lnTo>
                <a:lnTo>
                  <a:pt x="4263548" y="1228439"/>
                </a:lnTo>
                <a:lnTo>
                  <a:pt x="4263548" y="435672"/>
                </a:lnTo>
                <a:lnTo>
                  <a:pt x="4127614" y="347092"/>
                </a:lnTo>
                <a:lnTo>
                  <a:pt x="4127614" y="195559"/>
                </a:lnTo>
                <a:lnTo>
                  <a:pt x="4263531" y="93491"/>
                </a:lnTo>
                <a:lnTo>
                  <a:pt x="4258969" y="86718"/>
                </a:lnTo>
                <a:cubicBezTo>
                  <a:pt x="4255818" y="79249"/>
                  <a:pt x="4254077" y="71032"/>
                  <a:pt x="4254077" y="62396"/>
                </a:cubicBezTo>
                <a:cubicBezTo>
                  <a:pt x="4254077" y="27855"/>
                  <a:pt x="4281932" y="0"/>
                  <a:pt x="4316473" y="0"/>
                </a:cubicBezTo>
                <a:close/>
              </a:path>
            </a:pathLst>
          </a:custGeom>
          <a:gradFill flip="none" rotWithShape="1">
            <a:gsLst>
              <a:gs pos="87000">
                <a:schemeClr val="bg2">
                  <a:alpha val="0"/>
                </a:schemeClr>
              </a:gs>
              <a:gs pos="0">
                <a:schemeClr val="bg1"/>
              </a:gs>
            </a:gsLst>
            <a:path path="circle">
              <a:fillToRect l="50000" t="50000" r="50000" b="50000"/>
            </a:path>
            <a:tileRect/>
          </a:gradFill>
          <a:ln w="5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mn-cs"/>
            </a:endParaRPr>
          </a:p>
        </p:txBody>
      </p:sp>
      <p:sp>
        <p:nvSpPr>
          <p:cNvPr id="12" name="Graphic 10">
            <a:extLst>
              <a:ext uri="{FF2B5EF4-FFF2-40B4-BE49-F238E27FC236}">
                <a16:creationId xmlns:a16="http://schemas.microsoft.com/office/drawing/2014/main" id="{0BD7AA47-D338-EA4C-84CD-A271F7DC29F1}"/>
              </a:ext>
            </a:extLst>
          </p:cNvPr>
          <p:cNvSpPr/>
          <p:nvPr/>
        </p:nvSpPr>
        <p:spPr>
          <a:xfrm>
            <a:off x="5454279" y="2562"/>
            <a:ext cx="6747174" cy="6855438"/>
          </a:xfrm>
          <a:custGeom>
            <a:avLst/>
            <a:gdLst>
              <a:gd name="connsiteX0" fmla="*/ 0 w 6747174"/>
              <a:gd name="connsiteY0" fmla="*/ 0 h 6855438"/>
              <a:gd name="connsiteX1" fmla="*/ 969618 w 6747174"/>
              <a:gd name="connsiteY1" fmla="*/ 3427688 h 6855438"/>
              <a:gd name="connsiteX2" fmla="*/ 0 w 6747174"/>
              <a:gd name="connsiteY2" fmla="*/ 6855439 h 6855438"/>
              <a:gd name="connsiteX3" fmla="*/ 6747175 w 6747174"/>
              <a:gd name="connsiteY3" fmla="*/ 6855439 h 6855438"/>
              <a:gd name="connsiteX4" fmla="*/ 6747175 w 6747174"/>
              <a:gd name="connsiteY4" fmla="*/ 0 h 6855438"/>
              <a:gd name="connsiteX5" fmla="*/ 0 w 6747174"/>
              <a:gd name="connsiteY5" fmla="*/ 0 h 685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7174" h="6855438">
                <a:moveTo>
                  <a:pt x="0" y="0"/>
                </a:moveTo>
                <a:lnTo>
                  <a:pt x="969618" y="3427688"/>
                </a:lnTo>
                <a:lnTo>
                  <a:pt x="0" y="6855439"/>
                </a:lnTo>
                <a:lnTo>
                  <a:pt x="6747175" y="6855439"/>
                </a:lnTo>
                <a:lnTo>
                  <a:pt x="6747175" y="0"/>
                </a:lnTo>
                <a:lnTo>
                  <a:pt x="0" y="0"/>
                </a:lnTo>
                <a:close/>
              </a:path>
            </a:pathLst>
          </a:custGeom>
          <a:gradFill flip="none" rotWithShape="1">
            <a:gsLst>
              <a:gs pos="86000">
                <a:srgbClr val="4FB7CF"/>
              </a:gs>
              <a:gs pos="98000">
                <a:schemeClr val="accent3"/>
              </a:gs>
              <a:gs pos="52991">
                <a:srgbClr val="19499E"/>
              </a:gs>
              <a:gs pos="71000">
                <a:srgbClr val="3077B2"/>
              </a:gs>
              <a:gs pos="40000">
                <a:schemeClr val="accent2"/>
              </a:gs>
            </a:gsLst>
            <a:lin ang="1200000" scaled="0"/>
            <a:tileRect/>
          </a:gradFill>
          <a:ln w="6238" cap="flat">
            <a:noFill/>
            <a:prstDash val="solid"/>
            <a:miter/>
          </a:ln>
        </p:spPr>
        <p:txBody>
          <a:bodyPr rtlCol="0" anchor="ctr"/>
          <a:lstStyle/>
          <a:p>
            <a:endParaRPr lang="en-US"/>
          </a:p>
        </p:txBody>
      </p:sp>
      <p:sp>
        <p:nvSpPr>
          <p:cNvPr id="22" name="L-Shape 21">
            <a:extLst>
              <a:ext uri="{FF2B5EF4-FFF2-40B4-BE49-F238E27FC236}">
                <a16:creationId xmlns:a16="http://schemas.microsoft.com/office/drawing/2014/main" id="{E06B3B87-3434-4163-8B44-EB5150C97906}"/>
              </a:ext>
            </a:extLst>
          </p:cNvPr>
          <p:cNvSpPr/>
          <p:nvPr/>
        </p:nvSpPr>
        <p:spPr>
          <a:xfrm rot="10800000">
            <a:off x="7985046" y="1287721"/>
            <a:ext cx="3306542" cy="540098"/>
          </a:xfrm>
          <a:prstGeom prst="corner">
            <a:avLst>
              <a:gd name="adj1" fmla="val 0"/>
              <a:gd name="adj2" fmla="val 0"/>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L-Shape 22">
            <a:extLst>
              <a:ext uri="{FF2B5EF4-FFF2-40B4-BE49-F238E27FC236}">
                <a16:creationId xmlns:a16="http://schemas.microsoft.com/office/drawing/2014/main" id="{BE2F0002-0403-410E-B6F5-ED6450D16F14}"/>
              </a:ext>
            </a:extLst>
          </p:cNvPr>
          <p:cNvSpPr/>
          <p:nvPr/>
        </p:nvSpPr>
        <p:spPr>
          <a:xfrm>
            <a:off x="6754124" y="5362601"/>
            <a:ext cx="3306542" cy="540098"/>
          </a:xfrm>
          <a:prstGeom prst="corner">
            <a:avLst>
              <a:gd name="adj1" fmla="val 0"/>
              <a:gd name="adj2" fmla="val 0"/>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Pentagon 2">
            <a:extLst>
              <a:ext uri="{FF2B5EF4-FFF2-40B4-BE49-F238E27FC236}">
                <a16:creationId xmlns:a16="http://schemas.microsoft.com/office/drawing/2014/main" id="{2C770D4A-72D3-40B5-8CE6-41A42BA43834}"/>
              </a:ext>
            </a:extLst>
          </p:cNvPr>
          <p:cNvSpPr/>
          <p:nvPr/>
        </p:nvSpPr>
        <p:spPr>
          <a:xfrm>
            <a:off x="0" y="0"/>
            <a:ext cx="5759977" cy="6858000"/>
          </a:xfrm>
          <a:prstGeom prst="homePlate">
            <a:avLst>
              <a:gd name="adj" fmla="val 16364"/>
            </a:avLst>
          </a:prstGeom>
          <a:gradFill flip="none" rotWithShape="1">
            <a:gsLst>
              <a:gs pos="100000">
                <a:schemeClr val="bg1"/>
              </a:gs>
              <a:gs pos="0">
                <a:srgbClr val="DFE4EE"/>
              </a:gs>
            </a:gsLst>
            <a:path path="circle">
              <a:fillToRect t="100000" r="100000"/>
            </a:path>
            <a:tileRect l="-100000" b="-100000"/>
          </a:gradFill>
          <a:ln>
            <a:noFill/>
          </a:ln>
          <a:effectLst>
            <a:outerShdw blurRad="635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71A8B26-20F8-4D56-8E63-DBDC0BEABB86}"/>
              </a:ext>
            </a:extLst>
          </p:cNvPr>
          <p:cNvSpPr txBox="1"/>
          <p:nvPr/>
        </p:nvSpPr>
        <p:spPr>
          <a:xfrm>
            <a:off x="1068373" y="1926216"/>
            <a:ext cx="1152880" cy="461665"/>
          </a:xfrm>
          <a:prstGeom prst="rect">
            <a:avLst/>
          </a:prstGeom>
          <a:noFill/>
        </p:spPr>
        <p:txBody>
          <a:bodyPr wrap="none" rtlCol="0" anchor="b">
            <a:spAutoFit/>
          </a:bodyPr>
          <a:lstStyle/>
          <a:p>
            <a:r>
              <a:rPr lang="en-US" sz="2400" dirty="0">
                <a:latin typeface="Arial Nova Light" panose="020B0304020202020204" pitchFamily="34" charset="0"/>
              </a:rPr>
              <a:t>Plus de</a:t>
            </a:r>
          </a:p>
        </p:txBody>
      </p:sp>
      <p:sp>
        <p:nvSpPr>
          <p:cNvPr id="8" name="TextBox 7">
            <a:extLst>
              <a:ext uri="{FF2B5EF4-FFF2-40B4-BE49-F238E27FC236}">
                <a16:creationId xmlns:a16="http://schemas.microsoft.com/office/drawing/2014/main" id="{82B76171-9B3A-457F-B56C-544924C9EB0C}"/>
              </a:ext>
            </a:extLst>
          </p:cNvPr>
          <p:cNvSpPr txBox="1"/>
          <p:nvPr/>
        </p:nvSpPr>
        <p:spPr>
          <a:xfrm>
            <a:off x="942975" y="2063521"/>
            <a:ext cx="3839513" cy="2000548"/>
          </a:xfrm>
          <a:prstGeom prst="rect">
            <a:avLst/>
          </a:prstGeom>
          <a:noFill/>
        </p:spPr>
        <p:txBody>
          <a:bodyPr wrap="none" rtlCol="0" anchor="ctr">
            <a:spAutoFit/>
          </a:bodyPr>
          <a:lstStyle/>
          <a:p>
            <a:r>
              <a:rPr lang="en-US" sz="12400" b="1" spc="-300" dirty="0">
                <a:ln w="19050">
                  <a:solidFill>
                    <a:schemeClr val="accent2"/>
                  </a:solidFill>
                </a:ln>
                <a:noFill/>
                <a:latin typeface="Arial Black" panose="020B0A04020102020204" pitchFamily="34" charset="0"/>
              </a:rPr>
              <a:t>50%</a:t>
            </a:r>
          </a:p>
        </p:txBody>
      </p:sp>
      <p:sp>
        <p:nvSpPr>
          <p:cNvPr id="9" name="TextBox 8">
            <a:extLst>
              <a:ext uri="{FF2B5EF4-FFF2-40B4-BE49-F238E27FC236}">
                <a16:creationId xmlns:a16="http://schemas.microsoft.com/office/drawing/2014/main" id="{42AB1164-104F-4BA4-962A-5E88CF81346A}"/>
              </a:ext>
            </a:extLst>
          </p:cNvPr>
          <p:cNvSpPr txBox="1"/>
          <p:nvPr/>
        </p:nvSpPr>
        <p:spPr>
          <a:xfrm>
            <a:off x="1019176" y="3726393"/>
            <a:ext cx="3984257" cy="1754326"/>
          </a:xfrm>
          <a:prstGeom prst="rect">
            <a:avLst/>
          </a:prstGeom>
          <a:noFill/>
        </p:spPr>
        <p:txBody>
          <a:bodyPr wrap="square" rtlCol="0" anchor="t">
            <a:spAutoFit/>
          </a:bodyPr>
          <a:lstStyle/>
          <a:p>
            <a:pPr>
              <a:lnSpc>
                <a:spcPct val="90000"/>
              </a:lnSpc>
            </a:pPr>
            <a:r>
              <a:rPr lang="fr-FR" sz="2400" dirty="0">
                <a:latin typeface="Arial Nova Light" panose="020B0304020202020204" pitchFamily="34" charset="0"/>
              </a:rPr>
              <a:t>des systèmes de gestion de l'entreprise prendront des décisions </a:t>
            </a:r>
            <a:r>
              <a:rPr lang="fr-FR" sz="2400" b="1" dirty="0">
                <a:latin typeface="Arial Nova" panose="020B0504020202020204" pitchFamily="34" charset="0"/>
              </a:rPr>
              <a:t>basées sur l'analyse en temps réel d'ici 2022.</a:t>
            </a:r>
            <a:endParaRPr lang="en-US" sz="2400" b="1" dirty="0">
              <a:latin typeface="Arial Nova" panose="020B0504020202020204" pitchFamily="34" charset="0"/>
            </a:endParaRPr>
          </a:p>
        </p:txBody>
      </p:sp>
      <p:sp>
        <p:nvSpPr>
          <p:cNvPr id="30" name="TextBox 29">
            <a:extLst>
              <a:ext uri="{FF2B5EF4-FFF2-40B4-BE49-F238E27FC236}">
                <a16:creationId xmlns:a16="http://schemas.microsoft.com/office/drawing/2014/main" id="{EE0601B0-8764-454E-A809-0D1F98C1A72B}"/>
              </a:ext>
            </a:extLst>
          </p:cNvPr>
          <p:cNvSpPr txBox="1"/>
          <p:nvPr/>
        </p:nvSpPr>
        <p:spPr>
          <a:xfrm>
            <a:off x="11568238" y="6474474"/>
            <a:ext cx="233397"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000" b="0" i="0" u="none" strike="noStrike" kern="1200" cap="none" spc="0" normalizeH="0" baseline="0" noProof="0">
                <a:ln>
                  <a:noFill/>
                </a:ln>
                <a:solidFill>
                  <a:schemeClr val="bg1"/>
                </a:solidFill>
                <a:effectLst/>
                <a:uLnTx/>
                <a:uFillTx/>
                <a:latin typeface="+mj-lt"/>
                <a:ea typeface="Arial Nova" panose="020B0504020202020204" pitchFamily="34" charset="0"/>
                <a:cs typeface="Arial Nova" panose="020B05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MY" sz="1000" b="0" i="0" u="none" strike="noStrike" kern="1200" cap="none" spc="0" normalizeH="0" baseline="0" noProof="0" dirty="0">
              <a:ln>
                <a:noFill/>
              </a:ln>
              <a:solidFill>
                <a:schemeClr val="bg1"/>
              </a:solidFill>
              <a:effectLst/>
              <a:uLnTx/>
              <a:uFillTx/>
              <a:latin typeface="+mj-lt"/>
              <a:ea typeface="Arial Nova" panose="020B0504020202020204" pitchFamily="34" charset="0"/>
              <a:cs typeface="Arial Nova" panose="020B0504020202020204" pitchFamily="34" charset="0"/>
            </a:endParaRPr>
          </a:p>
        </p:txBody>
      </p:sp>
      <p:sp>
        <p:nvSpPr>
          <p:cNvPr id="5" name="Rectangle 4">
            <a:extLst>
              <a:ext uri="{FF2B5EF4-FFF2-40B4-BE49-F238E27FC236}">
                <a16:creationId xmlns:a16="http://schemas.microsoft.com/office/drawing/2014/main" id="{6EEFC89B-7A36-6140-84CA-6F95C9736DE3}"/>
              </a:ext>
            </a:extLst>
          </p:cNvPr>
          <p:cNvSpPr/>
          <p:nvPr/>
        </p:nvSpPr>
        <p:spPr>
          <a:xfrm>
            <a:off x="7029104" y="1827820"/>
            <a:ext cx="4094523" cy="3785652"/>
          </a:xfrm>
          <a:prstGeom prst="rect">
            <a:avLst/>
          </a:prstGeom>
        </p:spPr>
        <p:txBody>
          <a:bodyPr wrap="square">
            <a:spAutoFit/>
          </a:bodyPr>
          <a:lstStyle/>
          <a:p>
            <a:r>
              <a:rPr lang="en-US" sz="2400" dirty="0">
                <a:solidFill>
                  <a:schemeClr val="bg1"/>
                </a:solidFill>
                <a:latin typeface="Arial Nova Light" panose="020B0304020202020204" pitchFamily="34" charset="0"/>
              </a:rPr>
              <a:t>“</a:t>
            </a:r>
            <a:r>
              <a:rPr lang="fr-FR" sz="2400" dirty="0">
                <a:solidFill>
                  <a:schemeClr val="bg1"/>
                </a:solidFill>
                <a:latin typeface="Arial Nova Light" panose="020B0304020202020204" pitchFamily="34" charset="0"/>
              </a:rPr>
              <a:t>En intégrant l'analyse en temps réel dans les opérations commerciales et en traitant les données actuelles et historiques,</a:t>
            </a:r>
            <a:r>
              <a:rPr lang="en-US" sz="2400" dirty="0">
                <a:solidFill>
                  <a:schemeClr val="bg1"/>
                </a:solidFill>
                <a:latin typeface="Arial Nova Light" panose="020B0304020202020204" pitchFamily="34" charset="0"/>
              </a:rPr>
              <a:t> </a:t>
            </a:r>
            <a:r>
              <a:rPr lang="fr-FR" sz="2400" b="1" dirty="0">
                <a:solidFill>
                  <a:schemeClr val="bg1"/>
                </a:solidFill>
                <a:latin typeface="Arial Nova" panose="020B0504020202020204" pitchFamily="34" charset="0"/>
              </a:rPr>
              <a:t>l'intelligence en continu aide à augmenter la prise de décision humaine aussi tôt que de nouvelles données arrivent.</a:t>
            </a:r>
            <a:r>
              <a:rPr lang="en-US" sz="2400" b="1" dirty="0">
                <a:solidFill>
                  <a:schemeClr val="bg1"/>
                </a:solidFill>
                <a:latin typeface="Arial Nova" panose="020B0504020202020204" pitchFamily="34" charset="0"/>
              </a:rPr>
              <a:t>"</a:t>
            </a:r>
          </a:p>
        </p:txBody>
      </p:sp>
      <p:sp>
        <p:nvSpPr>
          <p:cNvPr id="17" name="TextBox 16">
            <a:extLst>
              <a:ext uri="{FF2B5EF4-FFF2-40B4-BE49-F238E27FC236}">
                <a16:creationId xmlns:a16="http://schemas.microsoft.com/office/drawing/2014/main" id="{6E4D790A-B65D-314F-A3B8-C78B152E1B15}"/>
              </a:ext>
            </a:extLst>
          </p:cNvPr>
          <p:cNvSpPr txBox="1"/>
          <p:nvPr/>
        </p:nvSpPr>
        <p:spPr>
          <a:xfrm>
            <a:off x="1153119" y="5477186"/>
            <a:ext cx="2733441" cy="276999"/>
          </a:xfrm>
          <a:prstGeom prst="rect">
            <a:avLst/>
          </a:prstGeom>
          <a:noFill/>
        </p:spPr>
        <p:txBody>
          <a:bodyPr wrap="none" rtlCol="0" anchor="b">
            <a:spAutoFit/>
          </a:bodyPr>
          <a:lstStyle/>
          <a:p>
            <a:r>
              <a:rPr lang="en-US" sz="1200" dirty="0">
                <a:latin typeface="Arial Nova Light" panose="020B0304020202020204" pitchFamily="34" charset="0"/>
              </a:rPr>
              <a:t>Gartner Top Data and Analytics Trends</a:t>
            </a:r>
          </a:p>
        </p:txBody>
      </p:sp>
      <p:pic>
        <p:nvPicPr>
          <p:cNvPr id="18" name="Picture 17">
            <a:extLst>
              <a:ext uri="{FF2B5EF4-FFF2-40B4-BE49-F238E27FC236}">
                <a16:creationId xmlns:a16="http://schemas.microsoft.com/office/drawing/2014/main" id="{1B6D141C-43DB-8F48-898A-2B375046C2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377" y="357318"/>
            <a:ext cx="1246237" cy="263356"/>
          </a:xfrm>
          <a:prstGeom prst="rect">
            <a:avLst/>
          </a:prstGeom>
        </p:spPr>
      </p:pic>
      <p:sp>
        <p:nvSpPr>
          <p:cNvPr id="26" name="TextBox 25">
            <a:extLst>
              <a:ext uri="{FF2B5EF4-FFF2-40B4-BE49-F238E27FC236}">
                <a16:creationId xmlns:a16="http://schemas.microsoft.com/office/drawing/2014/main" id="{42B63E28-ACAB-2B44-A9FA-B7CA4F337EA2}"/>
              </a:ext>
            </a:extLst>
          </p:cNvPr>
          <p:cNvSpPr txBox="1"/>
          <p:nvPr/>
        </p:nvSpPr>
        <p:spPr>
          <a:xfrm>
            <a:off x="644365" y="6474474"/>
            <a:ext cx="1213474" cy="246221"/>
          </a:xfrm>
          <a:prstGeom prst="rect">
            <a:avLst/>
          </a:prstGeom>
          <a:noFill/>
        </p:spPr>
        <p:txBody>
          <a:bodyPr wrap="none" lIns="0" rIns="0" rtlCol="0">
            <a:spAutoFit/>
          </a:bodyPr>
          <a:lstStyle>
            <a:defPPr>
              <a:defRPr lang="en-US"/>
            </a:defPPr>
            <a:lvl1pPr>
              <a:defRPr sz="1000" b="0" i="0">
                <a:latin typeface="Arial Nova" panose="020B0504020202020204" pitchFamily="34" charset="0"/>
                <a:ea typeface="Arial Nova" panose="020B0504020202020204" pitchFamily="34" charset="0"/>
                <a:cs typeface="Arial Nova" panose="020B0504020202020204" pitchFamily="34" charset="0"/>
              </a:defRPr>
            </a:lvl1pPr>
          </a:lstStyle>
          <a:p>
            <a:pPr lvl="0" defTabSz="914400">
              <a:defRPr/>
            </a:pPr>
            <a:r>
              <a:rPr kumimoji="0" lang="en-US" sz="1000" b="0" i="0" u="none" strike="noStrike" kern="1200" cap="none" spc="0" normalizeH="0" baseline="0" noProof="0" dirty="0">
                <a:ln>
                  <a:noFill/>
                </a:ln>
                <a:effectLst/>
                <a:uLnTx/>
                <a:uFillTx/>
                <a:latin typeface="+mj-lt"/>
              </a:rPr>
              <a:t>HVR Software ©2021</a:t>
            </a:r>
            <a:endParaRPr kumimoji="0" lang="en-MY" sz="1000" b="0" i="0" u="none" strike="noStrike" kern="1200" cap="none" spc="0" normalizeH="0" baseline="0" noProof="0" dirty="0">
              <a:ln>
                <a:noFill/>
              </a:ln>
              <a:effectLst/>
              <a:uLnTx/>
              <a:uFillTx/>
              <a:latin typeface="+mj-lt"/>
            </a:endParaRPr>
          </a:p>
        </p:txBody>
      </p:sp>
    </p:spTree>
    <p:extLst>
      <p:ext uri="{BB962C8B-B14F-4D97-AF65-F5344CB8AC3E}">
        <p14:creationId xmlns:p14="http://schemas.microsoft.com/office/powerpoint/2010/main" val="2448801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7498AD3-39AB-47F2-B983-DD9614EFEC6F}"/>
              </a:ext>
            </a:extLst>
          </p:cNvPr>
          <p:cNvSpPr/>
          <p:nvPr/>
        </p:nvSpPr>
        <p:spPr>
          <a:xfrm>
            <a:off x="291860" y="6346714"/>
            <a:ext cx="365602" cy="329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j-lt"/>
              <a:ea typeface="+mn-ea"/>
              <a:cs typeface="+mn-cs"/>
            </a:endParaRPr>
          </a:p>
        </p:txBody>
      </p:sp>
      <p:sp>
        <p:nvSpPr>
          <p:cNvPr id="14" name="TextBox 13">
            <a:extLst>
              <a:ext uri="{FF2B5EF4-FFF2-40B4-BE49-F238E27FC236}">
                <a16:creationId xmlns:a16="http://schemas.microsoft.com/office/drawing/2014/main" id="{4D627438-E7CD-4CAA-A190-98DF6C584FD3}"/>
              </a:ext>
            </a:extLst>
          </p:cNvPr>
          <p:cNvSpPr txBox="1"/>
          <p:nvPr/>
        </p:nvSpPr>
        <p:spPr>
          <a:xfrm>
            <a:off x="644365" y="6474474"/>
            <a:ext cx="2523127" cy="246221"/>
          </a:xfrm>
          <a:prstGeom prst="rect">
            <a:avLst/>
          </a:prstGeom>
          <a:noFill/>
        </p:spPr>
        <p:txBody>
          <a:bodyPr wrap="none" lIns="0" rIns="0" rtlCol="0">
            <a:spAutoFit/>
          </a:bodyPr>
          <a:lstStyle>
            <a:defPPr>
              <a:defRPr lang="en-US"/>
            </a:defPPr>
            <a:lvl1pPr>
              <a:defRPr sz="1000" b="0" i="0">
                <a:latin typeface="Arial Nova" panose="020B0504020202020204" pitchFamily="34" charset="0"/>
                <a:ea typeface="Arial Nova" panose="020B0504020202020204" pitchFamily="34" charset="0"/>
                <a:cs typeface="Arial Nova" panose="020B05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rPr>
              <a:t>Presentation Name  |  HVR Software ©2021</a:t>
            </a:r>
            <a:endParaRPr kumimoji="0" lang="en-MY" sz="1000" b="0" i="0" u="none" strike="noStrike" kern="1200" cap="none" spc="0" normalizeH="0" baseline="0" noProof="0" dirty="0">
              <a:ln>
                <a:noFill/>
              </a:ln>
              <a:solidFill>
                <a:srgbClr val="000000"/>
              </a:solidFill>
              <a:effectLst/>
              <a:uLnTx/>
              <a:uFillTx/>
              <a:latin typeface="+mj-lt"/>
            </a:endParaRPr>
          </a:p>
        </p:txBody>
      </p:sp>
      <p:sp>
        <p:nvSpPr>
          <p:cNvPr id="2" name="Rectangle 1">
            <a:extLst>
              <a:ext uri="{FF2B5EF4-FFF2-40B4-BE49-F238E27FC236}">
                <a16:creationId xmlns:a16="http://schemas.microsoft.com/office/drawing/2014/main" id="{08D0BB66-6945-D84D-9F4B-7A73F5763B18}"/>
              </a:ext>
            </a:extLst>
          </p:cNvPr>
          <p:cNvSpPr/>
          <p:nvPr/>
        </p:nvSpPr>
        <p:spPr>
          <a:xfrm>
            <a:off x="0" y="4235914"/>
            <a:ext cx="12192000" cy="2622085"/>
          </a:xfrm>
          <a:prstGeom prst="rect">
            <a:avLst/>
          </a:prstGeom>
          <a:gradFill flip="none" rotWithShape="1">
            <a:gsLst>
              <a:gs pos="49000">
                <a:srgbClr val="005294"/>
              </a:gs>
              <a:gs pos="100000">
                <a:schemeClr val="accent2"/>
              </a:gs>
              <a:gs pos="0">
                <a:schemeClr val="accent1">
                  <a:shade val="100000"/>
                  <a:satMod val="115000"/>
                </a:schemeClr>
              </a:gs>
            </a:gsLst>
            <a:lin ang="20400000" scaled="0"/>
            <a:tileRect/>
          </a:gradFill>
          <a:ln>
            <a:noFill/>
          </a:ln>
          <a:effectLst>
            <a:outerShdw blurRad="381000" algn="ctr" rotWithShape="0">
              <a:schemeClr val="tx2">
                <a:lumMod val="50000"/>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D5CA1A7-6936-6A4E-9A3D-C052C78EFADB}"/>
              </a:ext>
            </a:extLst>
          </p:cNvPr>
          <p:cNvSpPr/>
          <p:nvPr/>
        </p:nvSpPr>
        <p:spPr>
          <a:xfrm>
            <a:off x="1497497" y="5203071"/>
            <a:ext cx="2287807" cy="907941"/>
          </a:xfrm>
          <a:prstGeom prst="rect">
            <a:avLst/>
          </a:prstGeom>
        </p:spPr>
        <p:txBody>
          <a:bodyPr wrap="none">
            <a:spAutoFit/>
          </a:bodyPr>
          <a:lstStyle/>
          <a:p>
            <a:pPr algn="ctr">
              <a:spcAft>
                <a:spcPts val="600"/>
              </a:spcAft>
            </a:pPr>
            <a:r>
              <a:rPr lang="en-US" sz="2400" b="1" dirty="0" err="1">
                <a:solidFill>
                  <a:schemeClr val="bg1"/>
                </a:solidFill>
                <a:ea typeface="Arial Nova" panose="020B0504020202020204" pitchFamily="34" charset="0"/>
                <a:cs typeface="Arial Nova" panose="020B0504020202020204" pitchFamily="34" charset="0"/>
              </a:rPr>
              <a:t>Faible</a:t>
            </a:r>
            <a:r>
              <a:rPr lang="en-US" sz="2400" b="1" dirty="0">
                <a:solidFill>
                  <a:schemeClr val="bg1"/>
                </a:solidFill>
                <a:ea typeface="Arial Nova" panose="020B0504020202020204" pitchFamily="34" charset="0"/>
                <a:cs typeface="Arial Nova" panose="020B0504020202020204" pitchFamily="34" charset="0"/>
              </a:rPr>
              <a:t> </a:t>
            </a:r>
            <a:r>
              <a:rPr lang="en-US" sz="2400" b="1" dirty="0" err="1">
                <a:solidFill>
                  <a:schemeClr val="bg1"/>
                </a:solidFill>
                <a:ea typeface="Arial Nova" panose="020B0504020202020204" pitchFamily="34" charset="0"/>
                <a:cs typeface="Arial Nova" panose="020B0504020202020204" pitchFamily="34" charset="0"/>
              </a:rPr>
              <a:t>vitesse</a:t>
            </a:r>
            <a:r>
              <a:rPr lang="en-US" sz="2400" b="1" dirty="0">
                <a:solidFill>
                  <a:schemeClr val="bg1"/>
                </a:solidFill>
                <a:ea typeface="Arial Nova" panose="020B0504020202020204" pitchFamily="34" charset="0"/>
                <a:cs typeface="Arial Nova" panose="020B0504020202020204" pitchFamily="34" charset="0"/>
              </a:rPr>
              <a:t> </a:t>
            </a:r>
          </a:p>
          <a:p>
            <a:pPr algn="ctr">
              <a:spcAft>
                <a:spcPts val="600"/>
              </a:spcAft>
            </a:pPr>
            <a:r>
              <a:rPr lang="en-US" sz="2400" b="1" dirty="0">
                <a:solidFill>
                  <a:schemeClr val="bg1"/>
                </a:solidFill>
                <a:ea typeface="Arial Nova" panose="020B0504020202020204" pitchFamily="34" charset="0"/>
                <a:cs typeface="Arial Nova" panose="020B0504020202020204" pitchFamily="34" charset="0"/>
              </a:rPr>
              <a:t>des </a:t>
            </a:r>
            <a:r>
              <a:rPr lang="en-US" sz="2400" b="1" dirty="0" err="1">
                <a:solidFill>
                  <a:schemeClr val="bg1"/>
                </a:solidFill>
                <a:ea typeface="Arial Nova" panose="020B0504020202020204" pitchFamily="34" charset="0"/>
                <a:cs typeface="Arial Nova" panose="020B0504020202020204" pitchFamily="34" charset="0"/>
              </a:rPr>
              <a:t>données</a:t>
            </a:r>
            <a:endParaRPr lang="en-US" sz="2400" b="1" dirty="0">
              <a:solidFill>
                <a:schemeClr val="bg1"/>
              </a:solidFill>
              <a:ea typeface="Arial Nova" panose="020B0504020202020204" pitchFamily="34" charset="0"/>
              <a:cs typeface="Arial Nova" panose="020B0504020202020204" pitchFamily="34" charset="0"/>
            </a:endParaRPr>
          </a:p>
        </p:txBody>
      </p:sp>
      <p:sp>
        <p:nvSpPr>
          <p:cNvPr id="21" name="Rectangle 20">
            <a:extLst>
              <a:ext uri="{FF2B5EF4-FFF2-40B4-BE49-F238E27FC236}">
                <a16:creationId xmlns:a16="http://schemas.microsoft.com/office/drawing/2014/main" id="{0733749F-7E3F-524E-9651-2CE7CCDCA008}"/>
              </a:ext>
            </a:extLst>
          </p:cNvPr>
          <p:cNvSpPr/>
          <p:nvPr/>
        </p:nvSpPr>
        <p:spPr>
          <a:xfrm>
            <a:off x="5038747" y="5203071"/>
            <a:ext cx="2016000" cy="461665"/>
          </a:xfrm>
          <a:prstGeom prst="rect">
            <a:avLst/>
          </a:prstGeom>
        </p:spPr>
        <p:txBody>
          <a:bodyPr wrap="none">
            <a:spAutoFit/>
          </a:bodyPr>
          <a:lstStyle/>
          <a:p>
            <a:pPr algn="ctr">
              <a:spcAft>
                <a:spcPts val="600"/>
              </a:spcAft>
            </a:pPr>
            <a:r>
              <a:rPr lang="en-US" sz="2400" b="1" dirty="0">
                <a:solidFill>
                  <a:schemeClr val="bg1"/>
                </a:solidFill>
                <a:ea typeface="Arial Nova" panose="020B0504020202020204" pitchFamily="34" charset="0"/>
                <a:cs typeface="Arial Nova" panose="020B0504020202020204" pitchFamily="34" charset="0"/>
              </a:rPr>
              <a:t>Silos de </a:t>
            </a:r>
            <a:r>
              <a:rPr lang="en-US" sz="2400" b="1" dirty="0" err="1">
                <a:solidFill>
                  <a:schemeClr val="bg1"/>
                </a:solidFill>
                <a:ea typeface="Arial Nova" panose="020B0504020202020204" pitchFamily="34" charset="0"/>
                <a:cs typeface="Arial Nova" panose="020B0504020202020204" pitchFamily="34" charset="0"/>
              </a:rPr>
              <a:t>données</a:t>
            </a:r>
            <a:endParaRPr lang="en-US" sz="2400" b="1" dirty="0">
              <a:solidFill>
                <a:schemeClr val="bg1"/>
              </a:solidFill>
              <a:ea typeface="Arial Nova" panose="020B0504020202020204" pitchFamily="34" charset="0"/>
              <a:cs typeface="Arial Nova" panose="020B0504020202020204" pitchFamily="34" charset="0"/>
            </a:endParaRPr>
          </a:p>
        </p:txBody>
      </p:sp>
      <p:sp>
        <p:nvSpPr>
          <p:cNvPr id="22" name="Rectangle 21">
            <a:extLst>
              <a:ext uri="{FF2B5EF4-FFF2-40B4-BE49-F238E27FC236}">
                <a16:creationId xmlns:a16="http://schemas.microsoft.com/office/drawing/2014/main" id="{EAE1BCA9-A5EA-AE4C-AC3C-EB63B7169D5D}"/>
              </a:ext>
            </a:extLst>
          </p:cNvPr>
          <p:cNvSpPr/>
          <p:nvPr/>
        </p:nvSpPr>
        <p:spPr>
          <a:xfrm>
            <a:off x="8173787" y="5203071"/>
            <a:ext cx="3089308" cy="461665"/>
          </a:xfrm>
          <a:prstGeom prst="rect">
            <a:avLst/>
          </a:prstGeom>
        </p:spPr>
        <p:txBody>
          <a:bodyPr wrap="none">
            <a:spAutoFit/>
          </a:bodyPr>
          <a:lstStyle/>
          <a:p>
            <a:pPr algn="ctr">
              <a:spcAft>
                <a:spcPts val="600"/>
              </a:spcAft>
            </a:pPr>
            <a:r>
              <a:rPr lang="en-US" sz="2400" b="1" dirty="0">
                <a:solidFill>
                  <a:schemeClr val="bg1"/>
                </a:solidFill>
                <a:ea typeface="Arial Nova" panose="020B0504020202020204" pitchFamily="34" charset="0"/>
                <a:cs typeface="Arial Nova" panose="020B0504020202020204" pitchFamily="34" charset="0"/>
              </a:rPr>
              <a:t>Volume de </a:t>
            </a:r>
            <a:r>
              <a:rPr lang="en-US" sz="2400" b="1" dirty="0" err="1">
                <a:solidFill>
                  <a:schemeClr val="bg1"/>
                </a:solidFill>
                <a:ea typeface="Arial Nova" panose="020B0504020202020204" pitchFamily="34" charset="0"/>
                <a:cs typeface="Arial Nova" panose="020B0504020202020204" pitchFamily="34" charset="0"/>
              </a:rPr>
              <a:t>données</a:t>
            </a:r>
            <a:endParaRPr lang="en-US" sz="2400" b="1" dirty="0">
              <a:solidFill>
                <a:schemeClr val="bg1"/>
              </a:solidFill>
              <a:ea typeface="Arial Nova" panose="020B0504020202020204" pitchFamily="34" charset="0"/>
              <a:cs typeface="Arial Nova" panose="020B0504020202020204" pitchFamily="34" charset="0"/>
            </a:endParaRPr>
          </a:p>
        </p:txBody>
      </p:sp>
      <p:sp>
        <p:nvSpPr>
          <p:cNvPr id="23" name="Oval 22">
            <a:extLst>
              <a:ext uri="{FF2B5EF4-FFF2-40B4-BE49-F238E27FC236}">
                <a16:creationId xmlns:a16="http://schemas.microsoft.com/office/drawing/2014/main" id="{80EE2E16-90AC-45C6-9333-A57B9749DED7}"/>
              </a:ext>
            </a:extLst>
          </p:cNvPr>
          <p:cNvSpPr>
            <a:spLocks noChangeAspect="1"/>
          </p:cNvSpPr>
          <p:nvPr/>
        </p:nvSpPr>
        <p:spPr>
          <a:xfrm>
            <a:off x="1380937" y="2302133"/>
            <a:ext cx="2520929" cy="2520929"/>
          </a:xfrm>
          <a:prstGeom prst="ellipse">
            <a:avLst/>
          </a:prstGeom>
          <a:solidFill>
            <a:schemeClr val="bg1"/>
          </a:solidFill>
          <a:ln>
            <a:noFill/>
          </a:ln>
          <a:effectLst>
            <a:outerShdw blurRad="2794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 name="Oval 23">
            <a:extLst>
              <a:ext uri="{FF2B5EF4-FFF2-40B4-BE49-F238E27FC236}">
                <a16:creationId xmlns:a16="http://schemas.microsoft.com/office/drawing/2014/main" id="{94E027B0-6119-4CA4-8D9C-98C29F2EBA63}"/>
              </a:ext>
            </a:extLst>
          </p:cNvPr>
          <p:cNvSpPr>
            <a:spLocks noChangeAspect="1"/>
          </p:cNvSpPr>
          <p:nvPr/>
        </p:nvSpPr>
        <p:spPr>
          <a:xfrm>
            <a:off x="4835534" y="2302133"/>
            <a:ext cx="2520929" cy="2520929"/>
          </a:xfrm>
          <a:prstGeom prst="ellipse">
            <a:avLst/>
          </a:prstGeom>
          <a:solidFill>
            <a:schemeClr val="bg1"/>
          </a:solidFill>
          <a:ln>
            <a:noFill/>
          </a:ln>
          <a:effectLst>
            <a:outerShdw blurRad="2794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0" name="Oval 29">
            <a:extLst>
              <a:ext uri="{FF2B5EF4-FFF2-40B4-BE49-F238E27FC236}">
                <a16:creationId xmlns:a16="http://schemas.microsoft.com/office/drawing/2014/main" id="{9544E1B0-E887-4FE3-A468-17A4C71A9F0C}"/>
              </a:ext>
            </a:extLst>
          </p:cNvPr>
          <p:cNvSpPr>
            <a:spLocks noChangeAspect="1"/>
          </p:cNvSpPr>
          <p:nvPr/>
        </p:nvSpPr>
        <p:spPr>
          <a:xfrm>
            <a:off x="8457975" y="2302132"/>
            <a:ext cx="2520929" cy="2520929"/>
          </a:xfrm>
          <a:prstGeom prst="ellipse">
            <a:avLst/>
          </a:prstGeom>
          <a:solidFill>
            <a:schemeClr val="bg1"/>
          </a:solidFill>
          <a:ln>
            <a:noFill/>
          </a:ln>
          <a:effectLst>
            <a:outerShdw blurRad="2794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6" name="Group 5">
            <a:extLst>
              <a:ext uri="{FF2B5EF4-FFF2-40B4-BE49-F238E27FC236}">
                <a16:creationId xmlns:a16="http://schemas.microsoft.com/office/drawing/2014/main" id="{8869B293-047E-3A4E-B27C-28C843FCA22F}"/>
              </a:ext>
            </a:extLst>
          </p:cNvPr>
          <p:cNvGrpSpPr/>
          <p:nvPr/>
        </p:nvGrpSpPr>
        <p:grpSpPr>
          <a:xfrm>
            <a:off x="2329287" y="2860538"/>
            <a:ext cx="8022817" cy="1183825"/>
            <a:chOff x="2329287" y="2860538"/>
            <a:chExt cx="8022817" cy="1183825"/>
          </a:xfrm>
          <a:gradFill>
            <a:gsLst>
              <a:gs pos="76000">
                <a:srgbClr val="246DA3"/>
              </a:gs>
              <a:gs pos="22000">
                <a:schemeClr val="accent2"/>
              </a:gs>
              <a:gs pos="96000">
                <a:schemeClr val="accent1"/>
              </a:gs>
            </a:gsLst>
            <a:lin ang="1800000" scaled="0"/>
          </a:gradFill>
        </p:grpSpPr>
        <p:sp>
          <p:nvSpPr>
            <p:cNvPr id="17" name="Graphic 14">
              <a:extLst>
                <a:ext uri="{FF2B5EF4-FFF2-40B4-BE49-F238E27FC236}">
                  <a16:creationId xmlns:a16="http://schemas.microsoft.com/office/drawing/2014/main" id="{F0264B17-B473-5641-ACF0-BF12400A9C6A}"/>
                </a:ext>
              </a:extLst>
            </p:cNvPr>
            <p:cNvSpPr/>
            <p:nvPr/>
          </p:nvSpPr>
          <p:spPr>
            <a:xfrm>
              <a:off x="2414018" y="2860538"/>
              <a:ext cx="454767" cy="454767"/>
            </a:xfrm>
            <a:custGeom>
              <a:avLst/>
              <a:gdLst>
                <a:gd name="connsiteX0" fmla="*/ 376603 w 754006"/>
                <a:gd name="connsiteY0" fmla="*/ 0 h 754006"/>
                <a:gd name="connsiteX1" fmla="*/ 0 w 754006"/>
                <a:gd name="connsiteY1" fmla="*/ 377003 h 754006"/>
                <a:gd name="connsiteX2" fmla="*/ 376603 w 754006"/>
                <a:gd name="connsiteY2" fmla="*/ 754006 h 754006"/>
                <a:gd name="connsiteX3" fmla="*/ 754006 w 754006"/>
                <a:gd name="connsiteY3" fmla="*/ 377003 h 754006"/>
                <a:gd name="connsiteX4" fmla="*/ 376603 w 754006"/>
                <a:gd name="connsiteY4" fmla="*/ 0 h 754006"/>
                <a:gd name="connsiteX5" fmla="*/ 377003 w 754006"/>
                <a:gd name="connsiteY5" fmla="*/ 678646 h 754006"/>
                <a:gd name="connsiteX6" fmla="*/ 75411 w 754006"/>
                <a:gd name="connsiteY6" fmla="*/ 377053 h 754006"/>
                <a:gd name="connsiteX7" fmla="*/ 377003 w 754006"/>
                <a:gd name="connsiteY7" fmla="*/ 75461 h 754006"/>
                <a:gd name="connsiteX8" fmla="*/ 678596 w 754006"/>
                <a:gd name="connsiteY8" fmla="*/ 377053 h 754006"/>
                <a:gd name="connsiteX9" fmla="*/ 377003 w 754006"/>
                <a:gd name="connsiteY9" fmla="*/ 678646 h 754006"/>
                <a:gd name="connsiteX10" fmla="*/ 368707 w 754006"/>
                <a:gd name="connsiteY10" fmla="*/ 188502 h 754006"/>
                <a:gd name="connsiteX11" fmla="*/ 366459 w 754006"/>
                <a:gd name="connsiteY11" fmla="*/ 188502 h 754006"/>
                <a:gd name="connsiteX12" fmla="*/ 339323 w 754006"/>
                <a:gd name="connsiteY12" fmla="*/ 215637 h 754006"/>
                <a:gd name="connsiteX13" fmla="*/ 339323 w 754006"/>
                <a:gd name="connsiteY13" fmla="*/ 393594 h 754006"/>
                <a:gd name="connsiteX14" fmla="*/ 357813 w 754006"/>
                <a:gd name="connsiteY14" fmla="*/ 426028 h 754006"/>
                <a:gd name="connsiteX15" fmla="*/ 514281 w 754006"/>
                <a:gd name="connsiteY15" fmla="*/ 519879 h 754006"/>
                <a:gd name="connsiteX16" fmla="*/ 551212 w 754006"/>
                <a:gd name="connsiteY16" fmla="*/ 510833 h 754006"/>
                <a:gd name="connsiteX17" fmla="*/ 541767 w 754006"/>
                <a:gd name="connsiteY17" fmla="*/ 473503 h 754006"/>
                <a:gd name="connsiteX18" fmla="*/ 395843 w 754006"/>
                <a:gd name="connsiteY18" fmla="*/ 386848 h 754006"/>
                <a:gd name="connsiteX19" fmla="*/ 395843 w 754006"/>
                <a:gd name="connsiteY19" fmla="*/ 215687 h 754006"/>
                <a:gd name="connsiteX20" fmla="*/ 368707 w 754006"/>
                <a:gd name="connsiteY20" fmla="*/ 188502 h 7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4006" h="754006">
                  <a:moveTo>
                    <a:pt x="376603" y="0"/>
                  </a:moveTo>
                  <a:cubicBezTo>
                    <a:pt x="168512" y="0"/>
                    <a:pt x="0" y="168912"/>
                    <a:pt x="0" y="377003"/>
                  </a:cubicBezTo>
                  <a:cubicBezTo>
                    <a:pt x="0" y="585094"/>
                    <a:pt x="168512" y="754006"/>
                    <a:pt x="376603" y="754006"/>
                  </a:cubicBezTo>
                  <a:cubicBezTo>
                    <a:pt x="585094" y="754006"/>
                    <a:pt x="754006" y="585094"/>
                    <a:pt x="754006" y="377003"/>
                  </a:cubicBezTo>
                  <a:cubicBezTo>
                    <a:pt x="754006" y="168912"/>
                    <a:pt x="585094" y="0"/>
                    <a:pt x="376603" y="0"/>
                  </a:cubicBezTo>
                  <a:close/>
                  <a:moveTo>
                    <a:pt x="377003" y="678646"/>
                  </a:moveTo>
                  <a:cubicBezTo>
                    <a:pt x="210390" y="678646"/>
                    <a:pt x="75411" y="543666"/>
                    <a:pt x="75411" y="377053"/>
                  </a:cubicBezTo>
                  <a:cubicBezTo>
                    <a:pt x="75411" y="210440"/>
                    <a:pt x="210390" y="75461"/>
                    <a:pt x="377003" y="75461"/>
                  </a:cubicBezTo>
                  <a:cubicBezTo>
                    <a:pt x="543616" y="75461"/>
                    <a:pt x="678596" y="210440"/>
                    <a:pt x="678596" y="377053"/>
                  </a:cubicBezTo>
                  <a:cubicBezTo>
                    <a:pt x="678596" y="543666"/>
                    <a:pt x="543616" y="678646"/>
                    <a:pt x="377003" y="678646"/>
                  </a:cubicBezTo>
                  <a:close/>
                  <a:moveTo>
                    <a:pt x="368707" y="188502"/>
                  </a:moveTo>
                  <a:lnTo>
                    <a:pt x="366459" y="188502"/>
                  </a:lnTo>
                  <a:cubicBezTo>
                    <a:pt x="351367" y="188502"/>
                    <a:pt x="339323" y="200545"/>
                    <a:pt x="339323" y="215637"/>
                  </a:cubicBezTo>
                  <a:lnTo>
                    <a:pt x="339323" y="393594"/>
                  </a:lnTo>
                  <a:cubicBezTo>
                    <a:pt x="339323" y="406788"/>
                    <a:pt x="346119" y="419231"/>
                    <a:pt x="357813" y="426028"/>
                  </a:cubicBezTo>
                  <a:lnTo>
                    <a:pt x="514281" y="519879"/>
                  </a:lnTo>
                  <a:cubicBezTo>
                    <a:pt x="527075" y="527425"/>
                    <a:pt x="543666" y="523627"/>
                    <a:pt x="551212" y="510833"/>
                  </a:cubicBezTo>
                  <a:cubicBezTo>
                    <a:pt x="559108" y="498040"/>
                    <a:pt x="554960" y="481049"/>
                    <a:pt x="541767" y="473503"/>
                  </a:cubicBezTo>
                  <a:lnTo>
                    <a:pt x="395843" y="386848"/>
                  </a:lnTo>
                  <a:lnTo>
                    <a:pt x="395843" y="215687"/>
                  </a:lnTo>
                  <a:cubicBezTo>
                    <a:pt x="395843" y="200595"/>
                    <a:pt x="383750" y="188502"/>
                    <a:pt x="368707" y="188502"/>
                  </a:cubicBezTo>
                  <a:close/>
                </a:path>
              </a:pathLst>
            </a:custGeom>
            <a:grpFill/>
            <a:ln w="4972" cap="flat">
              <a:noFill/>
              <a:prstDash val="solid"/>
              <a:miter/>
            </a:ln>
          </p:spPr>
          <p:txBody>
            <a:bodyPr rtlCol="0" anchor="ctr"/>
            <a:lstStyle/>
            <a:p>
              <a:endParaRPr lang="en-US"/>
            </a:p>
          </p:txBody>
        </p:sp>
        <p:sp>
          <p:nvSpPr>
            <p:cNvPr id="38" name="Graphic 36">
              <a:extLst>
                <a:ext uri="{FF2B5EF4-FFF2-40B4-BE49-F238E27FC236}">
                  <a16:creationId xmlns:a16="http://schemas.microsoft.com/office/drawing/2014/main" id="{0B9C44B6-CF69-724B-B034-39CAF36CB769}"/>
                </a:ext>
              </a:extLst>
            </p:cNvPr>
            <p:cNvSpPr/>
            <p:nvPr/>
          </p:nvSpPr>
          <p:spPr>
            <a:xfrm>
              <a:off x="2329287" y="3424635"/>
              <a:ext cx="624229" cy="619728"/>
            </a:xfrm>
            <a:custGeom>
              <a:avLst/>
              <a:gdLst>
                <a:gd name="connsiteX0" fmla="*/ 520314 w 624229"/>
                <a:gd name="connsiteY0" fmla="*/ 28817 h 619728"/>
                <a:gd name="connsiteX1" fmla="*/ 310672 w 624229"/>
                <a:gd name="connsiteY1" fmla="*/ 0 h 619728"/>
                <a:gd name="connsiteX2" fmla="*/ 0 w 624229"/>
                <a:gd name="connsiteY2" fmla="*/ 122997 h 619728"/>
                <a:gd name="connsiteX3" fmla="*/ 98 w 624229"/>
                <a:gd name="connsiteY3" fmla="*/ 138408 h 619728"/>
                <a:gd name="connsiteX4" fmla="*/ 98 w 624229"/>
                <a:gd name="connsiteY4" fmla="*/ 491889 h 619728"/>
                <a:gd name="connsiteX5" fmla="*/ 23728 w 624229"/>
                <a:gd name="connsiteY5" fmla="*/ 546782 h 619728"/>
                <a:gd name="connsiteX6" fmla="*/ 311503 w 624229"/>
                <a:gd name="connsiteY6" fmla="*/ 619729 h 619728"/>
                <a:gd name="connsiteX7" fmla="*/ 520803 w 624229"/>
                <a:gd name="connsiteY7" fmla="*/ 591010 h 619728"/>
                <a:gd name="connsiteX8" fmla="*/ 624230 w 624229"/>
                <a:gd name="connsiteY8" fmla="*/ 493405 h 619728"/>
                <a:gd name="connsiteX9" fmla="*/ 624230 w 624229"/>
                <a:gd name="connsiteY9" fmla="*/ 126470 h 619728"/>
                <a:gd name="connsiteX10" fmla="*/ 520314 w 624229"/>
                <a:gd name="connsiteY10" fmla="*/ 28817 h 619728"/>
                <a:gd name="connsiteX11" fmla="*/ 73729 w 624229"/>
                <a:gd name="connsiteY11" fmla="*/ 126568 h 619728"/>
                <a:gd name="connsiteX12" fmla="*/ 310672 w 624229"/>
                <a:gd name="connsiteY12" fmla="*/ 71724 h 619728"/>
                <a:gd name="connsiteX13" fmla="*/ 547907 w 624229"/>
                <a:gd name="connsiteY13" fmla="*/ 126568 h 619728"/>
                <a:gd name="connsiteX14" fmla="*/ 310672 w 624229"/>
                <a:gd name="connsiteY14" fmla="*/ 178526 h 619728"/>
                <a:gd name="connsiteX15" fmla="*/ 73729 w 624229"/>
                <a:gd name="connsiteY15" fmla="*/ 126568 h 619728"/>
                <a:gd name="connsiteX16" fmla="*/ 549620 w 624229"/>
                <a:gd name="connsiteY16" fmla="*/ 212578 h 619728"/>
                <a:gd name="connsiteX17" fmla="*/ 549620 w 624229"/>
                <a:gd name="connsiteY17" fmla="*/ 492671 h 619728"/>
                <a:gd name="connsiteX18" fmla="*/ 311503 w 624229"/>
                <a:gd name="connsiteY18" fmla="*/ 545070 h 619728"/>
                <a:gd name="connsiteX19" fmla="*/ 73387 w 624229"/>
                <a:gd name="connsiteY19" fmla="*/ 492769 h 619728"/>
                <a:gd name="connsiteX20" fmla="*/ 73387 w 624229"/>
                <a:gd name="connsiteY20" fmla="*/ 213263 h 619728"/>
                <a:gd name="connsiteX21" fmla="*/ 310672 w 624229"/>
                <a:gd name="connsiteY21" fmla="*/ 253136 h 619728"/>
                <a:gd name="connsiteX22" fmla="*/ 549620 w 624229"/>
                <a:gd name="connsiteY22" fmla="*/ 212578 h 61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4229" h="619728">
                  <a:moveTo>
                    <a:pt x="520314" y="28817"/>
                  </a:moveTo>
                  <a:cubicBezTo>
                    <a:pt x="465176" y="10519"/>
                    <a:pt x="388755" y="0"/>
                    <a:pt x="310672" y="0"/>
                  </a:cubicBezTo>
                  <a:cubicBezTo>
                    <a:pt x="167371" y="0"/>
                    <a:pt x="0" y="32192"/>
                    <a:pt x="0" y="122997"/>
                  </a:cubicBezTo>
                  <a:cubicBezTo>
                    <a:pt x="0" y="127155"/>
                    <a:pt x="98" y="138408"/>
                    <a:pt x="98" y="138408"/>
                  </a:cubicBezTo>
                  <a:lnTo>
                    <a:pt x="98" y="491889"/>
                  </a:lnTo>
                  <a:cubicBezTo>
                    <a:pt x="-245" y="512046"/>
                    <a:pt x="7681" y="530490"/>
                    <a:pt x="23728" y="546782"/>
                  </a:cubicBezTo>
                  <a:cubicBezTo>
                    <a:pt x="76616" y="600550"/>
                    <a:pt x="207049" y="619729"/>
                    <a:pt x="311503" y="619729"/>
                  </a:cubicBezTo>
                  <a:cubicBezTo>
                    <a:pt x="390810" y="619729"/>
                    <a:pt x="465127" y="609552"/>
                    <a:pt x="520803" y="591010"/>
                  </a:cubicBezTo>
                  <a:cubicBezTo>
                    <a:pt x="588466" y="568505"/>
                    <a:pt x="624230" y="534796"/>
                    <a:pt x="624230" y="493405"/>
                  </a:cubicBezTo>
                  <a:lnTo>
                    <a:pt x="624230" y="126470"/>
                  </a:lnTo>
                  <a:cubicBezTo>
                    <a:pt x="624279" y="85178"/>
                    <a:pt x="588319" y="51371"/>
                    <a:pt x="520314" y="28817"/>
                  </a:cubicBezTo>
                  <a:close/>
                  <a:moveTo>
                    <a:pt x="73729" y="126568"/>
                  </a:moveTo>
                  <a:cubicBezTo>
                    <a:pt x="81900" y="112184"/>
                    <a:pt x="162577" y="71724"/>
                    <a:pt x="310672" y="71724"/>
                  </a:cubicBezTo>
                  <a:cubicBezTo>
                    <a:pt x="458864" y="71724"/>
                    <a:pt x="539639" y="112184"/>
                    <a:pt x="547907" y="126568"/>
                  </a:cubicBezTo>
                  <a:cubicBezTo>
                    <a:pt x="539590" y="140218"/>
                    <a:pt x="458767" y="178526"/>
                    <a:pt x="310672" y="178526"/>
                  </a:cubicBezTo>
                  <a:cubicBezTo>
                    <a:pt x="162675" y="178526"/>
                    <a:pt x="81998" y="140218"/>
                    <a:pt x="73729" y="126568"/>
                  </a:cubicBezTo>
                  <a:close/>
                  <a:moveTo>
                    <a:pt x="549620" y="212578"/>
                  </a:moveTo>
                  <a:lnTo>
                    <a:pt x="549620" y="492671"/>
                  </a:lnTo>
                  <a:cubicBezTo>
                    <a:pt x="544091" y="503875"/>
                    <a:pt x="470557" y="545070"/>
                    <a:pt x="311503" y="545070"/>
                  </a:cubicBezTo>
                  <a:cubicBezTo>
                    <a:pt x="160864" y="545070"/>
                    <a:pt x="79649" y="505783"/>
                    <a:pt x="73387" y="492769"/>
                  </a:cubicBezTo>
                  <a:lnTo>
                    <a:pt x="73387" y="213263"/>
                  </a:lnTo>
                  <a:cubicBezTo>
                    <a:pt x="129797" y="238410"/>
                    <a:pt x="216785" y="253136"/>
                    <a:pt x="310672" y="253136"/>
                  </a:cubicBezTo>
                  <a:cubicBezTo>
                    <a:pt x="405683" y="253185"/>
                    <a:pt x="493259" y="238165"/>
                    <a:pt x="549620" y="212578"/>
                  </a:cubicBezTo>
                  <a:close/>
                </a:path>
              </a:pathLst>
            </a:custGeom>
            <a:grpFill/>
            <a:ln w="22225" cap="flat">
              <a:solidFill>
                <a:schemeClr val="bg1"/>
              </a:solidFill>
              <a:prstDash val="solid"/>
              <a:miter/>
            </a:ln>
          </p:spPr>
          <p:txBody>
            <a:bodyPr rtlCol="0" anchor="ctr"/>
            <a:lstStyle/>
            <a:p>
              <a:endParaRPr lang="en-US"/>
            </a:p>
          </p:txBody>
        </p:sp>
        <p:sp>
          <p:nvSpPr>
            <p:cNvPr id="39" name="Graphic 9">
              <a:extLst>
                <a:ext uri="{FF2B5EF4-FFF2-40B4-BE49-F238E27FC236}">
                  <a16:creationId xmlns:a16="http://schemas.microsoft.com/office/drawing/2014/main" id="{453B6646-CAED-A140-A279-424048709E41}"/>
                </a:ext>
              </a:extLst>
            </p:cNvPr>
            <p:cNvSpPr/>
            <p:nvPr/>
          </p:nvSpPr>
          <p:spPr>
            <a:xfrm>
              <a:off x="5627089" y="3127115"/>
              <a:ext cx="937819" cy="904747"/>
            </a:xfrm>
            <a:custGeom>
              <a:avLst/>
              <a:gdLst>
                <a:gd name="connsiteX0" fmla="*/ 836789 w 937819"/>
                <a:gd name="connsiteY0" fmla="*/ 330309 h 904747"/>
                <a:gd name="connsiteX1" fmla="*/ 632966 w 937819"/>
                <a:gd name="connsiteY1" fmla="*/ 302296 h 904747"/>
                <a:gd name="connsiteX2" fmla="*/ 606948 w 937819"/>
                <a:gd name="connsiteY2" fmla="*/ 302676 h 904747"/>
                <a:gd name="connsiteX3" fmla="*/ 606948 w 937819"/>
                <a:gd name="connsiteY3" fmla="*/ 122992 h 904747"/>
                <a:gd name="connsiteX4" fmla="*/ 505869 w 937819"/>
                <a:gd name="connsiteY4" fmla="*/ 28013 h 904747"/>
                <a:gd name="connsiteX5" fmla="*/ 302047 w 937819"/>
                <a:gd name="connsiteY5" fmla="*/ 0 h 904747"/>
                <a:gd name="connsiteX6" fmla="*/ 0 w 937819"/>
                <a:gd name="connsiteY6" fmla="*/ 119568 h 904747"/>
                <a:gd name="connsiteX7" fmla="*/ 95 w 937819"/>
                <a:gd name="connsiteY7" fmla="*/ 134549 h 904747"/>
                <a:gd name="connsiteX8" fmla="*/ 95 w 937819"/>
                <a:gd name="connsiteY8" fmla="*/ 478176 h 904747"/>
                <a:gd name="connsiteX9" fmla="*/ 23070 w 937819"/>
                <a:gd name="connsiteY9" fmla="*/ 531539 h 904747"/>
                <a:gd name="connsiteX10" fmla="*/ 302855 w 937819"/>
                <a:gd name="connsiteY10" fmla="*/ 602452 h 904747"/>
                <a:gd name="connsiteX11" fmla="*/ 331015 w 937819"/>
                <a:gd name="connsiteY11" fmla="*/ 601929 h 904747"/>
                <a:gd name="connsiteX12" fmla="*/ 331015 w 937819"/>
                <a:gd name="connsiteY12" fmla="*/ 780472 h 904747"/>
                <a:gd name="connsiteX13" fmla="*/ 353989 w 937819"/>
                <a:gd name="connsiteY13" fmla="*/ 833835 h 904747"/>
                <a:gd name="connsiteX14" fmla="*/ 633775 w 937819"/>
                <a:gd name="connsiteY14" fmla="*/ 904748 h 904747"/>
                <a:gd name="connsiteX15" fmla="*/ 837264 w 937819"/>
                <a:gd name="connsiteY15" fmla="*/ 876830 h 904747"/>
                <a:gd name="connsiteX16" fmla="*/ 937820 w 937819"/>
                <a:gd name="connsiteY16" fmla="*/ 781946 h 904747"/>
                <a:gd name="connsiteX17" fmla="*/ 937820 w 937819"/>
                <a:gd name="connsiteY17" fmla="*/ 425240 h 904747"/>
                <a:gd name="connsiteX18" fmla="*/ 836789 w 937819"/>
                <a:gd name="connsiteY18" fmla="*/ 330309 h 904747"/>
                <a:gd name="connsiteX19" fmla="*/ 863616 w 937819"/>
                <a:gd name="connsiteY19" fmla="*/ 425336 h 904747"/>
                <a:gd name="connsiteX20" fmla="*/ 632966 w 937819"/>
                <a:gd name="connsiteY20" fmla="*/ 475845 h 904747"/>
                <a:gd name="connsiteX21" fmla="*/ 402602 w 937819"/>
                <a:gd name="connsiteY21" fmla="*/ 425336 h 904747"/>
                <a:gd name="connsiteX22" fmla="*/ 632966 w 937819"/>
                <a:gd name="connsiteY22" fmla="*/ 372020 h 904747"/>
                <a:gd name="connsiteX23" fmla="*/ 863616 w 937819"/>
                <a:gd name="connsiteY23" fmla="*/ 425336 h 904747"/>
                <a:gd name="connsiteX24" fmla="*/ 302094 w 937819"/>
                <a:gd name="connsiteY24" fmla="*/ 69724 h 904747"/>
                <a:gd name="connsiteX25" fmla="*/ 532744 w 937819"/>
                <a:gd name="connsiteY25" fmla="*/ 123040 h 904747"/>
                <a:gd name="connsiteX26" fmla="*/ 302094 w 937819"/>
                <a:gd name="connsiteY26" fmla="*/ 173549 h 904747"/>
                <a:gd name="connsiteX27" fmla="*/ 71730 w 937819"/>
                <a:gd name="connsiteY27" fmla="*/ 123040 h 904747"/>
                <a:gd name="connsiteX28" fmla="*/ 302094 w 937819"/>
                <a:gd name="connsiteY28" fmla="*/ 69724 h 904747"/>
                <a:gd name="connsiteX29" fmla="*/ 302855 w 937819"/>
                <a:gd name="connsiteY29" fmla="*/ 529874 h 904747"/>
                <a:gd name="connsiteX30" fmla="*/ 71350 w 937819"/>
                <a:gd name="connsiteY30" fmla="*/ 479032 h 904747"/>
                <a:gd name="connsiteX31" fmla="*/ 71350 w 937819"/>
                <a:gd name="connsiteY31" fmla="*/ 207317 h 904747"/>
                <a:gd name="connsiteX32" fmla="*/ 302047 w 937819"/>
                <a:gd name="connsiteY32" fmla="*/ 246079 h 904747"/>
                <a:gd name="connsiteX33" fmla="*/ 534361 w 937819"/>
                <a:gd name="connsiteY33" fmla="*/ 206651 h 904747"/>
                <a:gd name="connsiteX34" fmla="*/ 534361 w 937819"/>
                <a:gd name="connsiteY34" fmla="*/ 307765 h 904747"/>
                <a:gd name="connsiteX35" fmla="*/ 330920 w 937819"/>
                <a:gd name="connsiteY35" fmla="*/ 421911 h 904747"/>
                <a:gd name="connsiteX36" fmla="*/ 331015 w 937819"/>
                <a:gd name="connsiteY36" fmla="*/ 436893 h 904747"/>
                <a:gd name="connsiteX37" fmla="*/ 331015 w 937819"/>
                <a:gd name="connsiteY37" fmla="*/ 529399 h 904747"/>
                <a:gd name="connsiteX38" fmla="*/ 302855 w 937819"/>
                <a:gd name="connsiteY38" fmla="*/ 529874 h 904747"/>
                <a:gd name="connsiteX39" fmla="*/ 865281 w 937819"/>
                <a:gd name="connsiteY39" fmla="*/ 781280 h 904747"/>
                <a:gd name="connsiteX40" fmla="*/ 633775 w 937819"/>
                <a:gd name="connsiteY40" fmla="*/ 832218 h 904747"/>
                <a:gd name="connsiteX41" fmla="*/ 402269 w 937819"/>
                <a:gd name="connsiteY41" fmla="*/ 781375 h 904747"/>
                <a:gd name="connsiteX42" fmla="*/ 402269 w 937819"/>
                <a:gd name="connsiteY42" fmla="*/ 509661 h 904747"/>
                <a:gd name="connsiteX43" fmla="*/ 632966 w 937819"/>
                <a:gd name="connsiteY43" fmla="*/ 548423 h 904747"/>
                <a:gd name="connsiteX44" fmla="*/ 865281 w 937819"/>
                <a:gd name="connsiteY44" fmla="*/ 508995 h 904747"/>
                <a:gd name="connsiteX45" fmla="*/ 865281 w 937819"/>
                <a:gd name="connsiteY45" fmla="*/ 781280 h 90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37819" h="904747">
                  <a:moveTo>
                    <a:pt x="836789" y="330309"/>
                  </a:moveTo>
                  <a:cubicBezTo>
                    <a:pt x="783181" y="312522"/>
                    <a:pt x="708882" y="302296"/>
                    <a:pt x="632966" y="302296"/>
                  </a:cubicBezTo>
                  <a:cubicBezTo>
                    <a:pt x="624357" y="302296"/>
                    <a:pt x="615700" y="302439"/>
                    <a:pt x="606948" y="302676"/>
                  </a:cubicBezTo>
                  <a:lnTo>
                    <a:pt x="606948" y="122992"/>
                  </a:lnTo>
                  <a:cubicBezTo>
                    <a:pt x="606948" y="82803"/>
                    <a:pt x="571986" y="49939"/>
                    <a:pt x="505869" y="28013"/>
                  </a:cubicBezTo>
                  <a:cubicBezTo>
                    <a:pt x="452262" y="10226"/>
                    <a:pt x="377963" y="0"/>
                    <a:pt x="302047" y="0"/>
                  </a:cubicBezTo>
                  <a:cubicBezTo>
                    <a:pt x="162725" y="0"/>
                    <a:pt x="0" y="31295"/>
                    <a:pt x="0" y="119568"/>
                  </a:cubicBezTo>
                  <a:cubicBezTo>
                    <a:pt x="0" y="123610"/>
                    <a:pt x="95" y="134549"/>
                    <a:pt x="95" y="134549"/>
                  </a:cubicBezTo>
                  <a:lnTo>
                    <a:pt x="95" y="478176"/>
                  </a:lnTo>
                  <a:cubicBezTo>
                    <a:pt x="-238" y="497771"/>
                    <a:pt x="7468" y="515701"/>
                    <a:pt x="23070" y="531539"/>
                  </a:cubicBezTo>
                  <a:cubicBezTo>
                    <a:pt x="74489" y="583808"/>
                    <a:pt x="201301" y="602452"/>
                    <a:pt x="302855" y="602452"/>
                  </a:cubicBezTo>
                  <a:cubicBezTo>
                    <a:pt x="312321" y="602452"/>
                    <a:pt x="321692" y="602262"/>
                    <a:pt x="331015" y="601929"/>
                  </a:cubicBezTo>
                  <a:lnTo>
                    <a:pt x="331015" y="780472"/>
                  </a:lnTo>
                  <a:cubicBezTo>
                    <a:pt x="330682" y="800067"/>
                    <a:pt x="338388" y="817997"/>
                    <a:pt x="353989" y="833835"/>
                  </a:cubicBezTo>
                  <a:cubicBezTo>
                    <a:pt x="405409" y="886104"/>
                    <a:pt x="532221" y="904748"/>
                    <a:pt x="633775" y="904748"/>
                  </a:cubicBezTo>
                  <a:cubicBezTo>
                    <a:pt x="710880" y="904748"/>
                    <a:pt x="783134" y="894855"/>
                    <a:pt x="837264" y="876830"/>
                  </a:cubicBezTo>
                  <a:cubicBezTo>
                    <a:pt x="903049" y="854952"/>
                    <a:pt x="937820" y="822182"/>
                    <a:pt x="937820" y="781946"/>
                  </a:cubicBezTo>
                  <a:lnTo>
                    <a:pt x="937820" y="425240"/>
                  </a:lnTo>
                  <a:cubicBezTo>
                    <a:pt x="937867" y="385099"/>
                    <a:pt x="902906" y="352282"/>
                    <a:pt x="836789" y="330309"/>
                  </a:cubicBezTo>
                  <a:close/>
                  <a:moveTo>
                    <a:pt x="863616" y="425336"/>
                  </a:moveTo>
                  <a:cubicBezTo>
                    <a:pt x="855530" y="438605"/>
                    <a:pt x="776950" y="475845"/>
                    <a:pt x="632966" y="475845"/>
                  </a:cubicBezTo>
                  <a:cubicBezTo>
                    <a:pt x="489078" y="475845"/>
                    <a:pt x="410641" y="438605"/>
                    <a:pt x="402602" y="425336"/>
                  </a:cubicBezTo>
                  <a:cubicBezTo>
                    <a:pt x="410546" y="411353"/>
                    <a:pt x="488983" y="372020"/>
                    <a:pt x="632966" y="372020"/>
                  </a:cubicBezTo>
                  <a:cubicBezTo>
                    <a:pt x="777045" y="372020"/>
                    <a:pt x="855577" y="411353"/>
                    <a:pt x="863616" y="425336"/>
                  </a:cubicBezTo>
                  <a:close/>
                  <a:moveTo>
                    <a:pt x="302094" y="69724"/>
                  </a:moveTo>
                  <a:cubicBezTo>
                    <a:pt x="446173" y="69724"/>
                    <a:pt x="524705" y="109057"/>
                    <a:pt x="532744" y="123040"/>
                  </a:cubicBezTo>
                  <a:cubicBezTo>
                    <a:pt x="524658" y="136309"/>
                    <a:pt x="446078" y="173549"/>
                    <a:pt x="302094" y="173549"/>
                  </a:cubicBezTo>
                  <a:cubicBezTo>
                    <a:pt x="158206" y="173549"/>
                    <a:pt x="79769" y="136309"/>
                    <a:pt x="71730" y="123040"/>
                  </a:cubicBezTo>
                  <a:cubicBezTo>
                    <a:pt x="79674" y="109057"/>
                    <a:pt x="158063" y="69724"/>
                    <a:pt x="302094" y="69724"/>
                  </a:cubicBezTo>
                  <a:close/>
                  <a:moveTo>
                    <a:pt x="302855" y="529874"/>
                  </a:moveTo>
                  <a:cubicBezTo>
                    <a:pt x="156398" y="529874"/>
                    <a:pt x="77438" y="491683"/>
                    <a:pt x="71350" y="479032"/>
                  </a:cubicBezTo>
                  <a:lnTo>
                    <a:pt x="71350" y="207317"/>
                  </a:lnTo>
                  <a:cubicBezTo>
                    <a:pt x="126194" y="231763"/>
                    <a:pt x="210767" y="246079"/>
                    <a:pt x="302047" y="246079"/>
                  </a:cubicBezTo>
                  <a:cubicBezTo>
                    <a:pt x="394421" y="246079"/>
                    <a:pt x="479565" y="231478"/>
                    <a:pt x="534361" y="206651"/>
                  </a:cubicBezTo>
                  <a:lnTo>
                    <a:pt x="534361" y="307765"/>
                  </a:lnTo>
                  <a:cubicBezTo>
                    <a:pt x="426814" y="319989"/>
                    <a:pt x="330920" y="354185"/>
                    <a:pt x="330920" y="421911"/>
                  </a:cubicBezTo>
                  <a:cubicBezTo>
                    <a:pt x="330920" y="425954"/>
                    <a:pt x="331015" y="436893"/>
                    <a:pt x="331015" y="436893"/>
                  </a:cubicBezTo>
                  <a:lnTo>
                    <a:pt x="331015" y="529399"/>
                  </a:lnTo>
                  <a:cubicBezTo>
                    <a:pt x="321977" y="529684"/>
                    <a:pt x="312607" y="529874"/>
                    <a:pt x="302855" y="529874"/>
                  </a:cubicBezTo>
                  <a:close/>
                  <a:moveTo>
                    <a:pt x="865281" y="781280"/>
                  </a:moveTo>
                  <a:cubicBezTo>
                    <a:pt x="859906" y="792172"/>
                    <a:pt x="788413" y="832218"/>
                    <a:pt x="633775" y="832218"/>
                  </a:cubicBezTo>
                  <a:cubicBezTo>
                    <a:pt x="487318" y="832218"/>
                    <a:pt x="408358" y="794026"/>
                    <a:pt x="402269" y="781375"/>
                  </a:cubicBezTo>
                  <a:lnTo>
                    <a:pt x="402269" y="509661"/>
                  </a:lnTo>
                  <a:cubicBezTo>
                    <a:pt x="457113" y="534107"/>
                    <a:pt x="541686" y="548423"/>
                    <a:pt x="632966" y="548423"/>
                  </a:cubicBezTo>
                  <a:cubicBezTo>
                    <a:pt x="725340" y="548423"/>
                    <a:pt x="810484" y="533822"/>
                    <a:pt x="865281" y="508995"/>
                  </a:cubicBezTo>
                  <a:lnTo>
                    <a:pt x="865281" y="781280"/>
                  </a:lnTo>
                  <a:close/>
                </a:path>
              </a:pathLst>
            </a:custGeom>
            <a:grpFill/>
            <a:ln w="22225" cap="flat">
              <a:solidFill>
                <a:schemeClr val="bg1"/>
              </a:solidFill>
              <a:prstDash val="solid"/>
              <a:miter/>
            </a:ln>
          </p:spPr>
          <p:txBody>
            <a:bodyPr rtlCol="0" anchor="ctr"/>
            <a:lstStyle/>
            <a:p>
              <a:endParaRPr lang="en-US"/>
            </a:p>
          </p:txBody>
        </p:sp>
        <p:sp>
          <p:nvSpPr>
            <p:cNvPr id="40" name="Graphic 11">
              <a:extLst>
                <a:ext uri="{FF2B5EF4-FFF2-40B4-BE49-F238E27FC236}">
                  <a16:creationId xmlns:a16="http://schemas.microsoft.com/office/drawing/2014/main" id="{40FD91A9-3A3E-C94A-BB21-9C5AF305712D}"/>
                </a:ext>
              </a:extLst>
            </p:cNvPr>
            <p:cNvSpPr/>
            <p:nvPr/>
          </p:nvSpPr>
          <p:spPr>
            <a:xfrm>
              <a:off x="9084774" y="3143807"/>
              <a:ext cx="1267330" cy="898488"/>
            </a:xfrm>
            <a:custGeom>
              <a:avLst/>
              <a:gdLst>
                <a:gd name="connsiteX0" fmla="*/ 1167046 w 1267330"/>
                <a:gd name="connsiteY0" fmla="*/ 328071 h 898488"/>
                <a:gd name="connsiteX1" fmla="*/ 964634 w 1267330"/>
                <a:gd name="connsiteY1" fmla="*/ 300252 h 898488"/>
                <a:gd name="connsiteX2" fmla="*/ 938795 w 1267330"/>
                <a:gd name="connsiteY2" fmla="*/ 300630 h 898488"/>
                <a:gd name="connsiteX3" fmla="*/ 938795 w 1267330"/>
                <a:gd name="connsiteY3" fmla="*/ 122141 h 898488"/>
                <a:gd name="connsiteX4" fmla="*/ 838416 w 1267330"/>
                <a:gd name="connsiteY4" fmla="*/ 27819 h 898488"/>
                <a:gd name="connsiteX5" fmla="*/ 636004 w 1267330"/>
                <a:gd name="connsiteY5" fmla="*/ 0 h 898488"/>
                <a:gd name="connsiteX6" fmla="*/ 336046 w 1267330"/>
                <a:gd name="connsiteY6" fmla="*/ 118740 h 898488"/>
                <a:gd name="connsiteX7" fmla="*/ 336141 w 1267330"/>
                <a:gd name="connsiteY7" fmla="*/ 133618 h 898488"/>
                <a:gd name="connsiteX8" fmla="*/ 336141 w 1267330"/>
                <a:gd name="connsiteY8" fmla="*/ 301008 h 898488"/>
                <a:gd name="connsiteX9" fmla="*/ 299957 w 1267330"/>
                <a:gd name="connsiteY9" fmla="*/ 300205 h 898488"/>
                <a:gd name="connsiteX10" fmla="*/ 0 w 1267330"/>
                <a:gd name="connsiteY10" fmla="*/ 418945 h 898488"/>
                <a:gd name="connsiteX11" fmla="*/ 94 w 1267330"/>
                <a:gd name="connsiteY11" fmla="*/ 433823 h 898488"/>
                <a:gd name="connsiteX12" fmla="*/ 94 w 1267330"/>
                <a:gd name="connsiteY12" fmla="*/ 775072 h 898488"/>
                <a:gd name="connsiteX13" fmla="*/ 22910 w 1267330"/>
                <a:gd name="connsiteY13" fmla="*/ 828066 h 898488"/>
                <a:gd name="connsiteX14" fmla="*/ 300760 w 1267330"/>
                <a:gd name="connsiteY14" fmla="*/ 898489 h 898488"/>
                <a:gd name="connsiteX15" fmla="*/ 502842 w 1267330"/>
                <a:gd name="connsiteY15" fmla="*/ 870764 h 898488"/>
                <a:gd name="connsiteX16" fmla="*/ 602701 w 1267330"/>
                <a:gd name="connsiteY16" fmla="*/ 776536 h 898488"/>
                <a:gd name="connsiteX17" fmla="*/ 602701 w 1267330"/>
                <a:gd name="connsiteY17" fmla="*/ 597528 h 898488"/>
                <a:gd name="connsiteX18" fmla="*/ 636759 w 1267330"/>
                <a:gd name="connsiteY18" fmla="*/ 598237 h 898488"/>
                <a:gd name="connsiteX19" fmla="*/ 664724 w 1267330"/>
                <a:gd name="connsiteY19" fmla="*/ 597764 h 898488"/>
                <a:gd name="connsiteX20" fmla="*/ 664724 w 1267330"/>
                <a:gd name="connsiteY20" fmla="*/ 775025 h 898488"/>
                <a:gd name="connsiteX21" fmla="*/ 687540 w 1267330"/>
                <a:gd name="connsiteY21" fmla="*/ 828019 h 898488"/>
                <a:gd name="connsiteX22" fmla="*/ 965390 w 1267330"/>
                <a:gd name="connsiteY22" fmla="*/ 898441 h 898488"/>
                <a:gd name="connsiteX23" fmla="*/ 1167471 w 1267330"/>
                <a:gd name="connsiteY23" fmla="*/ 870716 h 898488"/>
                <a:gd name="connsiteX24" fmla="*/ 1267331 w 1267330"/>
                <a:gd name="connsiteY24" fmla="*/ 776489 h 898488"/>
                <a:gd name="connsiteX25" fmla="*/ 1267331 w 1267330"/>
                <a:gd name="connsiteY25" fmla="*/ 422251 h 898488"/>
                <a:gd name="connsiteX26" fmla="*/ 1167046 w 1267330"/>
                <a:gd name="connsiteY26" fmla="*/ 328071 h 898488"/>
                <a:gd name="connsiteX27" fmla="*/ 1193688 w 1267330"/>
                <a:gd name="connsiteY27" fmla="*/ 422440 h 898488"/>
                <a:gd name="connsiteX28" fmla="*/ 964634 w 1267330"/>
                <a:gd name="connsiteY28" fmla="*/ 472600 h 898488"/>
                <a:gd name="connsiteX29" fmla="*/ 735863 w 1267330"/>
                <a:gd name="connsiteY29" fmla="*/ 422440 h 898488"/>
                <a:gd name="connsiteX30" fmla="*/ 964634 w 1267330"/>
                <a:gd name="connsiteY30" fmla="*/ 369494 h 898488"/>
                <a:gd name="connsiteX31" fmla="*/ 1193688 w 1267330"/>
                <a:gd name="connsiteY31" fmla="*/ 422440 h 898488"/>
                <a:gd name="connsiteX32" fmla="*/ 636051 w 1267330"/>
                <a:gd name="connsiteY32" fmla="*/ 69289 h 898488"/>
                <a:gd name="connsiteX33" fmla="*/ 865105 w 1267330"/>
                <a:gd name="connsiteY33" fmla="*/ 122236 h 898488"/>
                <a:gd name="connsiteX34" fmla="*/ 636051 w 1267330"/>
                <a:gd name="connsiteY34" fmla="*/ 172396 h 898488"/>
                <a:gd name="connsiteX35" fmla="*/ 407280 w 1267330"/>
                <a:gd name="connsiteY35" fmla="*/ 122236 h 898488"/>
                <a:gd name="connsiteX36" fmla="*/ 636051 w 1267330"/>
                <a:gd name="connsiteY36" fmla="*/ 69289 h 898488"/>
                <a:gd name="connsiteX37" fmla="*/ 300052 w 1267330"/>
                <a:gd name="connsiteY37" fmla="*/ 369494 h 898488"/>
                <a:gd name="connsiteX38" fmla="*/ 529105 w 1267330"/>
                <a:gd name="connsiteY38" fmla="*/ 422440 h 898488"/>
                <a:gd name="connsiteX39" fmla="*/ 300052 w 1267330"/>
                <a:gd name="connsiteY39" fmla="*/ 472600 h 898488"/>
                <a:gd name="connsiteX40" fmla="*/ 71281 w 1267330"/>
                <a:gd name="connsiteY40" fmla="*/ 422440 h 898488"/>
                <a:gd name="connsiteX41" fmla="*/ 300052 w 1267330"/>
                <a:gd name="connsiteY41" fmla="*/ 369494 h 898488"/>
                <a:gd name="connsiteX42" fmla="*/ 530712 w 1267330"/>
                <a:gd name="connsiteY42" fmla="*/ 775875 h 898488"/>
                <a:gd name="connsiteX43" fmla="*/ 300807 w 1267330"/>
                <a:gd name="connsiteY43" fmla="*/ 826460 h 898488"/>
                <a:gd name="connsiteX44" fmla="*/ 70903 w 1267330"/>
                <a:gd name="connsiteY44" fmla="*/ 775970 h 898488"/>
                <a:gd name="connsiteX45" fmla="*/ 70903 w 1267330"/>
                <a:gd name="connsiteY45" fmla="*/ 506135 h 898488"/>
                <a:gd name="connsiteX46" fmla="*/ 300004 w 1267330"/>
                <a:gd name="connsiteY46" fmla="*/ 544629 h 898488"/>
                <a:gd name="connsiteX47" fmla="*/ 530712 w 1267330"/>
                <a:gd name="connsiteY47" fmla="*/ 505474 h 898488"/>
                <a:gd name="connsiteX48" fmla="*/ 530712 w 1267330"/>
                <a:gd name="connsiteY48" fmla="*/ 775875 h 898488"/>
                <a:gd name="connsiteX49" fmla="*/ 636854 w 1267330"/>
                <a:gd name="connsiteY49" fmla="*/ 526256 h 898488"/>
                <a:gd name="connsiteX50" fmla="*/ 602796 w 1267330"/>
                <a:gd name="connsiteY50" fmla="*/ 525547 h 898488"/>
                <a:gd name="connsiteX51" fmla="*/ 602796 w 1267330"/>
                <a:gd name="connsiteY51" fmla="*/ 422440 h 898488"/>
                <a:gd name="connsiteX52" fmla="*/ 502416 w 1267330"/>
                <a:gd name="connsiteY52" fmla="*/ 328119 h 898488"/>
                <a:gd name="connsiteX53" fmla="*/ 406950 w 1267330"/>
                <a:gd name="connsiteY53" fmla="*/ 307289 h 898488"/>
                <a:gd name="connsiteX54" fmla="*/ 406950 w 1267330"/>
                <a:gd name="connsiteY54" fmla="*/ 205930 h 898488"/>
                <a:gd name="connsiteX55" fmla="*/ 636051 w 1267330"/>
                <a:gd name="connsiteY55" fmla="*/ 244424 h 898488"/>
                <a:gd name="connsiteX56" fmla="*/ 866758 w 1267330"/>
                <a:gd name="connsiteY56" fmla="*/ 205269 h 898488"/>
                <a:gd name="connsiteX57" fmla="*/ 866758 w 1267330"/>
                <a:gd name="connsiteY57" fmla="*/ 305684 h 898488"/>
                <a:gd name="connsiteX58" fmla="*/ 664724 w 1267330"/>
                <a:gd name="connsiteY58" fmla="*/ 419040 h 898488"/>
                <a:gd name="connsiteX59" fmla="*/ 664818 w 1267330"/>
                <a:gd name="connsiteY59" fmla="*/ 433918 h 898488"/>
                <a:gd name="connsiteX60" fmla="*/ 664818 w 1267330"/>
                <a:gd name="connsiteY60" fmla="*/ 525783 h 898488"/>
                <a:gd name="connsiteX61" fmla="*/ 636854 w 1267330"/>
                <a:gd name="connsiteY61" fmla="*/ 526256 h 898488"/>
                <a:gd name="connsiteX62" fmla="*/ 1195341 w 1267330"/>
                <a:gd name="connsiteY62" fmla="*/ 775875 h 898488"/>
                <a:gd name="connsiteX63" fmla="*/ 965437 w 1267330"/>
                <a:gd name="connsiteY63" fmla="*/ 826460 h 898488"/>
                <a:gd name="connsiteX64" fmla="*/ 735533 w 1267330"/>
                <a:gd name="connsiteY64" fmla="*/ 775970 h 898488"/>
                <a:gd name="connsiteX65" fmla="*/ 735533 w 1267330"/>
                <a:gd name="connsiteY65" fmla="*/ 506135 h 898488"/>
                <a:gd name="connsiteX66" fmla="*/ 964634 w 1267330"/>
                <a:gd name="connsiteY66" fmla="*/ 544629 h 898488"/>
                <a:gd name="connsiteX67" fmla="*/ 1195341 w 1267330"/>
                <a:gd name="connsiteY67" fmla="*/ 505474 h 898488"/>
                <a:gd name="connsiteX68" fmla="*/ 1195341 w 1267330"/>
                <a:gd name="connsiteY68" fmla="*/ 775875 h 89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267330" h="898488">
                  <a:moveTo>
                    <a:pt x="1167046" y="328071"/>
                  </a:moveTo>
                  <a:cubicBezTo>
                    <a:pt x="1113809" y="310407"/>
                    <a:pt x="1040025" y="300252"/>
                    <a:pt x="964634" y="300252"/>
                  </a:cubicBezTo>
                  <a:cubicBezTo>
                    <a:pt x="956084" y="300252"/>
                    <a:pt x="947487" y="300394"/>
                    <a:pt x="938795" y="300630"/>
                  </a:cubicBezTo>
                  <a:lnTo>
                    <a:pt x="938795" y="122141"/>
                  </a:lnTo>
                  <a:cubicBezTo>
                    <a:pt x="938795" y="82230"/>
                    <a:pt x="904076" y="49593"/>
                    <a:pt x="838416" y="27819"/>
                  </a:cubicBezTo>
                  <a:cubicBezTo>
                    <a:pt x="785179" y="10155"/>
                    <a:pt x="711394" y="0"/>
                    <a:pt x="636004" y="0"/>
                  </a:cubicBezTo>
                  <a:cubicBezTo>
                    <a:pt x="497645" y="0"/>
                    <a:pt x="336046" y="31078"/>
                    <a:pt x="336046" y="118740"/>
                  </a:cubicBezTo>
                  <a:cubicBezTo>
                    <a:pt x="336046" y="122755"/>
                    <a:pt x="336141" y="133618"/>
                    <a:pt x="336141" y="133618"/>
                  </a:cubicBezTo>
                  <a:lnTo>
                    <a:pt x="336141" y="301008"/>
                  </a:lnTo>
                  <a:cubicBezTo>
                    <a:pt x="324190" y="300488"/>
                    <a:pt x="312097" y="300205"/>
                    <a:pt x="299957" y="300205"/>
                  </a:cubicBezTo>
                  <a:cubicBezTo>
                    <a:pt x="161599" y="300205"/>
                    <a:pt x="0" y="331283"/>
                    <a:pt x="0" y="418945"/>
                  </a:cubicBezTo>
                  <a:cubicBezTo>
                    <a:pt x="0" y="422960"/>
                    <a:pt x="94" y="433823"/>
                    <a:pt x="94" y="433823"/>
                  </a:cubicBezTo>
                  <a:lnTo>
                    <a:pt x="94" y="775072"/>
                  </a:lnTo>
                  <a:cubicBezTo>
                    <a:pt x="-236" y="794532"/>
                    <a:pt x="7416" y="812338"/>
                    <a:pt x="22910" y="828066"/>
                  </a:cubicBezTo>
                  <a:cubicBezTo>
                    <a:pt x="73974" y="879974"/>
                    <a:pt x="199908" y="898489"/>
                    <a:pt x="300760" y="898489"/>
                  </a:cubicBezTo>
                  <a:cubicBezTo>
                    <a:pt x="377332" y="898489"/>
                    <a:pt x="449085" y="888664"/>
                    <a:pt x="502842" y="870764"/>
                  </a:cubicBezTo>
                  <a:cubicBezTo>
                    <a:pt x="568171" y="849037"/>
                    <a:pt x="602701" y="816494"/>
                    <a:pt x="602701" y="776536"/>
                  </a:cubicBezTo>
                  <a:lnTo>
                    <a:pt x="602701" y="597528"/>
                  </a:lnTo>
                  <a:cubicBezTo>
                    <a:pt x="614274" y="598001"/>
                    <a:pt x="625659" y="598237"/>
                    <a:pt x="636759" y="598237"/>
                  </a:cubicBezTo>
                  <a:cubicBezTo>
                    <a:pt x="646160" y="598237"/>
                    <a:pt x="655513" y="598095"/>
                    <a:pt x="664724" y="597764"/>
                  </a:cubicBezTo>
                  <a:lnTo>
                    <a:pt x="664724" y="775025"/>
                  </a:lnTo>
                  <a:cubicBezTo>
                    <a:pt x="664393" y="794484"/>
                    <a:pt x="672046" y="812291"/>
                    <a:pt x="687540" y="828019"/>
                  </a:cubicBezTo>
                  <a:cubicBezTo>
                    <a:pt x="738603" y="879927"/>
                    <a:pt x="864538" y="898441"/>
                    <a:pt x="965390" y="898441"/>
                  </a:cubicBezTo>
                  <a:cubicBezTo>
                    <a:pt x="1041961" y="898441"/>
                    <a:pt x="1113715" y="888617"/>
                    <a:pt x="1167471" y="870716"/>
                  </a:cubicBezTo>
                  <a:cubicBezTo>
                    <a:pt x="1232800" y="848990"/>
                    <a:pt x="1267331" y="816447"/>
                    <a:pt x="1267331" y="776489"/>
                  </a:cubicBezTo>
                  <a:lnTo>
                    <a:pt x="1267331" y="422251"/>
                  </a:lnTo>
                  <a:cubicBezTo>
                    <a:pt x="1267425" y="382482"/>
                    <a:pt x="1232753" y="349845"/>
                    <a:pt x="1167046" y="328071"/>
                  </a:cubicBezTo>
                  <a:close/>
                  <a:moveTo>
                    <a:pt x="1193688" y="422440"/>
                  </a:moveTo>
                  <a:cubicBezTo>
                    <a:pt x="1185657" y="435618"/>
                    <a:pt x="1107621" y="472600"/>
                    <a:pt x="964634" y="472600"/>
                  </a:cubicBezTo>
                  <a:cubicBezTo>
                    <a:pt x="821741" y="472600"/>
                    <a:pt x="743846" y="435618"/>
                    <a:pt x="735863" y="422440"/>
                  </a:cubicBezTo>
                  <a:cubicBezTo>
                    <a:pt x="743752" y="408554"/>
                    <a:pt x="821646" y="369494"/>
                    <a:pt x="964634" y="369494"/>
                  </a:cubicBezTo>
                  <a:cubicBezTo>
                    <a:pt x="1107763" y="369494"/>
                    <a:pt x="1185752" y="408554"/>
                    <a:pt x="1193688" y="422440"/>
                  </a:cubicBezTo>
                  <a:close/>
                  <a:moveTo>
                    <a:pt x="636051" y="69289"/>
                  </a:moveTo>
                  <a:cubicBezTo>
                    <a:pt x="779133" y="69289"/>
                    <a:pt x="857122" y="108350"/>
                    <a:pt x="865105" y="122236"/>
                  </a:cubicBezTo>
                  <a:cubicBezTo>
                    <a:pt x="857074" y="135413"/>
                    <a:pt x="779038" y="172396"/>
                    <a:pt x="636051" y="172396"/>
                  </a:cubicBezTo>
                  <a:cubicBezTo>
                    <a:pt x="493158" y="172396"/>
                    <a:pt x="415263" y="135413"/>
                    <a:pt x="407280" y="122236"/>
                  </a:cubicBezTo>
                  <a:cubicBezTo>
                    <a:pt x="415216" y="108302"/>
                    <a:pt x="493063" y="69289"/>
                    <a:pt x="636051" y="69289"/>
                  </a:cubicBezTo>
                  <a:close/>
                  <a:moveTo>
                    <a:pt x="300052" y="369494"/>
                  </a:moveTo>
                  <a:cubicBezTo>
                    <a:pt x="443134" y="369494"/>
                    <a:pt x="521122" y="408554"/>
                    <a:pt x="529105" y="422440"/>
                  </a:cubicBezTo>
                  <a:cubicBezTo>
                    <a:pt x="521075" y="435618"/>
                    <a:pt x="443039" y="472600"/>
                    <a:pt x="300052" y="472600"/>
                  </a:cubicBezTo>
                  <a:cubicBezTo>
                    <a:pt x="157159" y="472600"/>
                    <a:pt x="79264" y="435618"/>
                    <a:pt x="71281" y="422440"/>
                  </a:cubicBezTo>
                  <a:cubicBezTo>
                    <a:pt x="79170" y="408554"/>
                    <a:pt x="157017" y="369494"/>
                    <a:pt x="300052" y="369494"/>
                  </a:cubicBezTo>
                  <a:close/>
                  <a:moveTo>
                    <a:pt x="530712" y="775875"/>
                  </a:moveTo>
                  <a:cubicBezTo>
                    <a:pt x="525374" y="786691"/>
                    <a:pt x="454376" y="826460"/>
                    <a:pt x="300807" y="826460"/>
                  </a:cubicBezTo>
                  <a:cubicBezTo>
                    <a:pt x="155364" y="826460"/>
                    <a:pt x="76950" y="788533"/>
                    <a:pt x="70903" y="775970"/>
                  </a:cubicBezTo>
                  <a:lnTo>
                    <a:pt x="70903" y="506135"/>
                  </a:lnTo>
                  <a:cubicBezTo>
                    <a:pt x="125368" y="530412"/>
                    <a:pt x="209356" y="544629"/>
                    <a:pt x="300004" y="544629"/>
                  </a:cubicBezTo>
                  <a:cubicBezTo>
                    <a:pt x="391739" y="544629"/>
                    <a:pt x="476294" y="530129"/>
                    <a:pt x="530712" y="505474"/>
                  </a:cubicBezTo>
                  <a:lnTo>
                    <a:pt x="530712" y="775875"/>
                  </a:lnTo>
                  <a:close/>
                  <a:moveTo>
                    <a:pt x="636854" y="526256"/>
                  </a:moveTo>
                  <a:cubicBezTo>
                    <a:pt x="625045" y="526256"/>
                    <a:pt x="613708" y="526019"/>
                    <a:pt x="602796" y="525547"/>
                  </a:cubicBezTo>
                  <a:lnTo>
                    <a:pt x="602796" y="422440"/>
                  </a:lnTo>
                  <a:cubicBezTo>
                    <a:pt x="602796" y="382530"/>
                    <a:pt x="568076" y="349892"/>
                    <a:pt x="502416" y="328119"/>
                  </a:cubicBezTo>
                  <a:cubicBezTo>
                    <a:pt x="475160" y="319050"/>
                    <a:pt x="442472" y="312013"/>
                    <a:pt x="406950" y="307289"/>
                  </a:cubicBezTo>
                  <a:lnTo>
                    <a:pt x="406950" y="205930"/>
                  </a:lnTo>
                  <a:cubicBezTo>
                    <a:pt x="461414" y="230207"/>
                    <a:pt x="545402" y="244424"/>
                    <a:pt x="636051" y="244424"/>
                  </a:cubicBezTo>
                  <a:cubicBezTo>
                    <a:pt x="727786" y="244424"/>
                    <a:pt x="812341" y="229924"/>
                    <a:pt x="866758" y="205269"/>
                  </a:cubicBezTo>
                  <a:lnTo>
                    <a:pt x="866758" y="305684"/>
                  </a:lnTo>
                  <a:cubicBezTo>
                    <a:pt x="759954" y="317822"/>
                    <a:pt x="664724" y="351782"/>
                    <a:pt x="664724" y="419040"/>
                  </a:cubicBezTo>
                  <a:cubicBezTo>
                    <a:pt x="664724" y="423054"/>
                    <a:pt x="664818" y="433918"/>
                    <a:pt x="664818" y="433918"/>
                  </a:cubicBezTo>
                  <a:lnTo>
                    <a:pt x="664818" y="525783"/>
                  </a:lnTo>
                  <a:cubicBezTo>
                    <a:pt x="655843" y="526067"/>
                    <a:pt x="646538" y="526256"/>
                    <a:pt x="636854" y="526256"/>
                  </a:cubicBezTo>
                  <a:close/>
                  <a:moveTo>
                    <a:pt x="1195341" y="775875"/>
                  </a:moveTo>
                  <a:cubicBezTo>
                    <a:pt x="1190003" y="786691"/>
                    <a:pt x="1119005" y="826460"/>
                    <a:pt x="965437" y="826460"/>
                  </a:cubicBezTo>
                  <a:cubicBezTo>
                    <a:pt x="819993" y="826460"/>
                    <a:pt x="741579" y="788533"/>
                    <a:pt x="735533" y="775970"/>
                  </a:cubicBezTo>
                  <a:lnTo>
                    <a:pt x="735533" y="506135"/>
                  </a:lnTo>
                  <a:cubicBezTo>
                    <a:pt x="789997" y="530412"/>
                    <a:pt x="873985" y="544629"/>
                    <a:pt x="964634" y="544629"/>
                  </a:cubicBezTo>
                  <a:cubicBezTo>
                    <a:pt x="1056369" y="544629"/>
                    <a:pt x="1140924" y="530129"/>
                    <a:pt x="1195341" y="505474"/>
                  </a:cubicBezTo>
                  <a:lnTo>
                    <a:pt x="1195341" y="775875"/>
                  </a:lnTo>
                  <a:close/>
                </a:path>
              </a:pathLst>
            </a:custGeom>
            <a:grpFill/>
            <a:ln w="22225" cap="flat">
              <a:solidFill>
                <a:schemeClr val="bg1"/>
              </a:solidFill>
              <a:prstDash val="solid"/>
              <a:miter/>
            </a:ln>
          </p:spPr>
          <p:txBody>
            <a:bodyPr rtlCol="0" anchor="ctr"/>
            <a:lstStyle/>
            <a:p>
              <a:endParaRPr lang="en-US"/>
            </a:p>
          </p:txBody>
        </p:sp>
      </p:grpSp>
      <p:sp>
        <p:nvSpPr>
          <p:cNvPr id="34" name="TextBox 33">
            <a:extLst>
              <a:ext uri="{FF2B5EF4-FFF2-40B4-BE49-F238E27FC236}">
                <a16:creationId xmlns:a16="http://schemas.microsoft.com/office/drawing/2014/main" id="{0E812744-A8BD-244F-86EC-62FDB1511D64}"/>
              </a:ext>
            </a:extLst>
          </p:cNvPr>
          <p:cNvSpPr txBox="1"/>
          <p:nvPr/>
        </p:nvSpPr>
        <p:spPr>
          <a:xfrm>
            <a:off x="11568238" y="6474474"/>
            <a:ext cx="233397"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000" b="0" i="0" u="none" strike="noStrike" kern="1200" cap="none" spc="0" normalizeH="0" baseline="0" noProof="0">
                <a:ln>
                  <a:noFill/>
                </a:ln>
                <a:solidFill>
                  <a:schemeClr val="bg1"/>
                </a:solidFill>
                <a:effectLst/>
                <a:uLnTx/>
                <a:uFillTx/>
                <a:latin typeface="+mj-lt"/>
                <a:ea typeface="Arial Nova" panose="020B0504020202020204" pitchFamily="34" charset="0"/>
                <a:cs typeface="Arial Nova" panose="020B05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MY" sz="1000" b="0" i="0" u="none" strike="noStrike" kern="1200" cap="none" spc="0" normalizeH="0" baseline="0" noProof="0" dirty="0">
              <a:ln>
                <a:noFill/>
              </a:ln>
              <a:solidFill>
                <a:schemeClr val="bg1"/>
              </a:solidFill>
              <a:effectLst/>
              <a:uLnTx/>
              <a:uFillTx/>
              <a:latin typeface="+mj-lt"/>
              <a:ea typeface="Arial Nova" panose="020B0504020202020204" pitchFamily="34" charset="0"/>
              <a:cs typeface="Arial Nova" panose="020B0504020202020204" pitchFamily="34" charset="0"/>
            </a:endParaRPr>
          </a:p>
        </p:txBody>
      </p:sp>
      <p:sp>
        <p:nvSpPr>
          <p:cNvPr id="35" name="TextBox 34">
            <a:extLst>
              <a:ext uri="{FF2B5EF4-FFF2-40B4-BE49-F238E27FC236}">
                <a16:creationId xmlns:a16="http://schemas.microsoft.com/office/drawing/2014/main" id="{1765C9C7-CB42-A54B-8C30-B41051B5CBD1}"/>
              </a:ext>
            </a:extLst>
          </p:cNvPr>
          <p:cNvSpPr txBox="1"/>
          <p:nvPr/>
        </p:nvSpPr>
        <p:spPr>
          <a:xfrm>
            <a:off x="644365" y="6474474"/>
            <a:ext cx="1213474" cy="246221"/>
          </a:xfrm>
          <a:prstGeom prst="rect">
            <a:avLst/>
          </a:prstGeom>
          <a:noFill/>
        </p:spPr>
        <p:txBody>
          <a:bodyPr wrap="none" lIns="0" rIns="0" rtlCol="0">
            <a:spAutoFit/>
          </a:bodyPr>
          <a:lstStyle>
            <a:defPPr>
              <a:defRPr lang="en-US"/>
            </a:defPPr>
            <a:lvl1pPr>
              <a:defRPr sz="1000" b="0" i="0">
                <a:latin typeface="Arial Nova" panose="020B0504020202020204" pitchFamily="34" charset="0"/>
                <a:ea typeface="Arial Nova" panose="020B0504020202020204" pitchFamily="34" charset="0"/>
                <a:cs typeface="Arial Nova" panose="020B0504020202020204" pitchFamily="34" charset="0"/>
              </a:defRPr>
            </a:lvl1pPr>
          </a:lstStyle>
          <a:p>
            <a:pPr lvl="0" defTabSz="914400">
              <a:defRPr/>
            </a:pPr>
            <a:r>
              <a:rPr kumimoji="0" lang="en-US" sz="1000" b="0" i="0" u="none" strike="noStrike" kern="1200" cap="none" spc="0" normalizeH="0" baseline="0" noProof="0" dirty="0">
                <a:ln>
                  <a:noFill/>
                </a:ln>
                <a:solidFill>
                  <a:schemeClr val="bg1"/>
                </a:solidFill>
                <a:effectLst/>
                <a:uLnTx/>
                <a:uFillTx/>
                <a:latin typeface="+mj-lt"/>
              </a:rPr>
              <a:t>HVR Software ©2021</a:t>
            </a:r>
            <a:endParaRPr kumimoji="0" lang="en-MY" sz="1000" b="0" i="0" u="none" strike="noStrike" kern="1200" cap="none" spc="0" normalizeH="0" baseline="0" noProof="0" dirty="0">
              <a:ln>
                <a:noFill/>
              </a:ln>
              <a:solidFill>
                <a:schemeClr val="bg1"/>
              </a:solidFill>
              <a:effectLst/>
              <a:uLnTx/>
              <a:uFillTx/>
              <a:latin typeface="+mj-lt"/>
            </a:endParaRPr>
          </a:p>
        </p:txBody>
      </p:sp>
      <p:pic>
        <p:nvPicPr>
          <p:cNvPr id="5" name="Picture 4" descr="Text&#10;&#10;Description automatically generated">
            <a:extLst>
              <a:ext uri="{FF2B5EF4-FFF2-40B4-BE49-F238E27FC236}">
                <a16:creationId xmlns:a16="http://schemas.microsoft.com/office/drawing/2014/main" id="{EED86EE4-31B0-4246-8493-A84BEF7D530E}"/>
              </a:ext>
            </a:extLst>
          </p:cNvPr>
          <p:cNvPicPr>
            <a:picLocks noChangeAspect="1"/>
          </p:cNvPicPr>
          <p:nvPr/>
        </p:nvPicPr>
        <p:blipFill>
          <a:blip r:embed="rId3"/>
          <a:stretch>
            <a:fillRect/>
          </a:stretch>
        </p:blipFill>
        <p:spPr>
          <a:xfrm>
            <a:off x="0" y="182098"/>
            <a:ext cx="1765300" cy="723900"/>
          </a:xfrm>
          <a:prstGeom prst="rect">
            <a:avLst/>
          </a:prstGeom>
        </p:spPr>
      </p:pic>
      <p:sp>
        <p:nvSpPr>
          <p:cNvPr id="26" name="Title 1">
            <a:extLst>
              <a:ext uri="{FF2B5EF4-FFF2-40B4-BE49-F238E27FC236}">
                <a16:creationId xmlns:a16="http://schemas.microsoft.com/office/drawing/2014/main" id="{DA0B0582-CF15-4EBB-9A43-DE2732E16F56}"/>
              </a:ext>
            </a:extLst>
          </p:cNvPr>
          <p:cNvSpPr txBox="1">
            <a:spLocks/>
          </p:cNvSpPr>
          <p:nvPr/>
        </p:nvSpPr>
        <p:spPr>
          <a:xfrm>
            <a:off x="291860" y="680426"/>
            <a:ext cx="11509775" cy="1285613"/>
          </a:xfrm>
          <a:prstGeom prst="rect">
            <a:avLst/>
          </a:prstGeom>
        </p:spPr>
        <p:txBody>
          <a:bodyPr anchor="t"/>
          <a:lstStyle>
            <a:lvl1pPr algn="ctr" defTabSz="914400" rtl="0" eaLnBrk="1" latinLnBrk="0" hangingPunct="1">
              <a:lnSpc>
                <a:spcPct val="90000"/>
              </a:lnSpc>
              <a:spcBef>
                <a:spcPct val="0"/>
              </a:spcBef>
              <a:buNone/>
              <a:defRPr sz="4000" b="1" i="0" kern="1200">
                <a:solidFill>
                  <a:schemeClr val="tx1"/>
                </a:solidFill>
                <a:latin typeface="Arial Nova" panose="020B0504020202020204" pitchFamily="34" charset="0"/>
                <a:ea typeface="Arial Nova" panose="020B0504020202020204" pitchFamily="34" charset="0"/>
                <a:cs typeface="Arial Nova" panose="020B0504020202020204" pitchFamily="34" charset="0"/>
              </a:defRPr>
            </a:lvl1pPr>
          </a:lstStyle>
          <a:p>
            <a:r>
              <a:rPr lang="fr-FR" sz="3600" spc="100" dirty="0">
                <a:latin typeface="+mj-lt"/>
              </a:rPr>
              <a:t>Il y a de nombreux problèmes qui empêchent de réaliser pleinement le potentiel des données</a:t>
            </a:r>
            <a:endParaRPr lang="en-US" sz="3600" spc="100" dirty="0">
              <a:latin typeface="+mj-lt"/>
            </a:endParaRPr>
          </a:p>
        </p:txBody>
      </p:sp>
    </p:spTree>
    <p:extLst>
      <p:ext uri="{BB962C8B-B14F-4D97-AF65-F5344CB8AC3E}">
        <p14:creationId xmlns:p14="http://schemas.microsoft.com/office/powerpoint/2010/main" val="1892437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EBB894B-7959-4589-9F99-6460C0C7E4BD}"/>
              </a:ext>
            </a:extLst>
          </p:cNvPr>
          <p:cNvGrpSpPr/>
          <p:nvPr/>
        </p:nvGrpSpPr>
        <p:grpSpPr>
          <a:xfrm>
            <a:off x="720983" y="-4"/>
            <a:ext cx="7646633" cy="2317784"/>
            <a:chOff x="720983" y="-4"/>
            <a:chExt cx="7646633" cy="2317784"/>
          </a:xfrm>
          <a:gradFill>
            <a:gsLst>
              <a:gs pos="1000">
                <a:srgbClr val="072574"/>
              </a:gs>
              <a:gs pos="93000">
                <a:schemeClr val="bg1"/>
              </a:gs>
            </a:gsLst>
            <a:lin ang="20400000" scaled="0"/>
          </a:gradFill>
        </p:grpSpPr>
        <p:sp>
          <p:nvSpPr>
            <p:cNvPr id="39" name="Rectangle 38">
              <a:extLst>
                <a:ext uri="{FF2B5EF4-FFF2-40B4-BE49-F238E27FC236}">
                  <a16:creationId xmlns:a16="http://schemas.microsoft.com/office/drawing/2014/main" id="{3CF850DD-EC82-48D1-9036-BA2BF2A93616}"/>
                </a:ext>
              </a:extLst>
            </p:cNvPr>
            <p:cNvSpPr/>
            <p:nvPr/>
          </p:nvSpPr>
          <p:spPr>
            <a:xfrm>
              <a:off x="720983" y="1825139"/>
              <a:ext cx="7222863" cy="4926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0838CCFD-52D3-4A6E-A695-A56DC4DB6488}"/>
                </a:ext>
              </a:extLst>
            </p:cNvPr>
            <p:cNvSpPr/>
            <p:nvPr/>
          </p:nvSpPr>
          <p:spPr>
            <a:xfrm rot="16200000">
              <a:off x="6962404" y="912567"/>
              <a:ext cx="2317784" cy="4926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C0E97A0C-1DF6-41F1-A434-A7227F63E315}"/>
              </a:ext>
            </a:extLst>
          </p:cNvPr>
          <p:cNvGrpSpPr/>
          <p:nvPr/>
        </p:nvGrpSpPr>
        <p:grpSpPr>
          <a:xfrm>
            <a:off x="228342" y="1825139"/>
            <a:ext cx="10065346" cy="3612325"/>
            <a:chOff x="228342" y="1825139"/>
            <a:chExt cx="10065346" cy="3612325"/>
          </a:xfrm>
          <a:gradFill>
            <a:gsLst>
              <a:gs pos="22000">
                <a:srgbClr val="01308C"/>
              </a:gs>
              <a:gs pos="0">
                <a:schemeClr val="accent2">
                  <a:lumMod val="75000"/>
                </a:schemeClr>
              </a:gs>
              <a:gs pos="100000">
                <a:srgbClr val="5BE6DD"/>
              </a:gs>
            </a:gsLst>
            <a:lin ang="0" scaled="0"/>
          </a:gradFill>
        </p:grpSpPr>
        <p:sp>
          <p:nvSpPr>
            <p:cNvPr id="17" name="Rectangle 16">
              <a:extLst>
                <a:ext uri="{FF2B5EF4-FFF2-40B4-BE49-F238E27FC236}">
                  <a16:creationId xmlns:a16="http://schemas.microsoft.com/office/drawing/2014/main" id="{F4169090-B878-40F3-BAD9-8FB0DA698D5E}"/>
                </a:ext>
              </a:extLst>
            </p:cNvPr>
            <p:cNvSpPr/>
            <p:nvPr/>
          </p:nvSpPr>
          <p:spPr>
            <a:xfrm rot="16200000">
              <a:off x="-1331499" y="3384980"/>
              <a:ext cx="3612324" cy="4926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rrow: Pentagon 25">
              <a:extLst>
                <a:ext uri="{FF2B5EF4-FFF2-40B4-BE49-F238E27FC236}">
                  <a16:creationId xmlns:a16="http://schemas.microsoft.com/office/drawing/2014/main" id="{B426F3C1-6B20-4286-84DE-85227934FCAC}"/>
                </a:ext>
              </a:extLst>
            </p:cNvPr>
            <p:cNvSpPr/>
            <p:nvPr/>
          </p:nvSpPr>
          <p:spPr>
            <a:xfrm>
              <a:off x="577845" y="4944823"/>
              <a:ext cx="9715843" cy="492641"/>
            </a:xfrm>
            <a:prstGeom prst="homePlate">
              <a:avLst>
                <a:gd name="adj" fmla="val 50201"/>
              </a:avLst>
            </a:prstGeom>
            <a:grpFill/>
            <a:ln>
              <a:noFill/>
            </a:ln>
          </p:spPr>
          <p:txBody>
            <a:bodyPr lIns="0" tIns="0" rIns="0" bIns="0" anchor="ctr"/>
            <a:lstStyle/>
            <a:p>
              <a:pPr algn="ctr" defTabSz="914400"/>
              <a:endParaRPr lang="en-US" sz="2400" dirty="0">
                <a:solidFill>
                  <a:srgbClr val="FFFFFF"/>
                </a:solidFill>
                <a:latin typeface="+mj-lt"/>
                <a:cs typeface="Arial Nova" panose="020B0504020202020204" pitchFamily="34" charset="0"/>
              </a:endParaRPr>
            </a:p>
          </p:txBody>
        </p:sp>
      </p:grpSp>
      <p:sp>
        <p:nvSpPr>
          <p:cNvPr id="6" name="Cross 5">
            <a:extLst>
              <a:ext uri="{FF2B5EF4-FFF2-40B4-BE49-F238E27FC236}">
                <a16:creationId xmlns:a16="http://schemas.microsoft.com/office/drawing/2014/main" id="{8CBBF2E5-CB79-4529-9EA5-4B0A91AAD10E}"/>
              </a:ext>
            </a:extLst>
          </p:cNvPr>
          <p:cNvSpPr/>
          <p:nvPr/>
        </p:nvSpPr>
        <p:spPr>
          <a:xfrm rot="18900000">
            <a:off x="10106808" y="4444234"/>
            <a:ext cx="1493818" cy="1493818"/>
          </a:xfrm>
          <a:prstGeom prst="plus">
            <a:avLst>
              <a:gd name="adj" fmla="val 40824"/>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F21E587-FC3B-C346-8271-632657B18450}"/>
              </a:ext>
            </a:extLst>
          </p:cNvPr>
          <p:cNvSpPr/>
          <p:nvPr/>
        </p:nvSpPr>
        <p:spPr>
          <a:xfrm>
            <a:off x="805690" y="1799721"/>
            <a:ext cx="3361929" cy="52322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j-lt"/>
              </a:rPr>
              <a:t>L’ETL </a:t>
            </a:r>
            <a:r>
              <a:rPr kumimoji="0" lang="en-US" sz="2800" b="1" i="0" u="none" strike="noStrike" kern="1200" cap="none" spc="0" normalizeH="0" baseline="0" noProof="0" dirty="0" err="1">
                <a:ln>
                  <a:noFill/>
                </a:ln>
                <a:solidFill>
                  <a:schemeClr val="bg1"/>
                </a:solidFill>
                <a:effectLst/>
                <a:uLnTx/>
                <a:uFillTx/>
                <a:latin typeface="+mj-lt"/>
              </a:rPr>
              <a:t>signifie</a:t>
            </a:r>
            <a:r>
              <a:rPr kumimoji="0" lang="en-US" sz="2800" b="1" i="0" u="none" strike="noStrike" kern="1200" cap="none" spc="0" normalizeH="0" baseline="0" noProof="0" dirty="0">
                <a:ln>
                  <a:noFill/>
                </a:ln>
                <a:solidFill>
                  <a:schemeClr val="bg1"/>
                </a:solidFill>
                <a:effectLst/>
                <a:uLnTx/>
                <a:uFillTx/>
                <a:latin typeface="+mj-lt"/>
              </a:rPr>
              <a:t> …</a:t>
            </a:r>
          </a:p>
        </p:txBody>
      </p:sp>
      <p:sp>
        <p:nvSpPr>
          <p:cNvPr id="8" name="Rectangle 11, chunk 1">
            <a:extLst>
              <a:ext uri="{FF2B5EF4-FFF2-40B4-BE49-F238E27FC236}">
                <a16:creationId xmlns:a16="http://schemas.microsoft.com/office/drawing/2014/main" id="{9A55700D-AAF4-4ADD-95AC-1DC1AA1CB9B1}"/>
              </a:ext>
            </a:extLst>
          </p:cNvPr>
          <p:cNvSpPr txBox="1"/>
          <p:nvPr/>
        </p:nvSpPr>
        <p:spPr>
          <a:xfrm>
            <a:off x="917011" y="3289509"/>
            <a:ext cx="2015350" cy="1169551"/>
          </a:xfrm>
          <a:prstGeom prst="rect">
            <a:avLst/>
          </a:prstGeom>
        </p:spPr>
        <p:txBody>
          <a:bodyPr wrap="square" anchor="t">
            <a:spAutoFit/>
          </a:bodyPr>
          <a:lstStyle>
            <a:defPPr>
              <a:defRPr lang="en-US"/>
            </a:defPPr>
            <a:lvl1pPr marR="0" lvl="0" indent="0" defTabSz="914400" fontAlgn="auto">
              <a:lnSpc>
                <a:spcPct val="100000"/>
              </a:lnSpc>
              <a:spcBef>
                <a:spcPts val="1000"/>
              </a:spcBef>
              <a:spcAft>
                <a:spcPts val="600"/>
              </a:spcAft>
              <a:buClrTx/>
              <a:buSzTx/>
              <a:buFontTx/>
              <a:buNone/>
              <a:tabLst/>
              <a:defRPr kumimoji="0" sz="1600" b="0" i="0" u="none" strike="noStrike" cap="none" spc="0" normalizeH="0" baseline="0">
                <a:ln>
                  <a:noFill/>
                </a:ln>
                <a:solidFill>
                  <a:srgbClr val="000000"/>
                </a:solidFill>
                <a:effectLst/>
                <a:uLnTx/>
                <a:uFillTx/>
                <a:latin typeface="+mj-lt"/>
              </a:defRPr>
            </a:lvl1pPr>
          </a:lstStyle>
          <a:p>
            <a:pPr marL="0" marR="0" lvl="0" indent="0" algn="r" defTabSz="914400" rtl="0" eaLnBrk="1" fontAlgn="auto" latinLnBrk="0" hangingPunct="1">
              <a:lnSpc>
                <a:spcPct val="100000"/>
              </a:lnSpc>
              <a:spcBef>
                <a:spcPts val="1000"/>
              </a:spcBef>
              <a:spcAft>
                <a:spcPts val="600"/>
              </a:spcAft>
              <a:buClrTx/>
              <a:buSzTx/>
              <a:tabLst/>
              <a:defRPr/>
            </a:pPr>
            <a:r>
              <a:rPr kumimoji="0" lang="fr-FR" sz="1400" b="1" i="0" u="none" strike="noStrike" kern="1200" cap="none" spc="0" normalizeH="0" baseline="0" dirty="0">
                <a:ln>
                  <a:noFill/>
                </a:ln>
                <a:solidFill>
                  <a:srgbClr val="000000"/>
                </a:solidFill>
                <a:effectLst/>
                <a:uLnTx/>
                <a:uFillTx/>
                <a:latin typeface="Arial Nova"/>
                <a:ea typeface="+mn-ea"/>
                <a:cs typeface="+mn-cs"/>
              </a:rPr>
              <a:t>Capture intrusive des données modifiées issues de vos systèmes sources transactionnels</a:t>
            </a:r>
          </a:p>
        </p:txBody>
      </p:sp>
      <p:sp>
        <p:nvSpPr>
          <p:cNvPr id="9" name="Rectangle 11, chunk 2">
            <a:extLst>
              <a:ext uri="{FF2B5EF4-FFF2-40B4-BE49-F238E27FC236}">
                <a16:creationId xmlns:a16="http://schemas.microsoft.com/office/drawing/2014/main" id="{0C89AA0C-D2F9-4FF8-BBD7-BB674FB6220D}"/>
              </a:ext>
            </a:extLst>
          </p:cNvPr>
          <p:cNvSpPr txBox="1"/>
          <p:nvPr/>
        </p:nvSpPr>
        <p:spPr>
          <a:xfrm>
            <a:off x="3324414" y="3289509"/>
            <a:ext cx="1672457" cy="1169551"/>
          </a:xfrm>
          <a:prstGeom prst="rect">
            <a:avLst/>
          </a:prstGeom>
        </p:spPr>
        <p:txBody>
          <a:bodyPr wrap="square" anchor="t">
            <a:spAutoFit/>
          </a:bodyPr>
          <a:lstStyle>
            <a:defPPr>
              <a:defRPr lang="en-US"/>
            </a:defPPr>
            <a:lvl1pPr marR="0" lvl="0" indent="0" defTabSz="914400" fontAlgn="auto">
              <a:lnSpc>
                <a:spcPct val="100000"/>
              </a:lnSpc>
              <a:spcBef>
                <a:spcPts val="1000"/>
              </a:spcBef>
              <a:spcAft>
                <a:spcPts val="600"/>
              </a:spcAft>
              <a:buClrTx/>
              <a:buSzTx/>
              <a:buFontTx/>
              <a:buNone/>
              <a:tabLst/>
              <a:defRPr kumimoji="0" sz="1600" b="0" i="0" u="none" strike="noStrike" cap="none" spc="0" normalizeH="0" baseline="0">
                <a:ln>
                  <a:noFill/>
                </a:ln>
                <a:solidFill>
                  <a:srgbClr val="000000"/>
                </a:solidFill>
                <a:effectLst/>
                <a:uLnTx/>
                <a:uFillTx/>
                <a:latin typeface="+mj-lt"/>
              </a:defRPr>
            </a:lvl1pPr>
          </a:lstStyle>
          <a:p>
            <a:pPr marL="0" marR="0" lvl="0" indent="0" algn="r" defTabSz="914400" rtl="0" eaLnBrk="1" fontAlgn="auto" latinLnBrk="0" hangingPunct="1">
              <a:lnSpc>
                <a:spcPct val="100000"/>
              </a:lnSpc>
              <a:spcBef>
                <a:spcPts val="600"/>
              </a:spcBef>
              <a:spcAft>
                <a:spcPts val="600"/>
              </a:spcAft>
              <a:buClrTx/>
              <a:buSzTx/>
              <a:tabLst/>
              <a:defRPr/>
            </a:pPr>
            <a:r>
              <a:rPr kumimoji="0" lang="fr-FR" sz="1400" b="1" i="0" u="none" strike="noStrike" kern="1200" cap="none" spc="0" normalizeH="0" baseline="0" noProof="0" dirty="0">
                <a:ln>
                  <a:noFill/>
                </a:ln>
                <a:solidFill>
                  <a:srgbClr val="000000"/>
                </a:solidFill>
                <a:effectLst/>
                <a:uLnTx/>
                <a:uFillTx/>
                <a:latin typeface="Arial Nova"/>
                <a:ea typeface="+mn-ea"/>
                <a:cs typeface="+mn-cs"/>
              </a:rPr>
              <a:t>Requêtes SQL ou triggers de base de données gourmands en ressources</a:t>
            </a:r>
            <a:endParaRPr kumimoji="0" lang="en-US" sz="1400" b="1" i="0" u="none" strike="noStrike" kern="1200" cap="none" spc="0" normalizeH="0" baseline="0" noProof="0" dirty="0">
              <a:ln>
                <a:noFill/>
              </a:ln>
              <a:solidFill>
                <a:srgbClr val="000000"/>
              </a:solidFill>
              <a:effectLst/>
              <a:uLnTx/>
              <a:uFillTx/>
              <a:latin typeface="Arial Nova"/>
              <a:ea typeface="+mn-ea"/>
              <a:cs typeface="+mn-cs"/>
            </a:endParaRPr>
          </a:p>
        </p:txBody>
      </p:sp>
      <p:sp>
        <p:nvSpPr>
          <p:cNvPr id="10" name="Rectangle 11, chunk 3">
            <a:extLst>
              <a:ext uri="{FF2B5EF4-FFF2-40B4-BE49-F238E27FC236}">
                <a16:creationId xmlns:a16="http://schemas.microsoft.com/office/drawing/2014/main" id="{262489A1-768C-4F78-B773-711AB6B5A15F}"/>
              </a:ext>
            </a:extLst>
          </p:cNvPr>
          <p:cNvSpPr txBox="1"/>
          <p:nvPr/>
        </p:nvSpPr>
        <p:spPr>
          <a:xfrm>
            <a:off x="5388925" y="3279716"/>
            <a:ext cx="1715924" cy="738664"/>
          </a:xfrm>
          <a:prstGeom prst="rect">
            <a:avLst/>
          </a:prstGeom>
        </p:spPr>
        <p:txBody>
          <a:bodyPr wrap="square" anchor="t">
            <a:spAutoFit/>
          </a:bodyPr>
          <a:lstStyle>
            <a:defPPr>
              <a:defRPr lang="en-US"/>
            </a:defPPr>
            <a:lvl1pPr marR="0" lvl="0" indent="0" defTabSz="914400" fontAlgn="auto">
              <a:lnSpc>
                <a:spcPct val="100000"/>
              </a:lnSpc>
              <a:spcBef>
                <a:spcPts val="1000"/>
              </a:spcBef>
              <a:spcAft>
                <a:spcPts val="600"/>
              </a:spcAft>
              <a:buClrTx/>
              <a:buSzTx/>
              <a:buFontTx/>
              <a:buNone/>
              <a:tabLst/>
              <a:defRPr kumimoji="0" sz="1600" b="0" i="0" u="none" strike="noStrike" cap="none" spc="0" normalizeH="0" baseline="0">
                <a:ln>
                  <a:noFill/>
                </a:ln>
                <a:solidFill>
                  <a:srgbClr val="000000"/>
                </a:solidFill>
                <a:effectLst/>
                <a:uLnTx/>
                <a:uFillTx/>
                <a:latin typeface="+mj-lt"/>
              </a:defRPr>
            </a:lvl1pPr>
          </a:lstStyle>
          <a:p>
            <a:pPr marL="0" marR="0" lvl="0" indent="0" algn="r" defTabSz="914400" rtl="0" eaLnBrk="1" fontAlgn="auto" latinLnBrk="0" hangingPunct="1">
              <a:lnSpc>
                <a:spcPct val="100000"/>
              </a:lnSpc>
              <a:spcBef>
                <a:spcPts val="600"/>
              </a:spcBef>
              <a:spcAft>
                <a:spcPts val="600"/>
              </a:spcAft>
              <a:buClrTx/>
              <a:buSzTx/>
              <a:tabLst/>
              <a:defRPr/>
            </a:pPr>
            <a:r>
              <a:rPr kumimoji="0" lang="fr-FR" sz="1400" b="1" i="0" u="none" strike="noStrike" kern="1200" cap="none" spc="0" normalizeH="0" baseline="0" noProof="0" dirty="0">
                <a:ln>
                  <a:noFill/>
                </a:ln>
                <a:solidFill>
                  <a:srgbClr val="000000"/>
                </a:solidFill>
                <a:effectLst/>
                <a:uLnTx/>
                <a:uFillTx/>
                <a:latin typeface="Arial Nova"/>
                <a:ea typeface="+mn-ea"/>
                <a:cs typeface="+mn-cs"/>
              </a:rPr>
              <a:t>Longs traitements ETL de fin de journée</a:t>
            </a:r>
            <a:endParaRPr kumimoji="0" lang="en-US" sz="1400" b="1" i="0" u="none" strike="noStrike" kern="1200" cap="none" spc="0" normalizeH="0" baseline="0" noProof="0" dirty="0">
              <a:ln>
                <a:noFill/>
              </a:ln>
              <a:solidFill>
                <a:srgbClr val="000000"/>
              </a:solidFill>
              <a:effectLst/>
              <a:uLnTx/>
              <a:uFillTx/>
              <a:latin typeface="Arial Nova"/>
              <a:ea typeface="+mn-ea"/>
              <a:cs typeface="+mn-cs"/>
            </a:endParaRPr>
          </a:p>
        </p:txBody>
      </p:sp>
      <p:sp>
        <p:nvSpPr>
          <p:cNvPr id="11" name="Rectangle 11, chunk 4">
            <a:extLst>
              <a:ext uri="{FF2B5EF4-FFF2-40B4-BE49-F238E27FC236}">
                <a16:creationId xmlns:a16="http://schemas.microsoft.com/office/drawing/2014/main" id="{EAD1A42E-BD7D-420F-B80D-472779B09D64}"/>
              </a:ext>
            </a:extLst>
          </p:cNvPr>
          <p:cNvSpPr txBox="1"/>
          <p:nvPr/>
        </p:nvSpPr>
        <p:spPr>
          <a:xfrm>
            <a:off x="7496903" y="3279716"/>
            <a:ext cx="1463737" cy="738664"/>
          </a:xfrm>
          <a:prstGeom prst="rect">
            <a:avLst/>
          </a:prstGeom>
        </p:spPr>
        <p:txBody>
          <a:bodyPr wrap="square" anchor="t">
            <a:spAutoFit/>
          </a:bodyPr>
          <a:lstStyle>
            <a:defPPr>
              <a:defRPr lang="en-US"/>
            </a:defPPr>
            <a:lvl1pPr marR="0" lvl="0" indent="0" defTabSz="914400" fontAlgn="auto">
              <a:lnSpc>
                <a:spcPct val="100000"/>
              </a:lnSpc>
              <a:spcBef>
                <a:spcPts val="1000"/>
              </a:spcBef>
              <a:spcAft>
                <a:spcPts val="600"/>
              </a:spcAft>
              <a:buClrTx/>
              <a:buSzTx/>
              <a:buFontTx/>
              <a:buNone/>
              <a:tabLst/>
              <a:defRPr kumimoji="0" sz="1600" b="0" i="0" u="none" strike="noStrike" cap="none" spc="0" normalizeH="0" baseline="0">
                <a:ln>
                  <a:noFill/>
                </a:ln>
                <a:solidFill>
                  <a:srgbClr val="000000"/>
                </a:solidFill>
                <a:effectLst/>
                <a:uLnTx/>
                <a:uFillTx/>
                <a:latin typeface="+mj-lt"/>
              </a:defRPr>
            </a:lvl1pPr>
          </a:lstStyle>
          <a:p>
            <a:pPr marL="0" marR="0" lvl="0" indent="0" algn="r" defTabSz="914400" rtl="0" eaLnBrk="1" fontAlgn="auto" latinLnBrk="0" hangingPunct="1">
              <a:lnSpc>
                <a:spcPct val="100000"/>
              </a:lnSpc>
              <a:spcBef>
                <a:spcPts val="600"/>
              </a:spcBef>
              <a:spcAft>
                <a:spcPts val="600"/>
              </a:spcAft>
              <a:buClrTx/>
              <a:buSzTx/>
              <a:tabLst/>
              <a:defRPr/>
            </a:pPr>
            <a:r>
              <a:rPr kumimoji="0" lang="fr-FR" sz="1400" b="1" i="0" u="none" strike="noStrike" kern="1200" cap="none" spc="0" normalizeH="0" baseline="0" noProof="0" dirty="0">
                <a:ln>
                  <a:noFill/>
                </a:ln>
                <a:solidFill>
                  <a:srgbClr val="000000"/>
                </a:solidFill>
                <a:effectLst/>
                <a:uLnTx/>
                <a:uFillTx/>
                <a:latin typeface="Arial Nova"/>
                <a:ea typeface="+mn-ea"/>
                <a:cs typeface="+mn-cs"/>
              </a:rPr>
              <a:t>Analyses sur des données à j-1</a:t>
            </a:r>
            <a:endParaRPr kumimoji="0" lang="en-US" sz="1400" b="1" i="0" u="none" strike="noStrike" kern="1200" cap="none" spc="0" normalizeH="0" baseline="0" noProof="0" dirty="0">
              <a:ln>
                <a:noFill/>
              </a:ln>
              <a:solidFill>
                <a:srgbClr val="000000"/>
              </a:solidFill>
              <a:effectLst/>
              <a:uLnTx/>
              <a:uFillTx/>
              <a:latin typeface="Arial Nova"/>
              <a:ea typeface="+mn-ea"/>
              <a:cs typeface="+mn-cs"/>
            </a:endParaRPr>
          </a:p>
        </p:txBody>
      </p:sp>
      <p:sp>
        <p:nvSpPr>
          <p:cNvPr id="13" name="Rectangle 11, chunk 5">
            <a:extLst>
              <a:ext uri="{FF2B5EF4-FFF2-40B4-BE49-F238E27FC236}">
                <a16:creationId xmlns:a16="http://schemas.microsoft.com/office/drawing/2014/main" id="{F49DDD4C-72AB-4940-AC2F-687542AB62C7}"/>
              </a:ext>
            </a:extLst>
          </p:cNvPr>
          <p:cNvSpPr txBox="1"/>
          <p:nvPr/>
        </p:nvSpPr>
        <p:spPr>
          <a:xfrm>
            <a:off x="9352694" y="3279716"/>
            <a:ext cx="2128148" cy="738664"/>
          </a:xfrm>
          <a:prstGeom prst="rect">
            <a:avLst/>
          </a:prstGeom>
        </p:spPr>
        <p:txBody>
          <a:bodyPr wrap="square" anchor="t">
            <a:spAutoFit/>
          </a:bodyPr>
          <a:lstStyle>
            <a:defPPr>
              <a:defRPr lang="en-US"/>
            </a:defPPr>
            <a:lvl1pPr marR="0" lvl="0" indent="0" defTabSz="914400" fontAlgn="auto">
              <a:lnSpc>
                <a:spcPct val="100000"/>
              </a:lnSpc>
              <a:spcBef>
                <a:spcPts val="1000"/>
              </a:spcBef>
              <a:spcAft>
                <a:spcPts val="600"/>
              </a:spcAft>
              <a:buClrTx/>
              <a:buSzTx/>
              <a:buFontTx/>
              <a:buNone/>
              <a:tabLst/>
              <a:defRPr kumimoji="0" sz="1600" b="0" i="0" u="none" strike="noStrike" cap="none" spc="0" normalizeH="0" baseline="0">
                <a:ln>
                  <a:noFill/>
                </a:ln>
                <a:solidFill>
                  <a:srgbClr val="000000"/>
                </a:solidFill>
                <a:effectLst/>
                <a:uLnTx/>
                <a:uFillTx/>
                <a:latin typeface="+mj-lt"/>
              </a:defRPr>
            </a:lvl1pPr>
          </a:lstStyle>
          <a:p>
            <a:pPr algn="r"/>
            <a:r>
              <a:rPr kumimoji="0" lang="fr-FR" sz="1400" b="1" i="0" u="none" strike="noStrike" kern="1200" cap="none" spc="0" normalizeH="0" baseline="0" dirty="0">
                <a:ln>
                  <a:noFill/>
                </a:ln>
                <a:solidFill>
                  <a:srgbClr val="000000"/>
                </a:solidFill>
                <a:effectLst/>
                <a:uLnTx/>
                <a:uFillTx/>
                <a:latin typeface="Arial Nova"/>
                <a:ea typeface="+mn-ea"/>
                <a:cs typeface="+mn-cs"/>
              </a:rPr>
              <a:t>Coût élevé de gestion des plateformes traditionnelles</a:t>
            </a:r>
            <a:endParaRPr lang="fr-FR" sz="1400" b="1" dirty="0"/>
          </a:p>
        </p:txBody>
      </p:sp>
      <p:sp>
        <p:nvSpPr>
          <p:cNvPr id="34" name="Rectangle 33">
            <a:extLst>
              <a:ext uri="{FF2B5EF4-FFF2-40B4-BE49-F238E27FC236}">
                <a16:creationId xmlns:a16="http://schemas.microsoft.com/office/drawing/2014/main" id="{44241D00-1A24-46EF-9987-271743F4EA2D}"/>
              </a:ext>
            </a:extLst>
          </p:cNvPr>
          <p:cNvSpPr/>
          <p:nvPr/>
        </p:nvSpPr>
        <p:spPr>
          <a:xfrm>
            <a:off x="3128388" y="4944823"/>
            <a:ext cx="2064510" cy="492641"/>
          </a:xfrm>
          <a:prstGeom prst="rect">
            <a:avLst/>
          </a:prstGeom>
          <a:gradFill>
            <a:gsLst>
              <a:gs pos="0">
                <a:srgbClr val="01308C">
                  <a:alpha val="80000"/>
                </a:srgbClr>
              </a:gs>
              <a:gs pos="100000">
                <a:schemeClr val="accent2">
                  <a:alpha val="0"/>
                </a:schemeClr>
              </a:gs>
            </a:gsLst>
            <a:lin ang="0" scaled="0"/>
          </a:gradFill>
          <a:ln>
            <a:noFill/>
          </a:ln>
        </p:spPr>
        <p:txBody>
          <a:bodyPr lIns="0" tIns="0" rIns="0" bIns="0" anchor="ctr"/>
          <a:lstStyle/>
          <a:p>
            <a:pPr algn="ctr" defTabSz="914400"/>
            <a:endParaRPr lang="en-US" sz="2400" dirty="0">
              <a:solidFill>
                <a:srgbClr val="FFFFFF"/>
              </a:solidFill>
              <a:latin typeface="+mj-lt"/>
              <a:cs typeface="Arial Nova" panose="020B0504020202020204" pitchFamily="34" charset="0"/>
            </a:endParaRPr>
          </a:p>
        </p:txBody>
      </p:sp>
      <p:sp>
        <p:nvSpPr>
          <p:cNvPr id="35" name="Rectangle 34">
            <a:extLst>
              <a:ext uri="{FF2B5EF4-FFF2-40B4-BE49-F238E27FC236}">
                <a16:creationId xmlns:a16="http://schemas.microsoft.com/office/drawing/2014/main" id="{930D6D61-ABA6-4AD5-97FB-518CACDDADA5}"/>
              </a:ext>
            </a:extLst>
          </p:cNvPr>
          <p:cNvSpPr/>
          <p:nvPr/>
        </p:nvSpPr>
        <p:spPr>
          <a:xfrm>
            <a:off x="5192897" y="4944823"/>
            <a:ext cx="2104809" cy="492641"/>
          </a:xfrm>
          <a:prstGeom prst="rect">
            <a:avLst/>
          </a:prstGeom>
          <a:gradFill>
            <a:gsLst>
              <a:gs pos="0">
                <a:srgbClr val="01308C">
                  <a:alpha val="50000"/>
                </a:srgbClr>
              </a:gs>
              <a:gs pos="100000">
                <a:schemeClr val="accent2">
                  <a:alpha val="0"/>
                </a:schemeClr>
              </a:gs>
            </a:gsLst>
            <a:lin ang="0" scaled="0"/>
          </a:gradFill>
          <a:ln>
            <a:noFill/>
          </a:ln>
        </p:spPr>
        <p:txBody>
          <a:bodyPr lIns="0" tIns="0" rIns="0" bIns="0" anchor="ctr"/>
          <a:lstStyle/>
          <a:p>
            <a:pPr algn="ctr" defTabSz="914400"/>
            <a:endParaRPr lang="en-US" sz="2400" dirty="0">
              <a:solidFill>
                <a:srgbClr val="FFFFFF"/>
              </a:solidFill>
              <a:latin typeface="+mj-lt"/>
              <a:cs typeface="Arial Nova" panose="020B0504020202020204" pitchFamily="34" charset="0"/>
            </a:endParaRPr>
          </a:p>
        </p:txBody>
      </p:sp>
      <p:sp>
        <p:nvSpPr>
          <p:cNvPr id="36" name="Rectangle 35">
            <a:extLst>
              <a:ext uri="{FF2B5EF4-FFF2-40B4-BE49-F238E27FC236}">
                <a16:creationId xmlns:a16="http://schemas.microsoft.com/office/drawing/2014/main" id="{5C86EDBA-4067-40FB-9540-E45CF3730465}"/>
              </a:ext>
            </a:extLst>
          </p:cNvPr>
          <p:cNvSpPr/>
          <p:nvPr/>
        </p:nvSpPr>
        <p:spPr>
          <a:xfrm>
            <a:off x="7297709" y="4944823"/>
            <a:ext cx="1858957" cy="492641"/>
          </a:xfrm>
          <a:prstGeom prst="rect">
            <a:avLst/>
          </a:prstGeom>
          <a:gradFill>
            <a:gsLst>
              <a:gs pos="0">
                <a:srgbClr val="01308C">
                  <a:alpha val="35000"/>
                </a:srgbClr>
              </a:gs>
              <a:gs pos="100000">
                <a:schemeClr val="accent2">
                  <a:alpha val="0"/>
                </a:schemeClr>
              </a:gs>
            </a:gsLst>
            <a:lin ang="0" scaled="0"/>
          </a:gradFill>
          <a:ln>
            <a:noFill/>
          </a:ln>
        </p:spPr>
        <p:txBody>
          <a:bodyPr lIns="0" tIns="0" rIns="0" bIns="0" anchor="ctr"/>
          <a:lstStyle/>
          <a:p>
            <a:pPr algn="ctr" defTabSz="914400"/>
            <a:endParaRPr lang="en-US" sz="2400" dirty="0">
              <a:solidFill>
                <a:srgbClr val="FFFFFF"/>
              </a:solidFill>
              <a:latin typeface="+mj-lt"/>
              <a:cs typeface="Arial Nova" panose="020B0504020202020204" pitchFamily="34" charset="0"/>
            </a:endParaRPr>
          </a:p>
        </p:txBody>
      </p:sp>
      <p:sp>
        <p:nvSpPr>
          <p:cNvPr id="37" name="Rectangle 36">
            <a:extLst>
              <a:ext uri="{FF2B5EF4-FFF2-40B4-BE49-F238E27FC236}">
                <a16:creationId xmlns:a16="http://schemas.microsoft.com/office/drawing/2014/main" id="{99A750E6-400D-45E1-B95B-606141A0AD01}"/>
              </a:ext>
            </a:extLst>
          </p:cNvPr>
          <p:cNvSpPr/>
          <p:nvPr/>
        </p:nvSpPr>
        <p:spPr>
          <a:xfrm>
            <a:off x="9155083" y="4944823"/>
            <a:ext cx="912842" cy="492641"/>
          </a:xfrm>
          <a:prstGeom prst="rect">
            <a:avLst/>
          </a:prstGeom>
          <a:gradFill>
            <a:gsLst>
              <a:gs pos="0">
                <a:srgbClr val="01308C">
                  <a:alpha val="20000"/>
                </a:srgbClr>
              </a:gs>
              <a:gs pos="100000">
                <a:schemeClr val="accent2">
                  <a:alpha val="0"/>
                </a:schemeClr>
              </a:gs>
            </a:gsLst>
            <a:lin ang="0" scaled="0"/>
          </a:gradFill>
          <a:ln>
            <a:noFill/>
          </a:ln>
        </p:spPr>
        <p:txBody>
          <a:bodyPr lIns="0" tIns="0" rIns="0" bIns="0" anchor="ctr"/>
          <a:lstStyle/>
          <a:p>
            <a:pPr algn="ctr" defTabSz="914400"/>
            <a:endParaRPr lang="en-US" sz="2400" dirty="0">
              <a:solidFill>
                <a:srgbClr val="FFFFFF"/>
              </a:solidFill>
              <a:latin typeface="+mj-lt"/>
              <a:cs typeface="Arial Nova" panose="020B0504020202020204" pitchFamily="34" charset="0"/>
            </a:endParaRPr>
          </a:p>
        </p:txBody>
      </p:sp>
      <p:grpSp>
        <p:nvGrpSpPr>
          <p:cNvPr id="24" name="Group 23">
            <a:extLst>
              <a:ext uri="{FF2B5EF4-FFF2-40B4-BE49-F238E27FC236}">
                <a16:creationId xmlns:a16="http://schemas.microsoft.com/office/drawing/2014/main" id="{931BE073-3617-4520-820B-5634BB61E9F3}"/>
              </a:ext>
            </a:extLst>
          </p:cNvPr>
          <p:cNvGrpSpPr/>
          <p:nvPr/>
        </p:nvGrpSpPr>
        <p:grpSpPr>
          <a:xfrm>
            <a:off x="3128387" y="3139759"/>
            <a:ext cx="8548483" cy="2895341"/>
            <a:chOff x="3128387" y="2722765"/>
            <a:chExt cx="8548483" cy="3248891"/>
          </a:xfrm>
        </p:grpSpPr>
        <p:cxnSp>
          <p:nvCxnSpPr>
            <p:cNvPr id="22" name="Straight Connector 21">
              <a:extLst>
                <a:ext uri="{FF2B5EF4-FFF2-40B4-BE49-F238E27FC236}">
                  <a16:creationId xmlns:a16="http://schemas.microsoft.com/office/drawing/2014/main" id="{F6B44D19-EA3C-4F67-8312-BA3CF363BB65}"/>
                </a:ext>
              </a:extLst>
            </p:cNvPr>
            <p:cNvCxnSpPr/>
            <p:nvPr/>
          </p:nvCxnSpPr>
          <p:spPr>
            <a:xfrm>
              <a:off x="3128387" y="2722765"/>
              <a:ext cx="0" cy="324889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14D9AED-267D-41D7-91C4-E85960653359}"/>
                </a:ext>
              </a:extLst>
            </p:cNvPr>
            <p:cNvCxnSpPr>
              <a:cxnSpLocks/>
            </p:cNvCxnSpPr>
            <p:nvPr/>
          </p:nvCxnSpPr>
          <p:spPr>
            <a:xfrm>
              <a:off x="5192898" y="2722765"/>
              <a:ext cx="0" cy="324889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4AA7F31-C914-4E6F-B711-62979E2E255F}"/>
                </a:ext>
              </a:extLst>
            </p:cNvPr>
            <p:cNvCxnSpPr/>
            <p:nvPr/>
          </p:nvCxnSpPr>
          <p:spPr>
            <a:xfrm>
              <a:off x="7300876" y="2722765"/>
              <a:ext cx="0" cy="324889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E23FB32-9F23-4BF6-8477-13338FFBA46B}"/>
                </a:ext>
              </a:extLst>
            </p:cNvPr>
            <p:cNvCxnSpPr>
              <a:cxnSpLocks/>
            </p:cNvCxnSpPr>
            <p:nvPr/>
          </p:nvCxnSpPr>
          <p:spPr>
            <a:xfrm>
              <a:off x="9156667" y="2722765"/>
              <a:ext cx="0" cy="324889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B944D11-FDBA-4F44-8072-AAEC2AE8B14F}"/>
                </a:ext>
              </a:extLst>
            </p:cNvPr>
            <p:cNvCxnSpPr>
              <a:cxnSpLocks/>
            </p:cNvCxnSpPr>
            <p:nvPr/>
          </p:nvCxnSpPr>
          <p:spPr>
            <a:xfrm>
              <a:off x="11676870" y="2722765"/>
              <a:ext cx="0" cy="324889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1" name="Cross 40">
            <a:extLst>
              <a:ext uri="{FF2B5EF4-FFF2-40B4-BE49-F238E27FC236}">
                <a16:creationId xmlns:a16="http://schemas.microsoft.com/office/drawing/2014/main" id="{1D6F50DA-92D4-4EF8-8F8F-1AF3C9D9A819}"/>
              </a:ext>
            </a:extLst>
          </p:cNvPr>
          <p:cNvSpPr>
            <a:spLocks noChangeAspect="1"/>
          </p:cNvSpPr>
          <p:nvPr/>
        </p:nvSpPr>
        <p:spPr>
          <a:xfrm rot="18900000">
            <a:off x="8564040" y="4974790"/>
            <a:ext cx="432706" cy="432706"/>
          </a:xfrm>
          <a:prstGeom prst="plus">
            <a:avLst>
              <a:gd name="adj" fmla="val 40824"/>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2" name="Cross 41">
            <a:extLst>
              <a:ext uri="{FF2B5EF4-FFF2-40B4-BE49-F238E27FC236}">
                <a16:creationId xmlns:a16="http://schemas.microsoft.com/office/drawing/2014/main" id="{91795162-37AD-4025-A44B-2511C074B9A5}"/>
              </a:ext>
            </a:extLst>
          </p:cNvPr>
          <p:cNvSpPr>
            <a:spLocks noChangeAspect="1"/>
          </p:cNvSpPr>
          <p:nvPr/>
        </p:nvSpPr>
        <p:spPr>
          <a:xfrm rot="18900000">
            <a:off x="6701903" y="4974790"/>
            <a:ext cx="432706" cy="432706"/>
          </a:xfrm>
          <a:prstGeom prst="plus">
            <a:avLst>
              <a:gd name="adj" fmla="val 40824"/>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3" name="Cross 42">
            <a:extLst>
              <a:ext uri="{FF2B5EF4-FFF2-40B4-BE49-F238E27FC236}">
                <a16:creationId xmlns:a16="http://schemas.microsoft.com/office/drawing/2014/main" id="{FDEE29A5-D18B-4FEF-8DAA-924EA6DA1D2E}"/>
              </a:ext>
            </a:extLst>
          </p:cNvPr>
          <p:cNvSpPr>
            <a:spLocks noChangeAspect="1"/>
          </p:cNvSpPr>
          <p:nvPr/>
        </p:nvSpPr>
        <p:spPr>
          <a:xfrm rot="18900000">
            <a:off x="4598520" y="4974790"/>
            <a:ext cx="432706" cy="432706"/>
          </a:xfrm>
          <a:prstGeom prst="plus">
            <a:avLst>
              <a:gd name="adj" fmla="val 40824"/>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71A5A6E4-C2A8-4D15-860A-53CA52184B0D}"/>
              </a:ext>
            </a:extLst>
          </p:cNvPr>
          <p:cNvSpPr/>
          <p:nvPr/>
        </p:nvSpPr>
        <p:spPr>
          <a:xfrm>
            <a:off x="1070566" y="4944823"/>
            <a:ext cx="2064510" cy="492641"/>
          </a:xfrm>
          <a:prstGeom prst="rect">
            <a:avLst/>
          </a:prstGeom>
          <a:gradFill>
            <a:gsLst>
              <a:gs pos="0">
                <a:schemeClr val="accent1">
                  <a:alpha val="0"/>
                </a:schemeClr>
              </a:gs>
              <a:gs pos="100000">
                <a:schemeClr val="accent1">
                  <a:alpha val="10000"/>
                </a:schemeClr>
              </a:gs>
            </a:gsLst>
            <a:lin ang="0" scaled="0"/>
          </a:gradFill>
          <a:ln>
            <a:noFill/>
          </a:ln>
        </p:spPr>
        <p:txBody>
          <a:bodyPr lIns="0" tIns="0" rIns="0" bIns="0" anchor="ctr"/>
          <a:lstStyle/>
          <a:p>
            <a:pPr algn="ctr" defTabSz="914400"/>
            <a:endParaRPr lang="en-US" sz="2400" dirty="0">
              <a:solidFill>
                <a:srgbClr val="FFFFFF"/>
              </a:solidFill>
              <a:latin typeface="+mj-lt"/>
              <a:cs typeface="Arial Nova" panose="020B0504020202020204" pitchFamily="34" charset="0"/>
            </a:endParaRPr>
          </a:p>
        </p:txBody>
      </p:sp>
      <p:sp>
        <p:nvSpPr>
          <p:cNvPr id="44" name="Cross 43">
            <a:extLst>
              <a:ext uri="{FF2B5EF4-FFF2-40B4-BE49-F238E27FC236}">
                <a16:creationId xmlns:a16="http://schemas.microsoft.com/office/drawing/2014/main" id="{0A8E1094-2472-4755-8E9B-0554A6092E13}"/>
              </a:ext>
            </a:extLst>
          </p:cNvPr>
          <p:cNvSpPr>
            <a:spLocks noChangeAspect="1"/>
          </p:cNvSpPr>
          <p:nvPr/>
        </p:nvSpPr>
        <p:spPr>
          <a:xfrm rot="18900000">
            <a:off x="2529190" y="4974790"/>
            <a:ext cx="432706" cy="432706"/>
          </a:xfrm>
          <a:prstGeom prst="plus">
            <a:avLst>
              <a:gd name="adj" fmla="val 40824"/>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7" name="Title 1">
            <a:extLst>
              <a:ext uri="{FF2B5EF4-FFF2-40B4-BE49-F238E27FC236}">
                <a16:creationId xmlns:a16="http://schemas.microsoft.com/office/drawing/2014/main" id="{84000C51-5A2F-8048-970B-B3B8394C9519}"/>
              </a:ext>
            </a:extLst>
          </p:cNvPr>
          <p:cNvSpPr txBox="1">
            <a:spLocks/>
          </p:cNvSpPr>
          <p:nvPr/>
        </p:nvSpPr>
        <p:spPr>
          <a:xfrm>
            <a:off x="536195" y="706762"/>
            <a:ext cx="11119610" cy="495486"/>
          </a:xfrm>
          <a:prstGeom prst="rect">
            <a:avLst/>
          </a:prstGeom>
        </p:spPr>
        <p:txBody>
          <a:bodyPr anchor="t"/>
          <a:lstStyle>
            <a:lvl1pPr algn="ctr" defTabSz="914400" rtl="0" eaLnBrk="1" latinLnBrk="0" hangingPunct="1">
              <a:lnSpc>
                <a:spcPct val="90000"/>
              </a:lnSpc>
              <a:spcBef>
                <a:spcPct val="0"/>
              </a:spcBef>
              <a:buNone/>
              <a:defRPr sz="4000" b="1" i="0" kern="1200">
                <a:solidFill>
                  <a:schemeClr val="tx1"/>
                </a:solidFill>
                <a:latin typeface="Arial Nova" panose="020B0504020202020204" pitchFamily="34" charset="0"/>
                <a:ea typeface="Arial Nova" panose="020B0504020202020204" pitchFamily="34" charset="0"/>
                <a:cs typeface="Arial Nova" panose="020B0504020202020204" pitchFamily="34" charset="0"/>
              </a:defRPr>
            </a:lvl1pPr>
          </a:lstStyle>
          <a:p>
            <a:r>
              <a:rPr lang="fr-FR" sz="3600" spc="100">
                <a:latin typeface="+mj-lt"/>
              </a:rPr>
              <a:t>Un ETL vous retient-il ?</a:t>
            </a:r>
          </a:p>
        </p:txBody>
      </p:sp>
      <p:pic>
        <p:nvPicPr>
          <p:cNvPr id="32" name="Picture 31" descr="Text&#10;&#10;Description automatically generated">
            <a:extLst>
              <a:ext uri="{FF2B5EF4-FFF2-40B4-BE49-F238E27FC236}">
                <a16:creationId xmlns:a16="http://schemas.microsoft.com/office/drawing/2014/main" id="{90E3A8E9-502B-3140-BF5B-53D38C66BFDB}"/>
              </a:ext>
            </a:extLst>
          </p:cNvPr>
          <p:cNvPicPr>
            <a:picLocks noChangeAspect="1"/>
          </p:cNvPicPr>
          <p:nvPr/>
        </p:nvPicPr>
        <p:blipFill>
          <a:blip r:embed="rId3"/>
          <a:stretch>
            <a:fillRect/>
          </a:stretch>
        </p:blipFill>
        <p:spPr>
          <a:xfrm>
            <a:off x="0" y="182098"/>
            <a:ext cx="1765300" cy="723900"/>
          </a:xfrm>
          <a:prstGeom prst="rect">
            <a:avLst/>
          </a:prstGeom>
        </p:spPr>
      </p:pic>
    </p:spTree>
    <p:extLst>
      <p:ext uri="{BB962C8B-B14F-4D97-AF65-F5344CB8AC3E}">
        <p14:creationId xmlns:p14="http://schemas.microsoft.com/office/powerpoint/2010/main" val="1030515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52B7A20-5E0E-2743-8CBE-80227A4EC035}"/>
              </a:ext>
            </a:extLst>
          </p:cNvPr>
          <p:cNvSpPr/>
          <p:nvPr/>
        </p:nvSpPr>
        <p:spPr>
          <a:xfrm>
            <a:off x="-824138" y="-880495"/>
            <a:ext cx="7066243" cy="7180811"/>
          </a:xfrm>
          <a:prstGeom prst="ellipse">
            <a:avLst/>
          </a:prstGeom>
          <a:gradFill flip="none" rotWithShape="1">
            <a:gsLst>
              <a:gs pos="41000">
                <a:srgbClr val="1446BE"/>
              </a:gs>
              <a:gs pos="65000">
                <a:schemeClr val="accent2"/>
              </a:gs>
              <a:gs pos="18000">
                <a:srgbClr val="1D5CE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BF9A2C1-5974-3944-9190-B54EAB20B79F}"/>
              </a:ext>
            </a:extLst>
          </p:cNvPr>
          <p:cNvSpPr/>
          <p:nvPr/>
        </p:nvSpPr>
        <p:spPr>
          <a:xfrm>
            <a:off x="338377" y="4014636"/>
            <a:ext cx="5263253" cy="969496"/>
          </a:xfrm>
          <a:prstGeom prst="rect">
            <a:avLst/>
          </a:prstGeom>
          <a:noFill/>
        </p:spPr>
        <p:txBody>
          <a:bodyPr wrap="square" anchor="ctr">
            <a:spAutoFit/>
          </a:bodyPr>
          <a:lstStyle/>
          <a:p>
            <a:pPr>
              <a:spcAft>
                <a:spcPts val="600"/>
              </a:spcAft>
            </a:pPr>
            <a:r>
              <a:rPr lang="fr-FR" sz="2000" b="1" dirty="0">
                <a:solidFill>
                  <a:schemeClr val="bg1"/>
                </a:solidFill>
                <a:latin typeface="+mj-lt"/>
                <a:ea typeface="Arial Nova" panose="020B0504020202020204" pitchFamily="34" charset="0"/>
                <a:cs typeface="Arial Nova" panose="020B0504020202020204" pitchFamily="34" charset="0"/>
              </a:rPr>
              <a:t>Nous sommes mondiaux et reconnus</a:t>
            </a:r>
          </a:p>
          <a:p>
            <a:pPr>
              <a:spcAft>
                <a:spcPts val="600"/>
              </a:spcAft>
            </a:pPr>
            <a:r>
              <a:rPr lang="fr-FR" sz="1600" dirty="0">
                <a:solidFill>
                  <a:schemeClr val="bg1"/>
                </a:solidFill>
                <a:latin typeface="+mj-lt"/>
                <a:ea typeface="Arial Nova" panose="020B0504020202020204" pitchFamily="34" charset="0"/>
                <a:cs typeface="Arial Nova" panose="020B0504020202020204" pitchFamily="34" charset="0"/>
              </a:rPr>
              <a:t>Siège social à San Francisco, des bureaux à Londres, aux Pays-Bas et à Singapour</a:t>
            </a:r>
            <a:endParaRPr lang="en-US" sz="1600" dirty="0">
              <a:solidFill>
                <a:schemeClr val="bg1"/>
              </a:solidFill>
              <a:latin typeface="+mj-lt"/>
              <a:ea typeface="Arial Nova" panose="020B0504020202020204" pitchFamily="34" charset="0"/>
              <a:cs typeface="Arial Nova" panose="020B0504020202020204" pitchFamily="34" charset="0"/>
            </a:endParaRPr>
          </a:p>
        </p:txBody>
      </p:sp>
      <p:sp>
        <p:nvSpPr>
          <p:cNvPr id="7" name="TextBox 6">
            <a:extLst>
              <a:ext uri="{FF2B5EF4-FFF2-40B4-BE49-F238E27FC236}">
                <a16:creationId xmlns:a16="http://schemas.microsoft.com/office/drawing/2014/main" id="{50EC5ACA-3D37-AC48-85C8-28080AC0862A}"/>
              </a:ext>
            </a:extLst>
          </p:cNvPr>
          <p:cNvSpPr txBox="1"/>
          <p:nvPr/>
        </p:nvSpPr>
        <p:spPr>
          <a:xfrm>
            <a:off x="168412" y="1384364"/>
            <a:ext cx="1977888" cy="307777"/>
          </a:xfrm>
          <a:prstGeom prst="rect">
            <a:avLst/>
          </a:prstGeom>
          <a:noFill/>
        </p:spPr>
        <p:txBody>
          <a:bodyPr wrap="square" rtlCol="0">
            <a:spAutoFit/>
          </a:bodyPr>
          <a:lstStyle/>
          <a:p>
            <a:r>
              <a:rPr lang="en-US" b="1" dirty="0">
                <a:solidFill>
                  <a:schemeClr val="bg1"/>
                </a:solidFill>
                <a:ea typeface="Arial Nova" panose="020B0504020202020204" pitchFamily="34" charset="0"/>
                <a:cs typeface="Arial Nova" panose="020B0504020202020204" pitchFamily="34" charset="0"/>
              </a:rPr>
              <a:t>Qui </a:t>
            </a:r>
            <a:r>
              <a:rPr lang="en-US" b="1" dirty="0" err="1">
                <a:solidFill>
                  <a:schemeClr val="bg1"/>
                </a:solidFill>
                <a:ea typeface="Arial Nova" panose="020B0504020202020204" pitchFamily="34" charset="0"/>
                <a:cs typeface="Arial Nova" panose="020B0504020202020204" pitchFamily="34" charset="0"/>
              </a:rPr>
              <a:t>sommes</a:t>
            </a:r>
            <a:r>
              <a:rPr lang="en-US" b="1" dirty="0">
                <a:solidFill>
                  <a:schemeClr val="bg1"/>
                </a:solidFill>
                <a:ea typeface="Arial Nova" panose="020B0504020202020204" pitchFamily="34" charset="0"/>
                <a:cs typeface="Arial Nova" panose="020B0504020202020204" pitchFamily="34" charset="0"/>
              </a:rPr>
              <a:t> nous ?</a:t>
            </a:r>
          </a:p>
        </p:txBody>
      </p:sp>
      <p:pic>
        <p:nvPicPr>
          <p:cNvPr id="19" name="Graphic 18">
            <a:extLst>
              <a:ext uri="{FF2B5EF4-FFF2-40B4-BE49-F238E27FC236}">
                <a16:creationId xmlns:a16="http://schemas.microsoft.com/office/drawing/2014/main" id="{B2C51DD2-9E84-DE4F-A234-8BFB1A0CCFC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99647" y="1469015"/>
            <a:ext cx="6908016" cy="3782368"/>
          </a:xfrm>
          <a:prstGeom prst="rect">
            <a:avLst/>
          </a:prstGeom>
          <a:effectLst>
            <a:outerShdw blurRad="228600" dist="50800" dir="5400000" algn="ctr" rotWithShape="0">
              <a:srgbClr val="000000">
                <a:alpha val="26000"/>
              </a:srgbClr>
            </a:outerShdw>
          </a:effectLst>
        </p:spPr>
      </p:pic>
      <p:pic>
        <p:nvPicPr>
          <p:cNvPr id="20" name="Graphic 19">
            <a:extLst>
              <a:ext uri="{FF2B5EF4-FFF2-40B4-BE49-F238E27FC236}">
                <a16:creationId xmlns:a16="http://schemas.microsoft.com/office/drawing/2014/main" id="{244AD114-D5F5-B848-A2BD-F8489F2655A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8825497">
            <a:off x="10737851" y="2555993"/>
            <a:ext cx="1261617" cy="1878023"/>
          </a:xfrm>
          <a:prstGeom prst="rect">
            <a:avLst/>
          </a:prstGeom>
        </p:spPr>
      </p:pic>
      <p:pic>
        <p:nvPicPr>
          <p:cNvPr id="21" name="Graphic 20">
            <a:extLst>
              <a:ext uri="{FF2B5EF4-FFF2-40B4-BE49-F238E27FC236}">
                <a16:creationId xmlns:a16="http://schemas.microsoft.com/office/drawing/2014/main" id="{C9AAEE48-3E24-3F4F-969E-AB4FFE18F74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8894056">
            <a:off x="7599407" y="1911304"/>
            <a:ext cx="2891212" cy="2846732"/>
          </a:xfrm>
          <a:prstGeom prst="rect">
            <a:avLst/>
          </a:prstGeom>
        </p:spPr>
      </p:pic>
      <p:pic>
        <p:nvPicPr>
          <p:cNvPr id="22" name="Graphic 21">
            <a:extLst>
              <a:ext uri="{FF2B5EF4-FFF2-40B4-BE49-F238E27FC236}">
                <a16:creationId xmlns:a16="http://schemas.microsoft.com/office/drawing/2014/main" id="{565C34CC-59A2-F348-8107-93B8A9CDDCB7}"/>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525346" y="1653918"/>
            <a:ext cx="3910218" cy="1624668"/>
          </a:xfrm>
          <a:prstGeom prst="rect">
            <a:avLst/>
          </a:prstGeom>
        </p:spPr>
      </p:pic>
      <p:pic>
        <p:nvPicPr>
          <p:cNvPr id="23" name="Graphic 22">
            <a:extLst>
              <a:ext uri="{FF2B5EF4-FFF2-40B4-BE49-F238E27FC236}">
                <a16:creationId xmlns:a16="http://schemas.microsoft.com/office/drawing/2014/main" id="{D09FF13C-3B86-534C-96A4-970D09D9784B}"/>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9229975">
            <a:off x="6565945" y="1869978"/>
            <a:ext cx="3450753" cy="2511772"/>
          </a:xfrm>
          <a:prstGeom prst="rect">
            <a:avLst/>
          </a:prstGeom>
        </p:spPr>
      </p:pic>
      <p:pic>
        <p:nvPicPr>
          <p:cNvPr id="26" name="Graphic 25">
            <a:extLst>
              <a:ext uri="{FF2B5EF4-FFF2-40B4-BE49-F238E27FC236}">
                <a16:creationId xmlns:a16="http://schemas.microsoft.com/office/drawing/2014/main" id="{3D96D4F4-6D19-6741-ACCA-137A16B5DB16}"/>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203941" y="5363363"/>
            <a:ext cx="1015664" cy="1047906"/>
          </a:xfrm>
          <a:prstGeom prst="rect">
            <a:avLst/>
          </a:prstGeom>
        </p:spPr>
      </p:pic>
      <p:pic>
        <p:nvPicPr>
          <p:cNvPr id="27" name="Picture 26" descr="Logo, company name&#10;&#10;Description automatically generated">
            <a:extLst>
              <a:ext uri="{FF2B5EF4-FFF2-40B4-BE49-F238E27FC236}">
                <a16:creationId xmlns:a16="http://schemas.microsoft.com/office/drawing/2014/main" id="{9951665C-167B-E54B-88F6-BE2370A6B2D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765302" y="5348296"/>
            <a:ext cx="1895663" cy="1137398"/>
          </a:xfrm>
          <a:prstGeom prst="rect">
            <a:avLst/>
          </a:prstGeom>
        </p:spPr>
      </p:pic>
      <p:pic>
        <p:nvPicPr>
          <p:cNvPr id="24" name="Picture 23">
            <a:extLst>
              <a:ext uri="{FF2B5EF4-FFF2-40B4-BE49-F238E27FC236}">
                <a16:creationId xmlns:a16="http://schemas.microsoft.com/office/drawing/2014/main" id="{F2DB5289-88EF-A14C-A3DC-85DBAA170D6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648139" y="5689546"/>
            <a:ext cx="1930613" cy="444041"/>
          </a:xfrm>
          <a:prstGeom prst="rect">
            <a:avLst/>
          </a:prstGeom>
        </p:spPr>
      </p:pic>
      <p:pic>
        <p:nvPicPr>
          <p:cNvPr id="28" name="Picture 27">
            <a:extLst>
              <a:ext uri="{FF2B5EF4-FFF2-40B4-BE49-F238E27FC236}">
                <a16:creationId xmlns:a16="http://schemas.microsoft.com/office/drawing/2014/main" id="{52FC193E-F693-AB41-ADEE-F32C1510A05D}"/>
              </a:ext>
            </a:extLst>
          </p:cNvPr>
          <p:cNvPicPr>
            <a:picLocks noChangeAspect="1"/>
          </p:cNvPicPr>
          <p:nvPr/>
        </p:nvPicPr>
        <p:blipFill>
          <a:blip r:embed="rId17" cstate="email">
            <a:lum bright="100000"/>
            <a:extLst>
              <a:ext uri="{28A0092B-C50C-407E-A947-70E740481C1C}">
                <a14:useLocalDpi xmlns:a14="http://schemas.microsoft.com/office/drawing/2010/main"/>
              </a:ext>
            </a:extLst>
          </a:blip>
          <a:stretch>
            <a:fillRect/>
          </a:stretch>
        </p:blipFill>
        <p:spPr>
          <a:xfrm>
            <a:off x="338377" y="357318"/>
            <a:ext cx="1246237" cy="263356"/>
          </a:xfrm>
          <a:prstGeom prst="rect">
            <a:avLst/>
          </a:prstGeom>
        </p:spPr>
      </p:pic>
      <p:sp>
        <p:nvSpPr>
          <p:cNvPr id="9" name="Title 1">
            <a:extLst>
              <a:ext uri="{FF2B5EF4-FFF2-40B4-BE49-F238E27FC236}">
                <a16:creationId xmlns:a16="http://schemas.microsoft.com/office/drawing/2014/main" id="{874D4D8A-8301-1843-9421-2FD799DE8355}"/>
              </a:ext>
            </a:extLst>
          </p:cNvPr>
          <p:cNvSpPr txBox="1">
            <a:spLocks/>
          </p:cNvSpPr>
          <p:nvPr/>
        </p:nvSpPr>
        <p:spPr>
          <a:xfrm>
            <a:off x="142874" y="1739500"/>
            <a:ext cx="5860185" cy="1754326"/>
          </a:xfrm>
          <a:prstGeom prst="rect">
            <a:avLst/>
          </a:prstGeom>
        </p:spPr>
        <p:txBody>
          <a:bodyPr wrap="square" anchor="t">
            <a:spAutoFit/>
          </a:bodyPr>
          <a:lstStyle>
            <a:lvl1pPr>
              <a:lnSpc>
                <a:spcPct val="90000"/>
              </a:lnSpc>
              <a:spcBef>
                <a:spcPct val="0"/>
              </a:spcBef>
              <a:buNone/>
              <a:defRPr sz="3600" b="1" i="0">
                <a:solidFill>
                  <a:srgbClr val="073F66"/>
                </a:solidFill>
                <a:latin typeface="Arial Nova" panose="020B0504020202020204" pitchFamily="34" charset="0"/>
                <a:ea typeface="Arial Nova" panose="020B0504020202020204" pitchFamily="34" charset="0"/>
                <a:cs typeface="Arial Nova" panose="020B0504020202020204" pitchFamily="34" charset="0"/>
              </a:defRPr>
            </a:lvl1pPr>
          </a:lstStyle>
          <a:p>
            <a:pPr defTabSz="914400">
              <a:defRPr/>
            </a:pPr>
            <a:r>
              <a:rPr lang="fr-FR" sz="4000" dirty="0">
                <a:ln w="15875">
                  <a:noFill/>
                </a:ln>
                <a:solidFill>
                  <a:schemeClr val="bg1"/>
                </a:solidFill>
                <a:latin typeface="+mj-lt"/>
              </a:rPr>
              <a:t>Des experts en intégration de donnée</a:t>
            </a:r>
            <a:r>
              <a:rPr lang="fr-FR" sz="4000" dirty="0">
                <a:ln w="15875">
                  <a:noFill/>
                </a:ln>
                <a:solidFill>
                  <a:schemeClr val="tx1"/>
                </a:solidFill>
                <a:latin typeface="+mj-lt"/>
              </a:rPr>
              <a:t>s</a:t>
            </a:r>
            <a:r>
              <a:rPr lang="fr-FR" sz="4000" dirty="0">
                <a:ln w="15875">
                  <a:noFill/>
                </a:ln>
                <a:solidFill>
                  <a:schemeClr val="bg1"/>
                </a:solidFill>
                <a:latin typeface="+mj-lt"/>
              </a:rPr>
              <a:t> en temps réel</a:t>
            </a:r>
            <a:endParaRPr lang="en-US" sz="4000" dirty="0">
              <a:ln w="15875">
                <a:noFill/>
              </a:ln>
              <a:solidFill>
                <a:schemeClr val="bg1"/>
              </a:solidFill>
              <a:latin typeface="+mj-lt"/>
            </a:endParaRPr>
          </a:p>
        </p:txBody>
      </p:sp>
    </p:spTree>
    <p:extLst>
      <p:ext uri="{BB962C8B-B14F-4D97-AF65-F5344CB8AC3E}">
        <p14:creationId xmlns:p14="http://schemas.microsoft.com/office/powerpoint/2010/main" val="4121087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D537140-1885-4386-9EEF-654FE7FF15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
            <a:ext cx="12192000" cy="6857995"/>
          </a:xfrm>
          <a:prstGeom prst="rect">
            <a:avLst/>
          </a:prstGeom>
          <a:effectLst>
            <a:outerShdw blurRad="889000" algn="ctr" rotWithShape="0">
              <a:schemeClr val="accent2">
                <a:lumMod val="50000"/>
                <a:alpha val="20000"/>
              </a:schemeClr>
            </a:outerShdw>
          </a:effectLst>
        </p:spPr>
      </p:pic>
      <p:grpSp>
        <p:nvGrpSpPr>
          <p:cNvPr id="2" name="Group 1">
            <a:extLst>
              <a:ext uri="{FF2B5EF4-FFF2-40B4-BE49-F238E27FC236}">
                <a16:creationId xmlns:a16="http://schemas.microsoft.com/office/drawing/2014/main" id="{EB2BA6C4-AC3E-4DCE-A845-2EADDBCE35DB}"/>
              </a:ext>
            </a:extLst>
          </p:cNvPr>
          <p:cNvGrpSpPr>
            <a:grpSpLocks noChangeAspect="1"/>
          </p:cNvGrpSpPr>
          <p:nvPr/>
        </p:nvGrpSpPr>
        <p:grpSpPr>
          <a:xfrm>
            <a:off x="-160278" y="747065"/>
            <a:ext cx="5457306" cy="5457306"/>
            <a:chOff x="-457336" y="189913"/>
            <a:chExt cx="5943600" cy="5943600"/>
          </a:xfrm>
        </p:grpSpPr>
        <p:sp>
          <p:nvSpPr>
            <p:cNvPr id="30" name="AutoShape 2">
              <a:extLst>
                <a:ext uri="{FF2B5EF4-FFF2-40B4-BE49-F238E27FC236}">
                  <a16:creationId xmlns:a16="http://schemas.microsoft.com/office/drawing/2014/main" id="{40416B70-1FAA-4509-8FF2-02827B5F34BC}"/>
                </a:ext>
              </a:extLst>
            </p:cNvPr>
            <p:cNvSpPr>
              <a:spLocks/>
            </p:cNvSpPr>
            <p:nvPr/>
          </p:nvSpPr>
          <p:spPr bwMode="auto">
            <a:xfrm>
              <a:off x="-457336" y="189913"/>
              <a:ext cx="5943600" cy="5943600"/>
            </a:xfrm>
            <a:prstGeom prst="ellipse">
              <a:avLst/>
            </a:prstGeom>
            <a:gradFill flip="none" rotWithShape="1">
              <a:gsLst>
                <a:gs pos="68000">
                  <a:schemeClr val="bg1"/>
                </a:gs>
                <a:gs pos="0">
                  <a:srgbClr val="DFE4EE"/>
                </a:gs>
              </a:gsLst>
              <a:path path="circle">
                <a:fillToRect l="100000" t="100000"/>
              </a:path>
              <a:tileRect r="-100000" b="-100000"/>
            </a:gradFill>
            <a:ln>
              <a:noFill/>
            </a:ln>
            <a:effectLst>
              <a:innerShdw blurRad="558800">
                <a:schemeClr val="bg2">
                  <a:lumMod val="25000"/>
                  <a:alpha val="3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Freeform: Shape 20">
              <a:extLst>
                <a:ext uri="{FF2B5EF4-FFF2-40B4-BE49-F238E27FC236}">
                  <a16:creationId xmlns:a16="http://schemas.microsoft.com/office/drawing/2014/main" id="{8F0A99C1-9EF3-4E1C-B85E-C150014F4892}"/>
                </a:ext>
              </a:extLst>
            </p:cNvPr>
            <p:cNvSpPr>
              <a:spLocks/>
            </p:cNvSpPr>
            <p:nvPr/>
          </p:nvSpPr>
          <p:spPr bwMode="auto">
            <a:xfrm>
              <a:off x="2958287" y="606320"/>
              <a:ext cx="2522221" cy="5490488"/>
            </a:xfrm>
            <a:custGeom>
              <a:avLst/>
              <a:gdLst>
                <a:gd name="connsiteX0" fmla="*/ 528331 w 2522221"/>
                <a:gd name="connsiteY0" fmla="*/ 5326554 h 5490488"/>
                <a:gd name="connsiteX1" fmla="*/ 556967 w 2522221"/>
                <a:gd name="connsiteY1" fmla="*/ 5338294 h 5490488"/>
                <a:gd name="connsiteX2" fmla="*/ 561450 w 2522221"/>
                <a:gd name="connsiteY2" fmla="*/ 5349099 h 5490488"/>
                <a:gd name="connsiteX3" fmla="*/ 490953 w 2522221"/>
                <a:gd name="connsiteY3" fmla="*/ 5374901 h 5490488"/>
                <a:gd name="connsiteX4" fmla="*/ 487718 w 2522221"/>
                <a:gd name="connsiteY4" fmla="*/ 5367168 h 5490488"/>
                <a:gd name="connsiteX5" fmla="*/ 528331 w 2522221"/>
                <a:gd name="connsiteY5" fmla="*/ 5326554 h 5490488"/>
                <a:gd name="connsiteX6" fmla="*/ 1118502 w 2522221"/>
                <a:gd name="connsiteY6" fmla="*/ 4960397 h 5490488"/>
                <a:gd name="connsiteX7" fmla="*/ 1159116 w 2522221"/>
                <a:gd name="connsiteY7" fmla="*/ 5001010 h 5490488"/>
                <a:gd name="connsiteX8" fmla="*/ 1147375 w 2522221"/>
                <a:gd name="connsiteY8" fmla="*/ 5029646 h 5490488"/>
                <a:gd name="connsiteX9" fmla="*/ 1129290 w 2522221"/>
                <a:gd name="connsiteY9" fmla="*/ 5037149 h 5490488"/>
                <a:gd name="connsiteX10" fmla="*/ 1129290 w 2522221"/>
                <a:gd name="connsiteY10" fmla="*/ 5073390 h 5490488"/>
                <a:gd name="connsiteX11" fmla="*/ 1108348 w 2522221"/>
                <a:gd name="connsiteY11" fmla="*/ 5086113 h 5490488"/>
                <a:gd name="connsiteX12" fmla="*/ 1108348 w 2522221"/>
                <a:gd name="connsiteY12" fmla="*/ 5037377 h 5490488"/>
                <a:gd name="connsiteX13" fmla="*/ 1089866 w 2522221"/>
                <a:gd name="connsiteY13" fmla="*/ 5029646 h 5490488"/>
                <a:gd name="connsiteX14" fmla="*/ 1077888 w 2522221"/>
                <a:gd name="connsiteY14" fmla="*/ 5001010 h 5490488"/>
                <a:gd name="connsiteX15" fmla="*/ 1118502 w 2522221"/>
                <a:gd name="connsiteY15" fmla="*/ 4960397 h 5490488"/>
                <a:gd name="connsiteX16" fmla="*/ 1033467 w 2522221"/>
                <a:gd name="connsiteY16" fmla="*/ 4960397 h 5490488"/>
                <a:gd name="connsiteX17" fmla="*/ 1074081 w 2522221"/>
                <a:gd name="connsiteY17" fmla="*/ 5001009 h 5490488"/>
                <a:gd name="connsiteX18" fmla="*/ 1062341 w 2522221"/>
                <a:gd name="connsiteY18" fmla="*/ 5029646 h 5490488"/>
                <a:gd name="connsiteX19" fmla="*/ 1041082 w 2522221"/>
                <a:gd name="connsiteY19" fmla="*/ 5038465 h 5490488"/>
                <a:gd name="connsiteX20" fmla="*/ 1041082 w 2522221"/>
                <a:gd name="connsiteY20" fmla="*/ 5126978 h 5490488"/>
                <a:gd name="connsiteX21" fmla="*/ 1020141 w 2522221"/>
                <a:gd name="connsiteY21" fmla="*/ 5139700 h 5490488"/>
                <a:gd name="connsiteX22" fmla="*/ 1020141 w 2522221"/>
                <a:gd name="connsiteY22" fmla="*/ 5036096 h 5490488"/>
                <a:gd name="connsiteX23" fmla="*/ 1004592 w 2522221"/>
                <a:gd name="connsiteY23" fmla="*/ 5029646 h 5490488"/>
                <a:gd name="connsiteX24" fmla="*/ 992853 w 2522221"/>
                <a:gd name="connsiteY24" fmla="*/ 5001009 h 5490488"/>
                <a:gd name="connsiteX25" fmla="*/ 1033467 w 2522221"/>
                <a:gd name="connsiteY25" fmla="*/ 4960397 h 5490488"/>
                <a:gd name="connsiteX26" fmla="*/ 851973 w 2522221"/>
                <a:gd name="connsiteY26" fmla="*/ 4960397 h 5490488"/>
                <a:gd name="connsiteX27" fmla="*/ 892587 w 2522221"/>
                <a:gd name="connsiteY27" fmla="*/ 5001009 h 5490488"/>
                <a:gd name="connsiteX28" fmla="*/ 880847 w 2522221"/>
                <a:gd name="connsiteY28" fmla="*/ 5029646 h 5490488"/>
                <a:gd name="connsiteX29" fmla="*/ 862356 w 2522221"/>
                <a:gd name="connsiteY29" fmla="*/ 5037316 h 5490488"/>
                <a:gd name="connsiteX30" fmla="*/ 862108 w 2522221"/>
                <a:gd name="connsiteY30" fmla="*/ 5221795 h 5490488"/>
                <a:gd name="connsiteX31" fmla="*/ 841153 w 2522221"/>
                <a:gd name="connsiteY31" fmla="*/ 5231889 h 5490488"/>
                <a:gd name="connsiteX32" fmla="*/ 841414 w 2522221"/>
                <a:gd name="connsiteY32" fmla="*/ 5037243 h 5490488"/>
                <a:gd name="connsiteX33" fmla="*/ 823099 w 2522221"/>
                <a:gd name="connsiteY33" fmla="*/ 5029646 h 5490488"/>
                <a:gd name="connsiteX34" fmla="*/ 811359 w 2522221"/>
                <a:gd name="connsiteY34" fmla="*/ 5001009 h 5490488"/>
                <a:gd name="connsiteX35" fmla="*/ 851973 w 2522221"/>
                <a:gd name="connsiteY35" fmla="*/ 4960397 h 5490488"/>
                <a:gd name="connsiteX36" fmla="*/ 764400 w 2522221"/>
                <a:gd name="connsiteY36" fmla="*/ 4960397 h 5490488"/>
                <a:gd name="connsiteX37" fmla="*/ 805014 w 2522221"/>
                <a:gd name="connsiteY37" fmla="*/ 5001009 h 5490488"/>
                <a:gd name="connsiteX38" fmla="*/ 793273 w 2522221"/>
                <a:gd name="connsiteY38" fmla="*/ 5029646 h 5490488"/>
                <a:gd name="connsiteX39" fmla="*/ 773919 w 2522221"/>
                <a:gd name="connsiteY39" fmla="*/ 5037675 h 5490488"/>
                <a:gd name="connsiteX40" fmla="*/ 773919 w 2522221"/>
                <a:gd name="connsiteY40" fmla="*/ 5264277 h 5490488"/>
                <a:gd name="connsiteX41" fmla="*/ 752977 w 2522221"/>
                <a:gd name="connsiteY41" fmla="*/ 5274366 h 5490488"/>
                <a:gd name="connsiteX42" fmla="*/ 752977 w 2522221"/>
                <a:gd name="connsiteY42" fmla="*/ 5036885 h 5490488"/>
                <a:gd name="connsiteX43" fmla="*/ 735525 w 2522221"/>
                <a:gd name="connsiteY43" fmla="*/ 5029646 h 5490488"/>
                <a:gd name="connsiteX44" fmla="*/ 723786 w 2522221"/>
                <a:gd name="connsiteY44" fmla="*/ 5001009 h 5490488"/>
                <a:gd name="connsiteX45" fmla="*/ 764400 w 2522221"/>
                <a:gd name="connsiteY45" fmla="*/ 4960397 h 5490488"/>
                <a:gd name="connsiteX46" fmla="*/ 681268 w 2522221"/>
                <a:gd name="connsiteY46" fmla="*/ 4960396 h 5490488"/>
                <a:gd name="connsiteX47" fmla="*/ 721882 w 2522221"/>
                <a:gd name="connsiteY47" fmla="*/ 5001009 h 5490488"/>
                <a:gd name="connsiteX48" fmla="*/ 710142 w 2522221"/>
                <a:gd name="connsiteY48" fmla="*/ 5029646 h 5490488"/>
                <a:gd name="connsiteX49" fmla="*/ 685075 w 2522221"/>
                <a:gd name="connsiteY49" fmla="*/ 5040044 h 5490488"/>
                <a:gd name="connsiteX50" fmla="*/ 685075 w 2522221"/>
                <a:gd name="connsiteY50" fmla="*/ 5303852 h 5490488"/>
                <a:gd name="connsiteX51" fmla="*/ 664133 w 2522221"/>
                <a:gd name="connsiteY51" fmla="*/ 5311517 h 5490488"/>
                <a:gd name="connsiteX52" fmla="*/ 664133 w 2522221"/>
                <a:gd name="connsiteY52" fmla="*/ 5034515 h 5490488"/>
                <a:gd name="connsiteX53" fmla="*/ 652394 w 2522221"/>
                <a:gd name="connsiteY53" fmla="*/ 5029646 h 5490488"/>
                <a:gd name="connsiteX54" fmla="*/ 640654 w 2522221"/>
                <a:gd name="connsiteY54" fmla="*/ 5001009 h 5490488"/>
                <a:gd name="connsiteX55" fmla="*/ 681268 w 2522221"/>
                <a:gd name="connsiteY55" fmla="*/ 4960396 h 5490488"/>
                <a:gd name="connsiteX56" fmla="*/ 593694 w 2522221"/>
                <a:gd name="connsiteY56" fmla="*/ 4960396 h 5490488"/>
                <a:gd name="connsiteX57" fmla="*/ 634308 w 2522221"/>
                <a:gd name="connsiteY57" fmla="*/ 5001009 h 5490488"/>
                <a:gd name="connsiteX58" fmla="*/ 622568 w 2522221"/>
                <a:gd name="connsiteY58" fmla="*/ 5029646 h 5490488"/>
                <a:gd name="connsiteX59" fmla="*/ 603848 w 2522221"/>
                <a:gd name="connsiteY59" fmla="*/ 5037412 h 5490488"/>
                <a:gd name="connsiteX60" fmla="*/ 603848 w 2522221"/>
                <a:gd name="connsiteY60" fmla="*/ 5333581 h 5490488"/>
                <a:gd name="connsiteX61" fmla="*/ 582906 w 2522221"/>
                <a:gd name="connsiteY61" fmla="*/ 5341246 h 5490488"/>
                <a:gd name="connsiteX62" fmla="*/ 582906 w 2522221"/>
                <a:gd name="connsiteY62" fmla="*/ 5037148 h 5490488"/>
                <a:gd name="connsiteX63" fmla="*/ 564820 w 2522221"/>
                <a:gd name="connsiteY63" fmla="*/ 5029646 h 5490488"/>
                <a:gd name="connsiteX64" fmla="*/ 553080 w 2522221"/>
                <a:gd name="connsiteY64" fmla="*/ 5001009 h 5490488"/>
                <a:gd name="connsiteX65" fmla="*/ 593694 w 2522221"/>
                <a:gd name="connsiteY65" fmla="*/ 4960396 h 5490488"/>
                <a:gd name="connsiteX66" fmla="*/ 938913 w 2522221"/>
                <a:gd name="connsiteY66" fmla="*/ 4960393 h 5490488"/>
                <a:gd name="connsiteX67" fmla="*/ 979527 w 2522221"/>
                <a:gd name="connsiteY67" fmla="*/ 5001006 h 5490488"/>
                <a:gd name="connsiteX68" fmla="*/ 967786 w 2522221"/>
                <a:gd name="connsiteY68" fmla="*/ 5029641 h 5490488"/>
                <a:gd name="connsiteX69" fmla="*/ 951605 w 2522221"/>
                <a:gd name="connsiteY69" fmla="*/ 5036355 h 5490488"/>
                <a:gd name="connsiteX70" fmla="*/ 951605 w 2522221"/>
                <a:gd name="connsiteY70" fmla="*/ 5178682 h 5490488"/>
                <a:gd name="connsiteX71" fmla="*/ 930662 w 2522221"/>
                <a:gd name="connsiteY71" fmla="*/ 5188770 h 5490488"/>
                <a:gd name="connsiteX72" fmla="*/ 930662 w 2522221"/>
                <a:gd name="connsiteY72" fmla="*/ 5038168 h 5490488"/>
                <a:gd name="connsiteX73" fmla="*/ 910276 w 2522221"/>
                <a:gd name="connsiteY73" fmla="*/ 5029641 h 5490488"/>
                <a:gd name="connsiteX74" fmla="*/ 898299 w 2522221"/>
                <a:gd name="connsiteY74" fmla="*/ 5001006 h 5490488"/>
                <a:gd name="connsiteX75" fmla="*/ 938913 w 2522221"/>
                <a:gd name="connsiteY75" fmla="*/ 4960393 h 5490488"/>
                <a:gd name="connsiteX76" fmla="*/ 807768 w 2522221"/>
                <a:gd name="connsiteY76" fmla="*/ 4797293 h 5490488"/>
                <a:gd name="connsiteX77" fmla="*/ 849384 w 2522221"/>
                <a:gd name="connsiteY77" fmla="*/ 4836884 h 5490488"/>
                <a:gd name="connsiteX78" fmla="*/ 809797 w 2522221"/>
                <a:gd name="connsiteY78" fmla="*/ 4878499 h 5490488"/>
                <a:gd name="connsiteX79" fmla="*/ 780790 w 2522221"/>
                <a:gd name="connsiteY79" fmla="*/ 4867322 h 5490488"/>
                <a:gd name="connsiteX80" fmla="*/ 773388 w 2522221"/>
                <a:gd name="connsiteY80" fmla="*/ 4850648 h 5490488"/>
                <a:gd name="connsiteX81" fmla="*/ 502947 w 2522221"/>
                <a:gd name="connsiteY81" fmla="*/ 4852524 h 5490488"/>
                <a:gd name="connsiteX82" fmla="*/ 502947 w 2522221"/>
                <a:gd name="connsiteY82" fmla="*/ 5250396 h 5490488"/>
                <a:gd name="connsiteX83" fmla="*/ 418547 w 2522221"/>
                <a:gd name="connsiteY83" fmla="*/ 5334795 h 5490488"/>
                <a:gd name="connsiteX84" fmla="*/ 317238 w 2522221"/>
                <a:gd name="connsiteY84" fmla="*/ 5425126 h 5490488"/>
                <a:gd name="connsiteX85" fmla="*/ 272714 w 2522221"/>
                <a:gd name="connsiteY85" fmla="*/ 5436575 h 5490488"/>
                <a:gd name="connsiteX86" fmla="*/ 404586 w 2522221"/>
                <a:gd name="connsiteY86" fmla="*/ 5318932 h 5490488"/>
                <a:gd name="connsiteX87" fmla="*/ 482005 w 2522221"/>
                <a:gd name="connsiteY87" fmla="*/ 5241512 h 5490488"/>
                <a:gd name="connsiteX88" fmla="*/ 482005 w 2522221"/>
                <a:gd name="connsiteY88" fmla="*/ 4831581 h 5490488"/>
                <a:gd name="connsiteX89" fmla="*/ 771726 w 2522221"/>
                <a:gd name="connsiteY89" fmla="*/ 4829709 h 5490488"/>
                <a:gd name="connsiteX90" fmla="*/ 779355 w 2522221"/>
                <a:gd name="connsiteY90" fmla="*/ 4809901 h 5490488"/>
                <a:gd name="connsiteX91" fmla="*/ 807768 w 2522221"/>
                <a:gd name="connsiteY91" fmla="*/ 4797293 h 5490488"/>
                <a:gd name="connsiteX92" fmla="*/ 927490 w 2522221"/>
                <a:gd name="connsiteY92" fmla="*/ 4713549 h 5490488"/>
                <a:gd name="connsiteX93" fmla="*/ 877358 w 2522221"/>
                <a:gd name="connsiteY93" fmla="*/ 4763682 h 5490488"/>
                <a:gd name="connsiteX94" fmla="*/ 927490 w 2522221"/>
                <a:gd name="connsiteY94" fmla="*/ 4813817 h 5490488"/>
                <a:gd name="connsiteX95" fmla="*/ 977623 w 2522221"/>
                <a:gd name="connsiteY95" fmla="*/ 4763682 h 5490488"/>
                <a:gd name="connsiteX96" fmla="*/ 927490 w 2522221"/>
                <a:gd name="connsiteY96" fmla="*/ 4713549 h 5490488"/>
                <a:gd name="connsiteX97" fmla="*/ 927490 w 2522221"/>
                <a:gd name="connsiteY97" fmla="*/ 4692607 h 5490488"/>
                <a:gd name="connsiteX98" fmla="*/ 998564 w 2522221"/>
                <a:gd name="connsiteY98" fmla="*/ 4763682 h 5490488"/>
                <a:gd name="connsiteX99" fmla="*/ 927490 w 2522221"/>
                <a:gd name="connsiteY99" fmla="*/ 4834757 h 5490488"/>
                <a:gd name="connsiteX100" fmla="*/ 861988 w 2522221"/>
                <a:gd name="connsiteY100" fmla="*/ 4791387 h 5490488"/>
                <a:gd name="connsiteX101" fmla="*/ 858074 w 2522221"/>
                <a:gd name="connsiteY101" fmla="*/ 4771926 h 5490488"/>
                <a:gd name="connsiteX102" fmla="*/ 402047 w 2522221"/>
                <a:gd name="connsiteY102" fmla="*/ 4771926 h 5490488"/>
                <a:gd name="connsiteX103" fmla="*/ 402047 w 2522221"/>
                <a:gd name="connsiteY103" fmla="*/ 5251031 h 5490488"/>
                <a:gd name="connsiteX104" fmla="*/ 167815 w 2522221"/>
                <a:gd name="connsiteY104" fmla="*/ 5463547 h 5490488"/>
                <a:gd name="connsiteX105" fmla="*/ 155099 w 2522221"/>
                <a:gd name="connsiteY105" fmla="*/ 5466817 h 5490488"/>
                <a:gd name="connsiteX106" fmla="*/ 128266 w 2522221"/>
                <a:gd name="connsiteY106" fmla="*/ 5470912 h 5490488"/>
                <a:gd name="connsiteX107" fmla="*/ 381106 w 2522221"/>
                <a:gd name="connsiteY107" fmla="*/ 5241512 h 5490488"/>
                <a:gd name="connsiteX108" fmla="*/ 381106 w 2522221"/>
                <a:gd name="connsiteY108" fmla="*/ 4750985 h 5490488"/>
                <a:gd name="connsiteX109" fmla="*/ 859011 w 2522221"/>
                <a:gd name="connsiteY109" fmla="*/ 4750985 h 5490488"/>
                <a:gd name="connsiteX110" fmla="*/ 862077 w 2522221"/>
                <a:gd name="connsiteY110" fmla="*/ 4735978 h 5490488"/>
                <a:gd name="connsiteX111" fmla="*/ 927490 w 2522221"/>
                <a:gd name="connsiteY111" fmla="*/ 4692607 h 5490488"/>
                <a:gd name="connsiteX112" fmla="*/ 813263 w 2522221"/>
                <a:gd name="connsiteY112" fmla="*/ 4638028 h 5490488"/>
                <a:gd name="connsiteX113" fmla="*/ 853877 w 2522221"/>
                <a:gd name="connsiteY113" fmla="*/ 4678643 h 5490488"/>
                <a:gd name="connsiteX114" fmla="*/ 813263 w 2522221"/>
                <a:gd name="connsiteY114" fmla="*/ 4719257 h 5490488"/>
                <a:gd name="connsiteX115" fmla="*/ 784626 w 2522221"/>
                <a:gd name="connsiteY115" fmla="*/ 4707041 h 5490488"/>
                <a:gd name="connsiteX116" fmla="*/ 773001 w 2522221"/>
                <a:gd name="connsiteY116" fmla="*/ 4679478 h 5490488"/>
                <a:gd name="connsiteX117" fmla="*/ 773283 w 2522221"/>
                <a:gd name="connsiteY117" fmla="*/ 4688793 h 5490488"/>
                <a:gd name="connsiteX118" fmla="*/ 321453 w 2522221"/>
                <a:gd name="connsiteY118" fmla="*/ 4691330 h 5490488"/>
                <a:gd name="connsiteX119" fmla="*/ 321453 w 2522221"/>
                <a:gd name="connsiteY119" fmla="*/ 5230724 h 5490488"/>
                <a:gd name="connsiteX120" fmla="*/ 317645 w 2522221"/>
                <a:gd name="connsiteY120" fmla="*/ 5233897 h 5490488"/>
                <a:gd name="connsiteX121" fmla="*/ 38435 w 2522221"/>
                <a:gd name="connsiteY121" fmla="*/ 5484622 h 5490488"/>
                <a:gd name="connsiteX122" fmla="*/ 0 w 2522221"/>
                <a:gd name="connsiteY122" fmla="*/ 5490488 h 5490488"/>
                <a:gd name="connsiteX123" fmla="*/ 299878 w 2522221"/>
                <a:gd name="connsiteY123" fmla="*/ 5221204 h 5490488"/>
                <a:gd name="connsiteX124" fmla="*/ 299878 w 2522221"/>
                <a:gd name="connsiteY124" fmla="*/ 4670390 h 5490488"/>
                <a:gd name="connsiteX125" fmla="*/ 772649 w 2522221"/>
                <a:gd name="connsiteY125" fmla="*/ 4667849 h 5490488"/>
                <a:gd name="connsiteX126" fmla="*/ 772953 w 2522221"/>
                <a:gd name="connsiteY126" fmla="*/ 4677900 h 5490488"/>
                <a:gd name="connsiteX127" fmla="*/ 784388 w 2522221"/>
                <a:gd name="connsiteY127" fmla="*/ 4650006 h 5490488"/>
                <a:gd name="connsiteX128" fmla="*/ 813263 w 2522221"/>
                <a:gd name="connsiteY128" fmla="*/ 4638028 h 5490488"/>
                <a:gd name="connsiteX129" fmla="*/ 1663617 w 2522221"/>
                <a:gd name="connsiteY129" fmla="*/ 4478737 h 5490488"/>
                <a:gd name="connsiteX130" fmla="*/ 1704231 w 2522221"/>
                <a:gd name="connsiteY130" fmla="*/ 4519352 h 5490488"/>
                <a:gd name="connsiteX131" fmla="*/ 1696852 w 2522221"/>
                <a:gd name="connsiteY131" fmla="*/ 4537350 h 5490488"/>
                <a:gd name="connsiteX132" fmla="*/ 1733126 w 2522221"/>
                <a:gd name="connsiteY132" fmla="*/ 4573626 h 5490488"/>
                <a:gd name="connsiteX133" fmla="*/ 1718925 w 2522221"/>
                <a:gd name="connsiteY133" fmla="*/ 4589252 h 5490488"/>
                <a:gd name="connsiteX134" fmla="*/ 1682012 w 2522221"/>
                <a:gd name="connsiteY134" fmla="*/ 4552337 h 5490488"/>
                <a:gd name="connsiteX135" fmla="*/ 1663617 w 2522221"/>
                <a:gd name="connsiteY135" fmla="*/ 4559969 h 5490488"/>
                <a:gd name="connsiteX136" fmla="*/ 1623003 w 2522221"/>
                <a:gd name="connsiteY136" fmla="*/ 4519352 h 5490488"/>
                <a:gd name="connsiteX137" fmla="*/ 1663617 w 2522221"/>
                <a:gd name="connsiteY137" fmla="*/ 4478737 h 5490488"/>
                <a:gd name="connsiteX138" fmla="*/ 1867630 w 2522221"/>
                <a:gd name="connsiteY138" fmla="*/ 4421306 h 5490488"/>
                <a:gd name="connsiteX139" fmla="*/ 1849363 w 2522221"/>
                <a:gd name="connsiteY139" fmla="*/ 4445734 h 5490488"/>
                <a:gd name="connsiteX140" fmla="*/ 1834957 w 2522221"/>
                <a:gd name="connsiteY140" fmla="*/ 4461584 h 5490488"/>
                <a:gd name="connsiteX141" fmla="*/ 1834957 w 2522221"/>
                <a:gd name="connsiteY141" fmla="*/ 4453980 h 5490488"/>
                <a:gd name="connsiteX142" fmla="*/ 1562717 w 2522221"/>
                <a:gd name="connsiteY142" fmla="*/ 4266791 h 5490488"/>
                <a:gd name="connsiteX143" fmla="*/ 1512584 w 2522221"/>
                <a:gd name="connsiteY143" fmla="*/ 4316924 h 5490488"/>
                <a:gd name="connsiteX144" fmla="*/ 1562717 w 2522221"/>
                <a:gd name="connsiteY144" fmla="*/ 4367058 h 5490488"/>
                <a:gd name="connsiteX145" fmla="*/ 1612849 w 2522221"/>
                <a:gd name="connsiteY145" fmla="*/ 4316924 h 5490488"/>
                <a:gd name="connsiteX146" fmla="*/ 1562717 w 2522221"/>
                <a:gd name="connsiteY146" fmla="*/ 4266791 h 5490488"/>
                <a:gd name="connsiteX147" fmla="*/ 1983514 w 2522221"/>
                <a:gd name="connsiteY147" fmla="*/ 4266336 h 5490488"/>
                <a:gd name="connsiteX148" fmla="*/ 1973489 w 2522221"/>
                <a:gd name="connsiteY148" fmla="*/ 4279742 h 5490488"/>
                <a:gd name="connsiteX149" fmla="*/ 1978057 w 2522221"/>
                <a:gd name="connsiteY149" fmla="*/ 4268600 h 5490488"/>
                <a:gd name="connsiteX150" fmla="*/ 755515 w 2522221"/>
                <a:gd name="connsiteY150" fmla="*/ 4175400 h 5490488"/>
                <a:gd name="connsiteX151" fmla="*/ 796129 w 2522221"/>
                <a:gd name="connsiteY151" fmla="*/ 4216017 h 5490488"/>
                <a:gd name="connsiteX152" fmla="*/ 788096 w 2522221"/>
                <a:gd name="connsiteY152" fmla="*/ 4235608 h 5490488"/>
                <a:gd name="connsiteX153" fmla="*/ 1290476 w 2522221"/>
                <a:gd name="connsiteY153" fmla="*/ 4757323 h 5490488"/>
                <a:gd name="connsiteX154" fmla="*/ 1290476 w 2522221"/>
                <a:gd name="connsiteY154" fmla="*/ 4965265 h 5490488"/>
                <a:gd name="connsiteX155" fmla="*/ 1269535 w 2522221"/>
                <a:gd name="connsiteY155" fmla="*/ 4980924 h 5490488"/>
                <a:gd name="connsiteX156" fmla="*/ 1269535 w 2522221"/>
                <a:gd name="connsiteY156" fmla="*/ 4765577 h 5490488"/>
                <a:gd name="connsiteX157" fmla="*/ 772348 w 2522221"/>
                <a:gd name="connsiteY157" fmla="*/ 4249644 h 5490488"/>
                <a:gd name="connsiteX158" fmla="*/ 755515 w 2522221"/>
                <a:gd name="connsiteY158" fmla="*/ 4256626 h 5490488"/>
                <a:gd name="connsiteX159" fmla="*/ 714901 w 2522221"/>
                <a:gd name="connsiteY159" fmla="*/ 4216017 h 5490488"/>
                <a:gd name="connsiteX160" fmla="*/ 755515 w 2522221"/>
                <a:gd name="connsiteY160" fmla="*/ 4175400 h 5490488"/>
                <a:gd name="connsiteX161" fmla="*/ 1845745 w 2522221"/>
                <a:gd name="connsiteY161" fmla="*/ 4034516 h 5490488"/>
                <a:gd name="connsiteX162" fmla="*/ 1886359 w 2522221"/>
                <a:gd name="connsiteY162" fmla="*/ 4075133 h 5490488"/>
                <a:gd name="connsiteX163" fmla="*/ 1874619 w 2522221"/>
                <a:gd name="connsiteY163" fmla="*/ 4103771 h 5490488"/>
                <a:gd name="connsiteX164" fmla="*/ 1855899 w 2522221"/>
                <a:gd name="connsiteY164" fmla="*/ 4111535 h 5490488"/>
                <a:gd name="connsiteX165" fmla="*/ 1855899 w 2522221"/>
                <a:gd name="connsiteY165" fmla="*/ 4316643 h 5490488"/>
                <a:gd name="connsiteX166" fmla="*/ 1874381 w 2522221"/>
                <a:gd name="connsiteY166" fmla="*/ 4324221 h 5490488"/>
                <a:gd name="connsiteX167" fmla="*/ 1886359 w 2522221"/>
                <a:gd name="connsiteY167" fmla="*/ 4353095 h 5490488"/>
                <a:gd name="connsiteX168" fmla="*/ 1845745 w 2522221"/>
                <a:gd name="connsiteY168" fmla="*/ 4393711 h 5490488"/>
                <a:gd name="connsiteX169" fmla="*/ 1805131 w 2522221"/>
                <a:gd name="connsiteY169" fmla="*/ 4353095 h 5490488"/>
                <a:gd name="connsiteX170" fmla="*/ 1816870 w 2522221"/>
                <a:gd name="connsiteY170" fmla="*/ 4324460 h 5490488"/>
                <a:gd name="connsiteX171" fmla="*/ 1834958 w 2522221"/>
                <a:gd name="connsiteY171" fmla="*/ 4316957 h 5490488"/>
                <a:gd name="connsiteX172" fmla="*/ 1834958 w 2522221"/>
                <a:gd name="connsiteY172" fmla="*/ 4111186 h 5490488"/>
                <a:gd name="connsiteX173" fmla="*/ 1816870 w 2522221"/>
                <a:gd name="connsiteY173" fmla="*/ 4103531 h 5490488"/>
                <a:gd name="connsiteX174" fmla="*/ 1805131 w 2522221"/>
                <a:gd name="connsiteY174" fmla="*/ 4075133 h 5490488"/>
                <a:gd name="connsiteX175" fmla="*/ 1845745 w 2522221"/>
                <a:gd name="connsiteY175" fmla="*/ 4034516 h 5490488"/>
                <a:gd name="connsiteX176" fmla="*/ 997295 w 2522221"/>
                <a:gd name="connsiteY176" fmla="*/ 3883496 h 5490488"/>
                <a:gd name="connsiteX177" fmla="*/ 947163 w 2522221"/>
                <a:gd name="connsiteY177" fmla="*/ 3933630 h 5490488"/>
                <a:gd name="connsiteX178" fmla="*/ 997295 w 2522221"/>
                <a:gd name="connsiteY178" fmla="*/ 3983762 h 5490488"/>
                <a:gd name="connsiteX179" fmla="*/ 1047429 w 2522221"/>
                <a:gd name="connsiteY179" fmla="*/ 3933630 h 5490488"/>
                <a:gd name="connsiteX180" fmla="*/ 997295 w 2522221"/>
                <a:gd name="connsiteY180" fmla="*/ 3883496 h 5490488"/>
                <a:gd name="connsiteX181" fmla="*/ 1764517 w 2522221"/>
                <a:gd name="connsiteY181" fmla="*/ 3863189 h 5490488"/>
                <a:gd name="connsiteX182" fmla="*/ 1714384 w 2522221"/>
                <a:gd name="connsiteY182" fmla="*/ 3913322 h 5490488"/>
                <a:gd name="connsiteX183" fmla="*/ 1764517 w 2522221"/>
                <a:gd name="connsiteY183" fmla="*/ 3963455 h 5490488"/>
                <a:gd name="connsiteX184" fmla="*/ 1814650 w 2522221"/>
                <a:gd name="connsiteY184" fmla="*/ 3913322 h 5490488"/>
                <a:gd name="connsiteX185" fmla="*/ 1764517 w 2522221"/>
                <a:gd name="connsiteY185" fmla="*/ 3863189 h 5490488"/>
                <a:gd name="connsiteX186" fmla="*/ 997295 w 2522221"/>
                <a:gd name="connsiteY186" fmla="*/ 3862556 h 5490488"/>
                <a:gd name="connsiteX187" fmla="*/ 1068370 w 2522221"/>
                <a:gd name="connsiteY187" fmla="*/ 3933630 h 5490488"/>
                <a:gd name="connsiteX188" fmla="*/ 1062797 w 2522221"/>
                <a:gd name="connsiteY188" fmla="*/ 3961334 h 5490488"/>
                <a:gd name="connsiteX189" fmla="*/ 1053311 w 2522221"/>
                <a:gd name="connsiteY189" fmla="*/ 3975422 h 5490488"/>
                <a:gd name="connsiteX190" fmla="*/ 1351398 w 2522221"/>
                <a:gd name="connsiteY190" fmla="*/ 4313093 h 5490488"/>
                <a:gd name="connsiteX191" fmla="*/ 1351398 w 2522221"/>
                <a:gd name="connsiteY191" fmla="*/ 4919708 h 5490488"/>
                <a:gd name="connsiteX192" fmla="*/ 1329821 w 2522221"/>
                <a:gd name="connsiteY192" fmla="*/ 4935843 h 5490488"/>
                <a:gd name="connsiteX193" fmla="*/ 1329821 w 2522221"/>
                <a:gd name="connsiteY193" fmla="*/ 4321344 h 5490488"/>
                <a:gd name="connsiteX194" fmla="*/ 1036615 w 2522221"/>
                <a:gd name="connsiteY194" fmla="*/ 3988456 h 5490488"/>
                <a:gd name="connsiteX195" fmla="*/ 997295 w 2522221"/>
                <a:gd name="connsiteY195" fmla="*/ 4004704 h 5490488"/>
                <a:gd name="connsiteX196" fmla="*/ 926221 w 2522221"/>
                <a:gd name="connsiteY196" fmla="*/ 3933630 h 5490488"/>
                <a:gd name="connsiteX197" fmla="*/ 997295 w 2522221"/>
                <a:gd name="connsiteY197" fmla="*/ 3862556 h 5490488"/>
                <a:gd name="connsiteX198" fmla="*/ 1764517 w 2522221"/>
                <a:gd name="connsiteY198" fmla="*/ 3842248 h 5490488"/>
                <a:gd name="connsiteX199" fmla="*/ 1835591 w 2522221"/>
                <a:gd name="connsiteY199" fmla="*/ 3913322 h 5490488"/>
                <a:gd name="connsiteX200" fmla="*/ 1814809 w 2522221"/>
                <a:gd name="connsiteY200" fmla="*/ 3963615 h 5490488"/>
                <a:gd name="connsiteX201" fmla="*/ 1775305 w 2522221"/>
                <a:gd name="connsiteY201" fmla="*/ 3979938 h 5490488"/>
                <a:gd name="connsiteX202" fmla="*/ 1775305 w 2522221"/>
                <a:gd name="connsiteY202" fmla="*/ 4527218 h 5490488"/>
                <a:gd name="connsiteX203" fmla="*/ 1766967 w 2522221"/>
                <a:gd name="connsiteY203" fmla="*/ 4536392 h 5490488"/>
                <a:gd name="connsiteX204" fmla="*/ 1602248 w 2522221"/>
                <a:gd name="connsiteY204" fmla="*/ 4371662 h 5490488"/>
                <a:gd name="connsiteX205" fmla="*/ 1562717 w 2522221"/>
                <a:gd name="connsiteY205" fmla="*/ 4387999 h 5490488"/>
                <a:gd name="connsiteX206" fmla="*/ 1491643 w 2522221"/>
                <a:gd name="connsiteY206" fmla="*/ 4316924 h 5490488"/>
                <a:gd name="connsiteX207" fmla="*/ 1562717 w 2522221"/>
                <a:gd name="connsiteY207" fmla="*/ 4245849 h 5490488"/>
                <a:gd name="connsiteX208" fmla="*/ 1633791 w 2522221"/>
                <a:gd name="connsiteY208" fmla="*/ 4316924 h 5490488"/>
                <a:gd name="connsiteX209" fmla="*/ 1628219 w 2522221"/>
                <a:gd name="connsiteY209" fmla="*/ 4344627 h 5490488"/>
                <a:gd name="connsiteX210" fmla="*/ 1618891 w 2522221"/>
                <a:gd name="connsiteY210" fmla="*/ 4358481 h 5490488"/>
                <a:gd name="connsiteX211" fmla="*/ 1754364 w 2522221"/>
                <a:gd name="connsiteY211" fmla="*/ 4493959 h 5490488"/>
                <a:gd name="connsiteX212" fmla="*/ 1754364 w 2522221"/>
                <a:gd name="connsiteY212" fmla="*/ 3980203 h 5490488"/>
                <a:gd name="connsiteX213" fmla="*/ 1714225 w 2522221"/>
                <a:gd name="connsiteY213" fmla="*/ 3963615 h 5490488"/>
                <a:gd name="connsiteX214" fmla="*/ 1693443 w 2522221"/>
                <a:gd name="connsiteY214" fmla="*/ 3913322 h 5490488"/>
                <a:gd name="connsiteX215" fmla="*/ 1764517 w 2522221"/>
                <a:gd name="connsiteY215" fmla="*/ 3842248 h 5490488"/>
                <a:gd name="connsiteX216" fmla="*/ 1159116 w 2522221"/>
                <a:gd name="connsiteY216" fmla="*/ 3802269 h 5490488"/>
                <a:gd name="connsiteX217" fmla="*/ 1108984 w 2522221"/>
                <a:gd name="connsiteY217" fmla="*/ 3852402 h 5490488"/>
                <a:gd name="connsiteX218" fmla="*/ 1159116 w 2522221"/>
                <a:gd name="connsiteY218" fmla="*/ 3902536 h 5490488"/>
                <a:gd name="connsiteX219" fmla="*/ 1209249 w 2522221"/>
                <a:gd name="connsiteY219" fmla="*/ 3852402 h 5490488"/>
                <a:gd name="connsiteX220" fmla="*/ 1159116 w 2522221"/>
                <a:gd name="connsiteY220" fmla="*/ 3802269 h 5490488"/>
                <a:gd name="connsiteX221" fmla="*/ 1159116 w 2522221"/>
                <a:gd name="connsiteY221" fmla="*/ 3781328 h 5490488"/>
                <a:gd name="connsiteX222" fmla="*/ 1230190 w 2522221"/>
                <a:gd name="connsiteY222" fmla="*/ 3852402 h 5490488"/>
                <a:gd name="connsiteX223" fmla="*/ 1224618 w 2522221"/>
                <a:gd name="connsiteY223" fmla="*/ 3880104 h 5490488"/>
                <a:gd name="connsiteX224" fmla="*/ 1215284 w 2522221"/>
                <a:gd name="connsiteY224" fmla="*/ 3893965 h 5490488"/>
                <a:gd name="connsiteX225" fmla="*/ 1411684 w 2522221"/>
                <a:gd name="connsiteY225" fmla="*/ 4090989 h 5490488"/>
                <a:gd name="connsiteX226" fmla="*/ 1411684 w 2522221"/>
                <a:gd name="connsiteY226" fmla="*/ 4874627 h 5490488"/>
                <a:gd name="connsiteX227" fmla="*/ 1390742 w 2522221"/>
                <a:gd name="connsiteY227" fmla="*/ 4890287 h 5490488"/>
                <a:gd name="connsiteX228" fmla="*/ 1390742 w 2522221"/>
                <a:gd name="connsiteY228" fmla="*/ 4099235 h 5490488"/>
                <a:gd name="connsiteX229" fmla="*/ 1198223 w 2522221"/>
                <a:gd name="connsiteY229" fmla="*/ 3907315 h 5490488"/>
                <a:gd name="connsiteX230" fmla="*/ 1159116 w 2522221"/>
                <a:gd name="connsiteY230" fmla="*/ 3923475 h 5490488"/>
                <a:gd name="connsiteX231" fmla="*/ 1088042 w 2522221"/>
                <a:gd name="connsiteY231" fmla="*/ 3852402 h 5490488"/>
                <a:gd name="connsiteX232" fmla="*/ 1159116 w 2522221"/>
                <a:gd name="connsiteY232" fmla="*/ 3781328 h 5490488"/>
                <a:gd name="connsiteX233" fmla="*/ 1219402 w 2522221"/>
                <a:gd name="connsiteY233" fmla="*/ 3600473 h 5490488"/>
                <a:gd name="connsiteX234" fmla="*/ 1169270 w 2522221"/>
                <a:gd name="connsiteY234" fmla="*/ 3650607 h 5490488"/>
                <a:gd name="connsiteX235" fmla="*/ 1219402 w 2522221"/>
                <a:gd name="connsiteY235" fmla="*/ 3700736 h 5490488"/>
                <a:gd name="connsiteX236" fmla="*/ 1269535 w 2522221"/>
                <a:gd name="connsiteY236" fmla="*/ 3650607 h 5490488"/>
                <a:gd name="connsiteX237" fmla="*/ 1219402 w 2522221"/>
                <a:gd name="connsiteY237" fmla="*/ 3600473 h 5490488"/>
                <a:gd name="connsiteX238" fmla="*/ 1219402 w 2522221"/>
                <a:gd name="connsiteY238" fmla="*/ 3579533 h 5490488"/>
                <a:gd name="connsiteX239" fmla="*/ 1290476 w 2522221"/>
                <a:gd name="connsiteY239" fmla="*/ 3650607 h 5490488"/>
                <a:gd name="connsiteX240" fmla="*/ 1284904 w 2522221"/>
                <a:gd name="connsiteY240" fmla="*/ 3678307 h 5490488"/>
                <a:gd name="connsiteX241" fmla="*/ 1275583 w 2522221"/>
                <a:gd name="connsiteY241" fmla="*/ 3692149 h 5490488"/>
                <a:gd name="connsiteX242" fmla="*/ 1472604 w 2522221"/>
                <a:gd name="connsiteY242" fmla="*/ 3888537 h 5490488"/>
                <a:gd name="connsiteX243" fmla="*/ 1472604 w 2522221"/>
                <a:gd name="connsiteY243" fmla="*/ 4824870 h 5490488"/>
                <a:gd name="connsiteX244" fmla="*/ 1451029 w 2522221"/>
                <a:gd name="connsiteY244" fmla="*/ 4844479 h 5490488"/>
                <a:gd name="connsiteX245" fmla="*/ 1451029 w 2522221"/>
                <a:gd name="connsiteY245" fmla="*/ 3897417 h 5490488"/>
                <a:gd name="connsiteX246" fmla="*/ 1258927 w 2522221"/>
                <a:gd name="connsiteY246" fmla="*/ 3705343 h 5490488"/>
                <a:gd name="connsiteX247" fmla="*/ 1219402 w 2522221"/>
                <a:gd name="connsiteY247" fmla="*/ 3721679 h 5490488"/>
                <a:gd name="connsiteX248" fmla="*/ 1148328 w 2522221"/>
                <a:gd name="connsiteY248" fmla="*/ 3650607 h 5490488"/>
                <a:gd name="connsiteX249" fmla="*/ 1219402 w 2522221"/>
                <a:gd name="connsiteY249" fmla="*/ 3579533 h 5490488"/>
                <a:gd name="connsiteX250" fmla="*/ 2055161 w 2522221"/>
                <a:gd name="connsiteY250" fmla="*/ 3017920 h 5490488"/>
                <a:gd name="connsiteX251" fmla="*/ 2406527 w 2522221"/>
                <a:gd name="connsiteY251" fmla="*/ 3391840 h 5490488"/>
                <a:gd name="connsiteX252" fmla="*/ 2400337 w 2522221"/>
                <a:gd name="connsiteY252" fmla="*/ 3415913 h 5490488"/>
                <a:gd name="connsiteX253" fmla="*/ 2039930 w 2522221"/>
                <a:gd name="connsiteY253" fmla="*/ 3031882 h 5490488"/>
                <a:gd name="connsiteX254" fmla="*/ 2289960 w 2522221"/>
                <a:gd name="connsiteY254" fmla="*/ 2913846 h 5490488"/>
                <a:gd name="connsiteX255" fmla="*/ 2239827 w 2522221"/>
                <a:gd name="connsiteY255" fmla="*/ 2963980 h 5490488"/>
                <a:gd name="connsiteX256" fmla="*/ 2289960 w 2522221"/>
                <a:gd name="connsiteY256" fmla="*/ 3014113 h 5490488"/>
                <a:gd name="connsiteX257" fmla="*/ 2340092 w 2522221"/>
                <a:gd name="connsiteY257" fmla="*/ 2963980 h 5490488"/>
                <a:gd name="connsiteX258" fmla="*/ 2289960 w 2522221"/>
                <a:gd name="connsiteY258" fmla="*/ 2913846 h 5490488"/>
                <a:gd name="connsiteX259" fmla="*/ 2128139 w 2522221"/>
                <a:gd name="connsiteY259" fmla="*/ 2671432 h 5490488"/>
                <a:gd name="connsiteX260" fmla="*/ 2078005 w 2522221"/>
                <a:gd name="connsiteY260" fmla="*/ 2721566 h 5490488"/>
                <a:gd name="connsiteX261" fmla="*/ 2128139 w 2522221"/>
                <a:gd name="connsiteY261" fmla="*/ 2771698 h 5490488"/>
                <a:gd name="connsiteX262" fmla="*/ 2178271 w 2522221"/>
                <a:gd name="connsiteY262" fmla="*/ 2721566 h 5490488"/>
                <a:gd name="connsiteX263" fmla="*/ 2128139 w 2522221"/>
                <a:gd name="connsiteY263" fmla="*/ 2671432 h 5490488"/>
                <a:gd name="connsiteX264" fmla="*/ 2168753 w 2522221"/>
                <a:gd name="connsiteY264" fmla="*/ 2449325 h 5490488"/>
                <a:gd name="connsiteX265" fmla="*/ 2118619 w 2522221"/>
                <a:gd name="connsiteY265" fmla="*/ 2499458 h 5490488"/>
                <a:gd name="connsiteX266" fmla="*/ 2168753 w 2522221"/>
                <a:gd name="connsiteY266" fmla="*/ 2549592 h 5490488"/>
                <a:gd name="connsiteX267" fmla="*/ 2218885 w 2522221"/>
                <a:gd name="connsiteY267" fmla="*/ 2499458 h 5490488"/>
                <a:gd name="connsiteX268" fmla="*/ 2168753 w 2522221"/>
                <a:gd name="connsiteY268" fmla="*/ 2449325 h 5490488"/>
                <a:gd name="connsiteX269" fmla="*/ 997295 w 2522221"/>
                <a:gd name="connsiteY269" fmla="*/ 2418865 h 5490488"/>
                <a:gd name="connsiteX270" fmla="*/ 1037909 w 2522221"/>
                <a:gd name="connsiteY270" fmla="*/ 2459479 h 5490488"/>
                <a:gd name="connsiteX271" fmla="*/ 1026169 w 2522221"/>
                <a:gd name="connsiteY271" fmla="*/ 2488114 h 5490488"/>
                <a:gd name="connsiteX272" fmla="*/ 1008083 w 2522221"/>
                <a:gd name="connsiteY272" fmla="*/ 2495617 h 5490488"/>
                <a:gd name="connsiteX273" fmla="*/ 1008083 w 2522221"/>
                <a:gd name="connsiteY273" fmla="*/ 3170223 h 5490488"/>
                <a:gd name="connsiteX274" fmla="*/ 262853 w 2522221"/>
                <a:gd name="connsiteY274" fmla="*/ 3954703 h 5490488"/>
                <a:gd name="connsiteX275" fmla="*/ 270687 w 2522221"/>
                <a:gd name="connsiteY275" fmla="*/ 3973589 h 5490488"/>
                <a:gd name="connsiteX276" fmla="*/ 230073 w 2522221"/>
                <a:gd name="connsiteY276" fmla="*/ 4014202 h 5490488"/>
                <a:gd name="connsiteX277" fmla="*/ 189459 w 2522221"/>
                <a:gd name="connsiteY277" fmla="*/ 3973589 h 5490488"/>
                <a:gd name="connsiteX278" fmla="*/ 230073 w 2522221"/>
                <a:gd name="connsiteY278" fmla="*/ 3932968 h 5490488"/>
                <a:gd name="connsiteX279" fmla="*/ 247574 w 2522221"/>
                <a:gd name="connsiteY279" fmla="*/ 3940146 h 5490488"/>
                <a:gd name="connsiteX280" fmla="*/ 986506 w 2522221"/>
                <a:gd name="connsiteY280" fmla="*/ 3161973 h 5490488"/>
                <a:gd name="connsiteX281" fmla="*/ 986506 w 2522221"/>
                <a:gd name="connsiteY281" fmla="*/ 2495580 h 5490488"/>
                <a:gd name="connsiteX282" fmla="*/ 968659 w 2522221"/>
                <a:gd name="connsiteY282" fmla="*/ 2488114 h 5490488"/>
                <a:gd name="connsiteX283" fmla="*/ 956681 w 2522221"/>
                <a:gd name="connsiteY283" fmla="*/ 2459479 h 5490488"/>
                <a:gd name="connsiteX284" fmla="*/ 997295 w 2522221"/>
                <a:gd name="connsiteY284" fmla="*/ 2418865 h 5490488"/>
                <a:gd name="connsiteX285" fmla="*/ 1966953 w 2522221"/>
                <a:gd name="connsiteY285" fmla="*/ 2317965 h 5490488"/>
                <a:gd name="connsiteX286" fmla="*/ 2007567 w 2522221"/>
                <a:gd name="connsiteY286" fmla="*/ 2358579 h 5490488"/>
                <a:gd name="connsiteX287" fmla="*/ 1995826 w 2522221"/>
                <a:gd name="connsiteY287" fmla="*/ 2387214 h 5490488"/>
                <a:gd name="connsiteX288" fmla="*/ 1977105 w 2522221"/>
                <a:gd name="connsiteY288" fmla="*/ 2394980 h 5490488"/>
                <a:gd name="connsiteX289" fmla="*/ 1977105 w 2522221"/>
                <a:gd name="connsiteY289" fmla="*/ 3040765 h 5490488"/>
                <a:gd name="connsiteX290" fmla="*/ 2381871 w 2522221"/>
                <a:gd name="connsiteY290" fmla="*/ 3473269 h 5490488"/>
                <a:gd name="connsiteX291" fmla="*/ 2373812 w 2522221"/>
                <a:gd name="connsiteY291" fmla="*/ 3495286 h 5490488"/>
                <a:gd name="connsiteX292" fmla="*/ 1956163 w 2522221"/>
                <a:gd name="connsiteY292" fmla="*/ 3049015 h 5490488"/>
                <a:gd name="connsiteX293" fmla="*/ 1956163 w 2522221"/>
                <a:gd name="connsiteY293" fmla="*/ 2394627 h 5490488"/>
                <a:gd name="connsiteX294" fmla="*/ 1938078 w 2522221"/>
                <a:gd name="connsiteY294" fmla="*/ 2386976 h 5490488"/>
                <a:gd name="connsiteX295" fmla="*/ 1926339 w 2522221"/>
                <a:gd name="connsiteY295" fmla="*/ 2358579 h 5490488"/>
                <a:gd name="connsiteX296" fmla="*/ 1966953 w 2522221"/>
                <a:gd name="connsiteY296" fmla="*/ 2317965 h 5490488"/>
                <a:gd name="connsiteX297" fmla="*/ 2047545 w 2522221"/>
                <a:gd name="connsiteY297" fmla="*/ 2187238 h 5490488"/>
                <a:gd name="connsiteX298" fmla="*/ 1997412 w 2522221"/>
                <a:gd name="connsiteY298" fmla="*/ 2237371 h 5490488"/>
                <a:gd name="connsiteX299" fmla="*/ 2047545 w 2522221"/>
                <a:gd name="connsiteY299" fmla="*/ 2287504 h 5490488"/>
                <a:gd name="connsiteX300" fmla="*/ 2097678 w 2522221"/>
                <a:gd name="connsiteY300" fmla="*/ 2237371 h 5490488"/>
                <a:gd name="connsiteX301" fmla="*/ 2047545 w 2522221"/>
                <a:gd name="connsiteY301" fmla="*/ 2187238 h 5490488"/>
                <a:gd name="connsiteX302" fmla="*/ 2501280 w 2522221"/>
                <a:gd name="connsiteY302" fmla="*/ 2177150 h 5490488"/>
                <a:gd name="connsiteX303" fmla="*/ 2512634 w 2522221"/>
                <a:gd name="connsiteY303" fmla="*/ 2251544 h 5490488"/>
                <a:gd name="connsiteX304" fmla="*/ 2522221 w 2522221"/>
                <a:gd name="connsiteY304" fmla="*/ 2377622 h 5490488"/>
                <a:gd name="connsiteX305" fmla="*/ 2522221 w 2522221"/>
                <a:gd name="connsiteY305" fmla="*/ 2733164 h 5490488"/>
                <a:gd name="connsiteX306" fmla="*/ 2519441 w 2522221"/>
                <a:gd name="connsiteY306" fmla="*/ 2769723 h 5490488"/>
                <a:gd name="connsiteX307" fmla="*/ 2346564 w 2522221"/>
                <a:gd name="connsiteY307" fmla="*/ 2923062 h 5490488"/>
                <a:gd name="connsiteX308" fmla="*/ 2355462 w 2522221"/>
                <a:gd name="connsiteY308" fmla="*/ 2936276 h 5490488"/>
                <a:gd name="connsiteX309" fmla="*/ 2361035 w 2522221"/>
                <a:gd name="connsiteY309" fmla="*/ 2963980 h 5490488"/>
                <a:gd name="connsiteX310" fmla="*/ 2289960 w 2522221"/>
                <a:gd name="connsiteY310" fmla="*/ 3035054 h 5490488"/>
                <a:gd name="connsiteX311" fmla="*/ 2218886 w 2522221"/>
                <a:gd name="connsiteY311" fmla="*/ 2963980 h 5490488"/>
                <a:gd name="connsiteX312" fmla="*/ 2289960 w 2522221"/>
                <a:gd name="connsiteY312" fmla="*/ 2892906 h 5490488"/>
                <a:gd name="connsiteX313" fmla="*/ 2330046 w 2522221"/>
                <a:gd name="connsiteY313" fmla="*/ 2909471 h 5490488"/>
                <a:gd name="connsiteX314" fmla="*/ 2501280 w 2522221"/>
                <a:gd name="connsiteY314" fmla="*/ 2757737 h 5490488"/>
                <a:gd name="connsiteX315" fmla="*/ 2168753 w 2522221"/>
                <a:gd name="connsiteY315" fmla="*/ 2045724 h 5490488"/>
                <a:gd name="connsiteX316" fmla="*/ 2118619 w 2522221"/>
                <a:gd name="connsiteY316" fmla="*/ 2095857 h 5490488"/>
                <a:gd name="connsiteX317" fmla="*/ 2168753 w 2522221"/>
                <a:gd name="connsiteY317" fmla="*/ 2145990 h 5490488"/>
                <a:gd name="connsiteX318" fmla="*/ 2218885 w 2522221"/>
                <a:gd name="connsiteY318" fmla="*/ 2095857 h 5490488"/>
                <a:gd name="connsiteX319" fmla="*/ 2168753 w 2522221"/>
                <a:gd name="connsiteY319" fmla="*/ 2045724 h 5490488"/>
                <a:gd name="connsiteX320" fmla="*/ 1805131 w 2522221"/>
                <a:gd name="connsiteY320" fmla="*/ 1913729 h 5490488"/>
                <a:gd name="connsiteX321" fmla="*/ 1845745 w 2522221"/>
                <a:gd name="connsiteY321" fmla="*/ 1954343 h 5490488"/>
                <a:gd name="connsiteX322" fmla="*/ 1834005 w 2522221"/>
                <a:gd name="connsiteY322" fmla="*/ 1982978 h 5490488"/>
                <a:gd name="connsiteX323" fmla="*/ 1815285 w 2522221"/>
                <a:gd name="connsiteY323" fmla="*/ 1990745 h 5490488"/>
                <a:gd name="connsiteX324" fmla="*/ 1815285 w 2522221"/>
                <a:gd name="connsiteY324" fmla="*/ 3121359 h 5490488"/>
                <a:gd name="connsiteX325" fmla="*/ 2317355 w 2522221"/>
                <a:gd name="connsiteY325" fmla="*/ 3649541 h 5490488"/>
                <a:gd name="connsiteX326" fmla="*/ 2309179 w 2522221"/>
                <a:gd name="connsiteY326" fmla="*/ 3671877 h 5490488"/>
                <a:gd name="connsiteX327" fmla="*/ 1794344 w 2522221"/>
                <a:gd name="connsiteY327" fmla="*/ 3130243 h 5490488"/>
                <a:gd name="connsiteX328" fmla="*/ 1794344 w 2522221"/>
                <a:gd name="connsiteY328" fmla="*/ 1990570 h 5490488"/>
                <a:gd name="connsiteX329" fmla="*/ 1776256 w 2522221"/>
                <a:gd name="connsiteY329" fmla="*/ 1983216 h 5490488"/>
                <a:gd name="connsiteX330" fmla="*/ 1764517 w 2522221"/>
                <a:gd name="connsiteY330" fmla="*/ 1954343 h 5490488"/>
                <a:gd name="connsiteX331" fmla="*/ 1805131 w 2522221"/>
                <a:gd name="connsiteY331" fmla="*/ 1913729 h 5490488"/>
                <a:gd name="connsiteX332" fmla="*/ 2440993 w 2522221"/>
                <a:gd name="connsiteY332" fmla="*/ 1852991 h 5490488"/>
                <a:gd name="connsiteX333" fmla="*/ 2461935 w 2522221"/>
                <a:gd name="connsiteY333" fmla="*/ 1934437 h 5490488"/>
                <a:gd name="connsiteX334" fmla="*/ 2461935 w 2522221"/>
                <a:gd name="connsiteY334" fmla="*/ 2444249 h 5490488"/>
                <a:gd name="connsiteX335" fmla="*/ 2184870 w 2522221"/>
                <a:gd name="connsiteY335" fmla="*/ 2681471 h 5490488"/>
                <a:gd name="connsiteX336" fmla="*/ 2193641 w 2522221"/>
                <a:gd name="connsiteY336" fmla="*/ 2694497 h 5490488"/>
                <a:gd name="connsiteX337" fmla="*/ 2199213 w 2522221"/>
                <a:gd name="connsiteY337" fmla="*/ 2722200 h 5490488"/>
                <a:gd name="connsiteX338" fmla="*/ 2128139 w 2522221"/>
                <a:gd name="connsiteY338" fmla="*/ 2793274 h 5490488"/>
                <a:gd name="connsiteX339" fmla="*/ 2062637 w 2522221"/>
                <a:gd name="connsiteY339" fmla="*/ 2749904 h 5490488"/>
                <a:gd name="connsiteX340" fmla="*/ 2057699 w 2522221"/>
                <a:gd name="connsiteY340" fmla="*/ 2725354 h 5490488"/>
                <a:gd name="connsiteX341" fmla="*/ 2057699 w 2522221"/>
                <a:gd name="connsiteY341" fmla="*/ 2939865 h 5490488"/>
                <a:gd name="connsiteX342" fmla="*/ 2425385 w 2522221"/>
                <a:gd name="connsiteY342" fmla="*/ 3318496 h 5490488"/>
                <a:gd name="connsiteX343" fmla="*/ 2419293 w 2522221"/>
                <a:gd name="connsiteY343" fmla="*/ 3342191 h 5490488"/>
                <a:gd name="connsiteX344" fmla="*/ 2036757 w 2522221"/>
                <a:gd name="connsiteY344" fmla="*/ 2948115 h 5490488"/>
                <a:gd name="connsiteX345" fmla="*/ 2036757 w 2522221"/>
                <a:gd name="connsiteY345" fmla="*/ 2303987 h 5490488"/>
                <a:gd name="connsiteX346" fmla="*/ 1997253 w 2522221"/>
                <a:gd name="connsiteY346" fmla="*/ 2287663 h 5490488"/>
                <a:gd name="connsiteX347" fmla="*/ 1976471 w 2522221"/>
                <a:gd name="connsiteY347" fmla="*/ 2237371 h 5490488"/>
                <a:gd name="connsiteX348" fmla="*/ 2047545 w 2522221"/>
                <a:gd name="connsiteY348" fmla="*/ 2166297 h 5490488"/>
                <a:gd name="connsiteX349" fmla="*/ 2118619 w 2522221"/>
                <a:gd name="connsiteY349" fmla="*/ 2237371 h 5490488"/>
                <a:gd name="connsiteX350" fmla="*/ 2097837 w 2522221"/>
                <a:gd name="connsiteY350" fmla="*/ 2287663 h 5490488"/>
                <a:gd name="connsiteX351" fmla="*/ 2057699 w 2522221"/>
                <a:gd name="connsiteY351" fmla="*/ 2304249 h 5490488"/>
                <a:gd name="connsiteX352" fmla="*/ 2057699 w 2522221"/>
                <a:gd name="connsiteY352" fmla="*/ 2719045 h 5490488"/>
                <a:gd name="connsiteX353" fmla="*/ 2062637 w 2522221"/>
                <a:gd name="connsiteY353" fmla="*/ 2694497 h 5490488"/>
                <a:gd name="connsiteX354" fmla="*/ 2128139 w 2522221"/>
                <a:gd name="connsiteY354" fmla="*/ 2651126 h 5490488"/>
                <a:gd name="connsiteX355" fmla="*/ 2168316 w 2522221"/>
                <a:gd name="connsiteY355" fmla="*/ 2667729 h 5490488"/>
                <a:gd name="connsiteX356" fmla="*/ 2440993 w 2522221"/>
                <a:gd name="connsiteY356" fmla="*/ 2434095 h 5490488"/>
                <a:gd name="connsiteX357" fmla="*/ 2027239 w 2522221"/>
                <a:gd name="connsiteY357" fmla="*/ 1722716 h 5490488"/>
                <a:gd name="connsiteX358" fmla="*/ 1977106 w 2522221"/>
                <a:gd name="connsiteY358" fmla="*/ 1772849 h 5490488"/>
                <a:gd name="connsiteX359" fmla="*/ 2027239 w 2522221"/>
                <a:gd name="connsiteY359" fmla="*/ 1822983 h 5490488"/>
                <a:gd name="connsiteX360" fmla="*/ 2077372 w 2522221"/>
                <a:gd name="connsiteY360" fmla="*/ 1772849 h 5490488"/>
                <a:gd name="connsiteX361" fmla="*/ 2027239 w 2522221"/>
                <a:gd name="connsiteY361" fmla="*/ 1722716 h 5490488"/>
                <a:gd name="connsiteX362" fmla="*/ 1401530 w 2522221"/>
                <a:gd name="connsiteY362" fmla="*/ 1590721 h 5490488"/>
                <a:gd name="connsiteX363" fmla="*/ 1442144 w 2522221"/>
                <a:gd name="connsiteY363" fmla="*/ 1631335 h 5490488"/>
                <a:gd name="connsiteX364" fmla="*/ 1430403 w 2522221"/>
                <a:gd name="connsiteY364" fmla="*/ 1659971 h 5490488"/>
                <a:gd name="connsiteX365" fmla="*/ 1411684 w 2522221"/>
                <a:gd name="connsiteY365" fmla="*/ 1667737 h 5490488"/>
                <a:gd name="connsiteX366" fmla="*/ 1411684 w 2522221"/>
                <a:gd name="connsiteY366" fmla="*/ 3323793 h 5490488"/>
                <a:gd name="connsiteX367" fmla="*/ 2114100 w 2522221"/>
                <a:gd name="connsiteY367" fmla="*/ 4062787 h 5490488"/>
                <a:gd name="connsiteX368" fmla="*/ 2102658 w 2522221"/>
                <a:gd name="connsiteY368" fmla="*/ 4081620 h 5490488"/>
                <a:gd name="connsiteX369" fmla="*/ 1390743 w 2522221"/>
                <a:gd name="connsiteY369" fmla="*/ 3332044 h 5490488"/>
                <a:gd name="connsiteX370" fmla="*/ 1390743 w 2522221"/>
                <a:gd name="connsiteY370" fmla="*/ 1667474 h 5490488"/>
                <a:gd name="connsiteX371" fmla="*/ 1372655 w 2522221"/>
                <a:gd name="connsiteY371" fmla="*/ 1659971 h 5490488"/>
                <a:gd name="connsiteX372" fmla="*/ 1360916 w 2522221"/>
                <a:gd name="connsiteY372" fmla="*/ 1631335 h 5490488"/>
                <a:gd name="connsiteX373" fmla="*/ 1401530 w 2522221"/>
                <a:gd name="connsiteY373" fmla="*/ 1590721 h 5490488"/>
                <a:gd name="connsiteX374" fmla="*/ 1320938 w 2522221"/>
                <a:gd name="connsiteY374" fmla="*/ 1348307 h 5490488"/>
                <a:gd name="connsiteX375" fmla="*/ 1361552 w 2522221"/>
                <a:gd name="connsiteY375" fmla="*/ 1388921 h 5490488"/>
                <a:gd name="connsiteX376" fmla="*/ 1349811 w 2522221"/>
                <a:gd name="connsiteY376" fmla="*/ 1417557 h 5490488"/>
                <a:gd name="connsiteX377" fmla="*/ 1331090 w 2522221"/>
                <a:gd name="connsiteY377" fmla="*/ 1425323 h 5490488"/>
                <a:gd name="connsiteX378" fmla="*/ 1331090 w 2522221"/>
                <a:gd name="connsiteY378" fmla="*/ 3332043 h 5490488"/>
                <a:gd name="connsiteX379" fmla="*/ 567676 w 2522221"/>
                <a:gd name="connsiteY379" fmla="*/ 4135411 h 5490488"/>
                <a:gd name="connsiteX380" fmla="*/ 1209883 w 2522221"/>
                <a:gd name="connsiteY380" fmla="*/ 4776997 h 5490488"/>
                <a:gd name="connsiteX381" fmla="*/ 1209883 w 2522221"/>
                <a:gd name="connsiteY381" fmla="*/ 5024429 h 5490488"/>
                <a:gd name="connsiteX382" fmla="*/ 1188942 w 2522221"/>
                <a:gd name="connsiteY382" fmla="*/ 5037151 h 5490488"/>
                <a:gd name="connsiteX383" fmla="*/ 1188942 w 2522221"/>
                <a:gd name="connsiteY383" fmla="*/ 4785882 h 5490488"/>
                <a:gd name="connsiteX384" fmla="*/ 538484 w 2522221"/>
                <a:gd name="connsiteY384" fmla="*/ 4135411 h 5490488"/>
                <a:gd name="connsiteX385" fmla="*/ 545465 w 2522221"/>
                <a:gd name="connsiteY385" fmla="*/ 4128428 h 5490488"/>
                <a:gd name="connsiteX386" fmla="*/ 1310148 w 2522221"/>
                <a:gd name="connsiteY386" fmla="*/ 3323793 h 5490488"/>
                <a:gd name="connsiteX387" fmla="*/ 1310148 w 2522221"/>
                <a:gd name="connsiteY387" fmla="*/ 1425148 h 5490488"/>
                <a:gd name="connsiteX388" fmla="*/ 1292063 w 2522221"/>
                <a:gd name="connsiteY388" fmla="*/ 1417795 h 5490488"/>
                <a:gd name="connsiteX389" fmla="*/ 1280323 w 2522221"/>
                <a:gd name="connsiteY389" fmla="*/ 1388921 h 5490488"/>
                <a:gd name="connsiteX390" fmla="*/ 1320938 w 2522221"/>
                <a:gd name="connsiteY390" fmla="*/ 1348307 h 5490488"/>
                <a:gd name="connsiteX391" fmla="*/ 2158875 w 2522221"/>
                <a:gd name="connsiteY391" fmla="*/ 1121702 h 5490488"/>
                <a:gd name="connsiteX392" fmla="*/ 2169297 w 2522221"/>
                <a:gd name="connsiteY392" fmla="*/ 1138857 h 5490488"/>
                <a:gd name="connsiteX393" fmla="*/ 2199213 w 2522221"/>
                <a:gd name="connsiteY393" fmla="*/ 1200959 h 5490488"/>
                <a:gd name="connsiteX394" fmla="*/ 2199213 w 2522221"/>
                <a:gd name="connsiteY394" fmla="*/ 1385113 h 5490488"/>
                <a:gd name="connsiteX395" fmla="*/ 2279806 w 2522221"/>
                <a:gd name="connsiteY395" fmla="*/ 1465707 h 5490488"/>
                <a:gd name="connsiteX396" fmla="*/ 2279806 w 2522221"/>
                <a:gd name="connsiteY396" fmla="*/ 1656719 h 5490488"/>
                <a:gd name="connsiteX397" fmla="*/ 2178906 w 2522221"/>
                <a:gd name="connsiteY397" fmla="*/ 1737312 h 5490488"/>
                <a:gd name="connsiteX398" fmla="*/ 2178906 w 2522221"/>
                <a:gd name="connsiteY398" fmla="*/ 2028978 h 5490488"/>
                <a:gd name="connsiteX399" fmla="*/ 2219044 w 2522221"/>
                <a:gd name="connsiteY399" fmla="*/ 2045565 h 5490488"/>
                <a:gd name="connsiteX400" fmla="*/ 2239827 w 2522221"/>
                <a:gd name="connsiteY400" fmla="*/ 2095857 h 5490488"/>
                <a:gd name="connsiteX401" fmla="*/ 2219044 w 2522221"/>
                <a:gd name="connsiteY401" fmla="*/ 2146149 h 5490488"/>
                <a:gd name="connsiteX402" fmla="*/ 2178906 w 2522221"/>
                <a:gd name="connsiteY402" fmla="*/ 2162735 h 5490488"/>
                <a:gd name="connsiteX403" fmla="*/ 2178906 w 2522221"/>
                <a:gd name="connsiteY403" fmla="*/ 2432579 h 5490488"/>
                <a:gd name="connsiteX404" fmla="*/ 2219044 w 2522221"/>
                <a:gd name="connsiteY404" fmla="*/ 2449166 h 5490488"/>
                <a:gd name="connsiteX405" fmla="*/ 2239827 w 2522221"/>
                <a:gd name="connsiteY405" fmla="*/ 2499458 h 5490488"/>
                <a:gd name="connsiteX406" fmla="*/ 2168753 w 2522221"/>
                <a:gd name="connsiteY406" fmla="*/ 2570532 h 5490488"/>
                <a:gd name="connsiteX407" fmla="*/ 2097678 w 2522221"/>
                <a:gd name="connsiteY407" fmla="*/ 2499458 h 5490488"/>
                <a:gd name="connsiteX408" fmla="*/ 2118461 w 2522221"/>
                <a:gd name="connsiteY408" fmla="*/ 2449405 h 5490488"/>
                <a:gd name="connsiteX409" fmla="*/ 2157966 w 2522221"/>
                <a:gd name="connsiteY409" fmla="*/ 2432892 h 5490488"/>
                <a:gd name="connsiteX410" fmla="*/ 2157966 w 2522221"/>
                <a:gd name="connsiteY410" fmla="*/ 2162473 h 5490488"/>
                <a:gd name="connsiteX411" fmla="*/ 2118461 w 2522221"/>
                <a:gd name="connsiteY411" fmla="*/ 2146149 h 5490488"/>
                <a:gd name="connsiteX412" fmla="*/ 2097678 w 2522221"/>
                <a:gd name="connsiteY412" fmla="*/ 2095857 h 5490488"/>
                <a:gd name="connsiteX413" fmla="*/ 2118461 w 2522221"/>
                <a:gd name="connsiteY413" fmla="*/ 2045565 h 5490488"/>
                <a:gd name="connsiteX414" fmla="*/ 2157964 w 2522221"/>
                <a:gd name="connsiteY414" fmla="*/ 2029241 h 5490488"/>
                <a:gd name="connsiteX415" fmla="*/ 2157964 w 2522221"/>
                <a:gd name="connsiteY415" fmla="*/ 1727160 h 5490488"/>
                <a:gd name="connsiteX416" fmla="*/ 2258866 w 2522221"/>
                <a:gd name="connsiteY416" fmla="*/ 1646566 h 5490488"/>
                <a:gd name="connsiteX417" fmla="*/ 2258866 w 2522221"/>
                <a:gd name="connsiteY417" fmla="*/ 1474592 h 5490488"/>
                <a:gd name="connsiteX418" fmla="*/ 2178272 w 2522221"/>
                <a:gd name="connsiteY418" fmla="*/ 1393364 h 5490488"/>
                <a:gd name="connsiteX419" fmla="*/ 2178272 w 2522221"/>
                <a:gd name="connsiteY419" fmla="*/ 1183192 h 5490488"/>
                <a:gd name="connsiteX420" fmla="*/ 2160184 w 2522221"/>
                <a:gd name="connsiteY420" fmla="*/ 1175540 h 5490488"/>
                <a:gd name="connsiteX421" fmla="*/ 2148445 w 2522221"/>
                <a:gd name="connsiteY421" fmla="*/ 1147142 h 5490488"/>
                <a:gd name="connsiteX422" fmla="*/ 2097678 w 2522221"/>
                <a:gd name="connsiteY422" fmla="*/ 1020969 h 5490488"/>
                <a:gd name="connsiteX423" fmla="*/ 2118620 w 2522221"/>
                <a:gd name="connsiteY423" fmla="*/ 1055440 h 5490488"/>
                <a:gd name="connsiteX424" fmla="*/ 2118620 w 2522221"/>
                <a:gd name="connsiteY424" fmla="*/ 1385113 h 5490488"/>
                <a:gd name="connsiteX425" fmla="*/ 2219520 w 2522221"/>
                <a:gd name="connsiteY425" fmla="*/ 1486013 h 5490488"/>
                <a:gd name="connsiteX426" fmla="*/ 2219520 w 2522221"/>
                <a:gd name="connsiteY426" fmla="*/ 1637047 h 5490488"/>
                <a:gd name="connsiteX427" fmla="*/ 2084688 w 2522221"/>
                <a:gd name="connsiteY427" fmla="*/ 1733188 h 5490488"/>
                <a:gd name="connsiteX428" fmla="*/ 2092741 w 2522221"/>
                <a:gd name="connsiteY428" fmla="*/ 1745145 h 5490488"/>
                <a:gd name="connsiteX429" fmla="*/ 2098313 w 2522221"/>
                <a:gd name="connsiteY429" fmla="*/ 1772849 h 5490488"/>
                <a:gd name="connsiteX430" fmla="*/ 2027239 w 2522221"/>
                <a:gd name="connsiteY430" fmla="*/ 1843924 h 5490488"/>
                <a:gd name="connsiteX431" fmla="*/ 1956164 w 2522221"/>
                <a:gd name="connsiteY431" fmla="*/ 1772849 h 5490488"/>
                <a:gd name="connsiteX432" fmla="*/ 2027239 w 2522221"/>
                <a:gd name="connsiteY432" fmla="*/ 1701775 h 5490488"/>
                <a:gd name="connsiteX433" fmla="*/ 2068655 w 2522221"/>
                <a:gd name="connsiteY433" fmla="*/ 1718890 h 5490488"/>
                <a:gd name="connsiteX434" fmla="*/ 2198580 w 2522221"/>
                <a:gd name="connsiteY434" fmla="*/ 1626259 h 5490488"/>
                <a:gd name="connsiteX435" fmla="*/ 2198580 w 2522221"/>
                <a:gd name="connsiteY435" fmla="*/ 1494264 h 5490488"/>
                <a:gd name="connsiteX436" fmla="*/ 2097678 w 2522221"/>
                <a:gd name="connsiteY436" fmla="*/ 1393364 h 5490488"/>
                <a:gd name="connsiteX437" fmla="*/ 1875571 w 2522221"/>
                <a:gd name="connsiteY437" fmla="*/ 700100 h 5490488"/>
                <a:gd name="connsiteX438" fmla="*/ 1896512 w 2522221"/>
                <a:gd name="connsiteY438" fmla="*/ 728104 h 5490488"/>
                <a:gd name="connsiteX439" fmla="*/ 1896512 w 2522221"/>
                <a:gd name="connsiteY439" fmla="*/ 3081379 h 5490488"/>
                <a:gd name="connsiteX440" fmla="*/ 2350396 w 2522221"/>
                <a:gd name="connsiteY440" fmla="*/ 3559265 h 5490488"/>
                <a:gd name="connsiteX441" fmla="*/ 2342392 w 2522221"/>
                <a:gd name="connsiteY441" fmla="*/ 3581133 h 5490488"/>
                <a:gd name="connsiteX442" fmla="*/ 1875571 w 2522221"/>
                <a:gd name="connsiteY442" fmla="*/ 3089630 h 5490488"/>
                <a:gd name="connsiteX443" fmla="*/ 1713750 w 2522221"/>
                <a:gd name="connsiteY443" fmla="*/ 515841 h 5490488"/>
                <a:gd name="connsiteX444" fmla="*/ 1734691 w 2522221"/>
                <a:gd name="connsiteY444" fmla="*/ 538882 h 5490488"/>
                <a:gd name="connsiteX445" fmla="*/ 1734691 w 2522221"/>
                <a:gd name="connsiteY445" fmla="*/ 3161973 h 5490488"/>
                <a:gd name="connsiteX446" fmla="*/ 2281919 w 2522221"/>
                <a:gd name="connsiteY446" fmla="*/ 3738140 h 5490488"/>
                <a:gd name="connsiteX447" fmla="*/ 2272235 w 2522221"/>
                <a:gd name="connsiteY447" fmla="*/ 3758244 h 5490488"/>
                <a:gd name="connsiteX448" fmla="*/ 1713750 w 2522221"/>
                <a:gd name="connsiteY448" fmla="*/ 3170222 h 5490488"/>
                <a:gd name="connsiteX449" fmla="*/ 1634692 w 2522221"/>
                <a:gd name="connsiteY449" fmla="*/ 433232 h 5490488"/>
                <a:gd name="connsiteX450" fmla="*/ 1655623 w 2522221"/>
                <a:gd name="connsiteY450" fmla="*/ 452255 h 5490488"/>
                <a:gd name="connsiteX451" fmla="*/ 1654098 w 2522221"/>
                <a:gd name="connsiteY451" fmla="*/ 3202587 h 5490488"/>
                <a:gd name="connsiteX452" fmla="*/ 2241972 w 2522221"/>
                <a:gd name="connsiteY452" fmla="*/ 3821065 h 5490488"/>
                <a:gd name="connsiteX453" fmla="*/ 2232133 w 2522221"/>
                <a:gd name="connsiteY453" fmla="*/ 3841490 h 5490488"/>
                <a:gd name="connsiteX454" fmla="*/ 1633157 w 2522221"/>
                <a:gd name="connsiteY454" fmla="*/ 3210836 h 5490488"/>
                <a:gd name="connsiteX455" fmla="*/ 1633157 w 2522221"/>
                <a:gd name="connsiteY455" fmla="*/ 3206394 h 5490488"/>
                <a:gd name="connsiteX456" fmla="*/ 1551929 w 2522221"/>
                <a:gd name="connsiteY456" fmla="*/ 358012 h 5490488"/>
                <a:gd name="connsiteX457" fmla="*/ 1573504 w 2522221"/>
                <a:gd name="connsiteY457" fmla="*/ 377620 h 5490488"/>
                <a:gd name="connsiteX458" fmla="*/ 1573504 w 2522221"/>
                <a:gd name="connsiteY458" fmla="*/ 3242567 h 5490488"/>
                <a:gd name="connsiteX459" fmla="*/ 2201917 w 2522221"/>
                <a:gd name="connsiteY459" fmla="*/ 3904214 h 5490488"/>
                <a:gd name="connsiteX460" fmla="*/ 2192164 w 2522221"/>
                <a:gd name="connsiteY460" fmla="*/ 3924461 h 5490488"/>
                <a:gd name="connsiteX461" fmla="*/ 1551929 w 2522221"/>
                <a:gd name="connsiteY461" fmla="*/ 3251450 h 5490488"/>
                <a:gd name="connsiteX462" fmla="*/ 1441734 w 2522221"/>
                <a:gd name="connsiteY462" fmla="*/ 258630 h 5490488"/>
                <a:gd name="connsiteX463" fmla="*/ 1446518 w 2522221"/>
                <a:gd name="connsiteY463" fmla="*/ 262208 h 5490488"/>
                <a:gd name="connsiteX464" fmla="*/ 1492276 w 2522221"/>
                <a:gd name="connsiteY464" fmla="*/ 303795 h 5490488"/>
                <a:gd name="connsiteX465" fmla="*/ 1492276 w 2522221"/>
                <a:gd name="connsiteY465" fmla="*/ 3283179 h 5490488"/>
                <a:gd name="connsiteX466" fmla="*/ 2160588 w 2522221"/>
                <a:gd name="connsiteY466" fmla="*/ 3986265 h 5490488"/>
                <a:gd name="connsiteX467" fmla="*/ 2149148 w 2522221"/>
                <a:gd name="connsiteY467" fmla="*/ 4005096 h 5490488"/>
                <a:gd name="connsiteX468" fmla="*/ 1471335 w 2522221"/>
                <a:gd name="connsiteY468" fmla="*/ 3291430 h 5490488"/>
                <a:gd name="connsiteX469" fmla="*/ 1471335 w 2522221"/>
                <a:gd name="connsiteY469" fmla="*/ 294304 h 5490488"/>
                <a:gd name="connsiteX470" fmla="*/ 1453249 w 2522221"/>
                <a:gd name="connsiteY470" fmla="*/ 286951 h 5490488"/>
                <a:gd name="connsiteX471" fmla="*/ 1239709 w 2522221"/>
                <a:gd name="connsiteY471" fmla="*/ 217464 h 5490488"/>
                <a:gd name="connsiteX472" fmla="*/ 1280323 w 2522221"/>
                <a:gd name="connsiteY472" fmla="*/ 258077 h 5490488"/>
                <a:gd name="connsiteX473" fmla="*/ 1268583 w 2522221"/>
                <a:gd name="connsiteY473" fmla="*/ 286712 h 5490488"/>
                <a:gd name="connsiteX474" fmla="*/ 1250498 w 2522221"/>
                <a:gd name="connsiteY474" fmla="*/ 294216 h 5490488"/>
                <a:gd name="connsiteX475" fmla="*/ 1250498 w 2522221"/>
                <a:gd name="connsiteY475" fmla="*/ 3291430 h 5490488"/>
                <a:gd name="connsiteX476" fmla="*/ 505267 w 2522221"/>
                <a:gd name="connsiteY476" fmla="*/ 4075916 h 5490488"/>
                <a:gd name="connsiteX477" fmla="*/ 513101 w 2522221"/>
                <a:gd name="connsiteY477" fmla="*/ 4094800 h 5490488"/>
                <a:gd name="connsiteX478" fmla="*/ 472487 w 2522221"/>
                <a:gd name="connsiteY478" fmla="*/ 4135419 h 5490488"/>
                <a:gd name="connsiteX479" fmla="*/ 431873 w 2522221"/>
                <a:gd name="connsiteY479" fmla="*/ 4094800 h 5490488"/>
                <a:gd name="connsiteX480" fmla="*/ 472487 w 2522221"/>
                <a:gd name="connsiteY480" fmla="*/ 4054185 h 5490488"/>
                <a:gd name="connsiteX481" fmla="*/ 489989 w 2522221"/>
                <a:gd name="connsiteY481" fmla="*/ 4061360 h 5490488"/>
                <a:gd name="connsiteX482" fmla="*/ 1228921 w 2522221"/>
                <a:gd name="connsiteY482" fmla="*/ 3283181 h 5490488"/>
                <a:gd name="connsiteX483" fmla="*/ 1228921 w 2522221"/>
                <a:gd name="connsiteY483" fmla="*/ 294268 h 5490488"/>
                <a:gd name="connsiteX484" fmla="*/ 1211073 w 2522221"/>
                <a:gd name="connsiteY484" fmla="*/ 286951 h 5490488"/>
                <a:gd name="connsiteX485" fmla="*/ 1199095 w 2522221"/>
                <a:gd name="connsiteY485" fmla="*/ 258077 h 5490488"/>
                <a:gd name="connsiteX486" fmla="*/ 1239709 w 2522221"/>
                <a:gd name="connsiteY486" fmla="*/ 217464 h 5490488"/>
                <a:gd name="connsiteX487" fmla="*/ 1148328 w 2522221"/>
                <a:gd name="connsiteY487" fmla="*/ 48962 h 5490488"/>
                <a:gd name="connsiteX488" fmla="*/ 1169270 w 2522221"/>
                <a:gd name="connsiteY488" fmla="*/ 61684 h 5490488"/>
                <a:gd name="connsiteX489" fmla="*/ 1169270 w 2522221"/>
                <a:gd name="connsiteY489" fmla="*/ 3251450 h 5490488"/>
                <a:gd name="connsiteX490" fmla="*/ 1166731 w 2522221"/>
                <a:gd name="connsiteY490" fmla="*/ 3253988 h 5490488"/>
                <a:gd name="connsiteX491" fmla="*/ 424303 w 2522221"/>
                <a:gd name="connsiteY491" fmla="*/ 4035038 h 5490488"/>
                <a:gd name="connsiteX492" fmla="*/ 432507 w 2522221"/>
                <a:gd name="connsiteY492" fmla="*/ 4054818 h 5490488"/>
                <a:gd name="connsiteX493" fmla="*/ 391893 w 2522221"/>
                <a:gd name="connsiteY493" fmla="*/ 4095436 h 5490488"/>
                <a:gd name="connsiteX494" fmla="*/ 351279 w 2522221"/>
                <a:gd name="connsiteY494" fmla="*/ 4054818 h 5490488"/>
                <a:gd name="connsiteX495" fmla="*/ 391893 w 2522221"/>
                <a:gd name="connsiteY495" fmla="*/ 4014202 h 5490488"/>
                <a:gd name="connsiteX496" fmla="*/ 408519 w 2522221"/>
                <a:gd name="connsiteY496" fmla="*/ 4021019 h 5490488"/>
                <a:gd name="connsiteX497" fmla="*/ 1148328 w 2522221"/>
                <a:gd name="connsiteY497" fmla="*/ 3242567 h 5490488"/>
                <a:gd name="connsiteX498" fmla="*/ 1067735 w 2522221"/>
                <a:gd name="connsiteY498" fmla="*/ 0 h 5490488"/>
                <a:gd name="connsiteX499" fmla="*/ 1088676 w 2522221"/>
                <a:gd name="connsiteY499" fmla="*/ 12722 h 5490488"/>
                <a:gd name="connsiteX500" fmla="*/ 1088676 w 2522221"/>
                <a:gd name="connsiteY500" fmla="*/ 3210836 h 5490488"/>
                <a:gd name="connsiteX501" fmla="*/ 343446 w 2522221"/>
                <a:gd name="connsiteY501" fmla="*/ 3995316 h 5490488"/>
                <a:gd name="connsiteX502" fmla="*/ 351280 w 2522221"/>
                <a:gd name="connsiteY502" fmla="*/ 4014202 h 5490488"/>
                <a:gd name="connsiteX503" fmla="*/ 310666 w 2522221"/>
                <a:gd name="connsiteY503" fmla="*/ 4054818 h 5490488"/>
                <a:gd name="connsiteX504" fmla="*/ 270052 w 2522221"/>
                <a:gd name="connsiteY504" fmla="*/ 4014202 h 5490488"/>
                <a:gd name="connsiteX505" fmla="*/ 310666 w 2522221"/>
                <a:gd name="connsiteY505" fmla="*/ 3973589 h 5490488"/>
                <a:gd name="connsiteX506" fmla="*/ 328181 w 2522221"/>
                <a:gd name="connsiteY506" fmla="*/ 3980766 h 5490488"/>
                <a:gd name="connsiteX507" fmla="*/ 1067735 w 2522221"/>
                <a:gd name="connsiteY507" fmla="*/ 3202587 h 54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Lst>
              <a:rect l="l" t="t" r="r" b="b"/>
              <a:pathLst>
                <a:path w="2522221" h="5490488">
                  <a:moveTo>
                    <a:pt x="528331" y="5326554"/>
                  </a:moveTo>
                  <a:cubicBezTo>
                    <a:pt x="539437" y="5326554"/>
                    <a:pt x="549590" y="5330996"/>
                    <a:pt x="556967" y="5338294"/>
                  </a:cubicBezTo>
                  <a:lnTo>
                    <a:pt x="561450" y="5349099"/>
                  </a:lnTo>
                  <a:lnTo>
                    <a:pt x="490953" y="5374901"/>
                  </a:lnTo>
                  <a:lnTo>
                    <a:pt x="487718" y="5367168"/>
                  </a:lnTo>
                  <a:cubicBezTo>
                    <a:pt x="487718" y="5344957"/>
                    <a:pt x="505486" y="5326554"/>
                    <a:pt x="528331" y="5326554"/>
                  </a:cubicBezTo>
                  <a:close/>
                  <a:moveTo>
                    <a:pt x="1118502" y="4960397"/>
                  </a:moveTo>
                  <a:cubicBezTo>
                    <a:pt x="1140713" y="4960397"/>
                    <a:pt x="1159116" y="4978166"/>
                    <a:pt x="1159116" y="5001010"/>
                  </a:cubicBezTo>
                  <a:cubicBezTo>
                    <a:pt x="1159116" y="5012115"/>
                    <a:pt x="1154673" y="5022270"/>
                    <a:pt x="1147375" y="5029646"/>
                  </a:cubicBezTo>
                  <a:lnTo>
                    <a:pt x="1129290" y="5037149"/>
                  </a:lnTo>
                  <a:lnTo>
                    <a:pt x="1129290" y="5073390"/>
                  </a:lnTo>
                  <a:lnTo>
                    <a:pt x="1108348" y="5086113"/>
                  </a:lnTo>
                  <a:lnTo>
                    <a:pt x="1108348" y="5037377"/>
                  </a:lnTo>
                  <a:lnTo>
                    <a:pt x="1089866" y="5029646"/>
                  </a:lnTo>
                  <a:cubicBezTo>
                    <a:pt x="1082489" y="5022270"/>
                    <a:pt x="1077888" y="5012115"/>
                    <a:pt x="1077888" y="5001010"/>
                  </a:cubicBezTo>
                  <a:cubicBezTo>
                    <a:pt x="1077888" y="4978798"/>
                    <a:pt x="1095656" y="4960397"/>
                    <a:pt x="1118502" y="4960397"/>
                  </a:cubicBezTo>
                  <a:close/>
                  <a:moveTo>
                    <a:pt x="1033467" y="4960397"/>
                  </a:moveTo>
                  <a:cubicBezTo>
                    <a:pt x="1055678" y="4960397"/>
                    <a:pt x="1074081" y="4978164"/>
                    <a:pt x="1074081" y="5001009"/>
                  </a:cubicBezTo>
                  <a:cubicBezTo>
                    <a:pt x="1074081" y="5012115"/>
                    <a:pt x="1069639" y="5022270"/>
                    <a:pt x="1062341" y="5029646"/>
                  </a:cubicBezTo>
                  <a:lnTo>
                    <a:pt x="1041082" y="5038465"/>
                  </a:lnTo>
                  <a:lnTo>
                    <a:pt x="1041082" y="5126978"/>
                  </a:lnTo>
                  <a:lnTo>
                    <a:pt x="1020141" y="5139700"/>
                  </a:lnTo>
                  <a:lnTo>
                    <a:pt x="1020141" y="5036096"/>
                  </a:lnTo>
                  <a:lnTo>
                    <a:pt x="1004592" y="5029646"/>
                  </a:lnTo>
                  <a:cubicBezTo>
                    <a:pt x="997295" y="5022270"/>
                    <a:pt x="992853" y="5012115"/>
                    <a:pt x="992853" y="5001009"/>
                  </a:cubicBezTo>
                  <a:cubicBezTo>
                    <a:pt x="992853" y="4978798"/>
                    <a:pt x="1010622" y="4960397"/>
                    <a:pt x="1033467" y="4960397"/>
                  </a:cubicBezTo>
                  <a:close/>
                  <a:moveTo>
                    <a:pt x="851973" y="4960397"/>
                  </a:moveTo>
                  <a:cubicBezTo>
                    <a:pt x="874184" y="4960397"/>
                    <a:pt x="892587" y="4978164"/>
                    <a:pt x="892587" y="5001009"/>
                  </a:cubicBezTo>
                  <a:cubicBezTo>
                    <a:pt x="892587" y="5012114"/>
                    <a:pt x="888145" y="5022270"/>
                    <a:pt x="880847" y="5029646"/>
                  </a:cubicBezTo>
                  <a:lnTo>
                    <a:pt x="862356" y="5037316"/>
                  </a:lnTo>
                  <a:lnTo>
                    <a:pt x="862108" y="5221795"/>
                  </a:lnTo>
                  <a:lnTo>
                    <a:pt x="841153" y="5231889"/>
                  </a:lnTo>
                  <a:lnTo>
                    <a:pt x="841414" y="5037243"/>
                  </a:lnTo>
                  <a:lnTo>
                    <a:pt x="823099" y="5029646"/>
                  </a:lnTo>
                  <a:cubicBezTo>
                    <a:pt x="815802" y="5022270"/>
                    <a:pt x="811359" y="5012114"/>
                    <a:pt x="811359" y="5001009"/>
                  </a:cubicBezTo>
                  <a:cubicBezTo>
                    <a:pt x="811359" y="4978798"/>
                    <a:pt x="829128" y="4960397"/>
                    <a:pt x="851973" y="4960397"/>
                  </a:cubicBezTo>
                  <a:close/>
                  <a:moveTo>
                    <a:pt x="764400" y="4960397"/>
                  </a:moveTo>
                  <a:cubicBezTo>
                    <a:pt x="786611" y="4960397"/>
                    <a:pt x="805014" y="4978164"/>
                    <a:pt x="805014" y="5001009"/>
                  </a:cubicBezTo>
                  <a:cubicBezTo>
                    <a:pt x="805014" y="5012114"/>
                    <a:pt x="800571" y="5022269"/>
                    <a:pt x="793273" y="5029646"/>
                  </a:cubicBezTo>
                  <a:lnTo>
                    <a:pt x="773919" y="5037675"/>
                  </a:lnTo>
                  <a:lnTo>
                    <a:pt x="773919" y="5264277"/>
                  </a:lnTo>
                  <a:lnTo>
                    <a:pt x="752977" y="5274366"/>
                  </a:lnTo>
                  <a:lnTo>
                    <a:pt x="752977" y="5036885"/>
                  </a:lnTo>
                  <a:lnTo>
                    <a:pt x="735525" y="5029646"/>
                  </a:lnTo>
                  <a:cubicBezTo>
                    <a:pt x="728228" y="5022269"/>
                    <a:pt x="723786" y="5012114"/>
                    <a:pt x="723786" y="5001009"/>
                  </a:cubicBezTo>
                  <a:cubicBezTo>
                    <a:pt x="723786" y="4978798"/>
                    <a:pt x="741554" y="4960397"/>
                    <a:pt x="764400" y="4960397"/>
                  </a:cubicBezTo>
                  <a:close/>
                  <a:moveTo>
                    <a:pt x="681268" y="4960396"/>
                  </a:moveTo>
                  <a:cubicBezTo>
                    <a:pt x="704114" y="4960396"/>
                    <a:pt x="721882" y="4978164"/>
                    <a:pt x="721882" y="5001009"/>
                  </a:cubicBezTo>
                  <a:cubicBezTo>
                    <a:pt x="721882" y="5012114"/>
                    <a:pt x="717440" y="5022269"/>
                    <a:pt x="710142" y="5029646"/>
                  </a:cubicBezTo>
                  <a:lnTo>
                    <a:pt x="685075" y="5040044"/>
                  </a:lnTo>
                  <a:lnTo>
                    <a:pt x="685075" y="5303852"/>
                  </a:lnTo>
                  <a:lnTo>
                    <a:pt x="664133" y="5311517"/>
                  </a:lnTo>
                  <a:lnTo>
                    <a:pt x="664133" y="5034515"/>
                  </a:lnTo>
                  <a:lnTo>
                    <a:pt x="652394" y="5029646"/>
                  </a:lnTo>
                  <a:cubicBezTo>
                    <a:pt x="645097" y="5022269"/>
                    <a:pt x="640654" y="5012114"/>
                    <a:pt x="640654" y="5001009"/>
                  </a:cubicBezTo>
                  <a:cubicBezTo>
                    <a:pt x="640654" y="4978798"/>
                    <a:pt x="658423" y="4960396"/>
                    <a:pt x="681268" y="4960396"/>
                  </a:cubicBezTo>
                  <a:close/>
                  <a:moveTo>
                    <a:pt x="593694" y="4960396"/>
                  </a:moveTo>
                  <a:cubicBezTo>
                    <a:pt x="615905" y="4960396"/>
                    <a:pt x="634308" y="4978164"/>
                    <a:pt x="634308" y="5001009"/>
                  </a:cubicBezTo>
                  <a:cubicBezTo>
                    <a:pt x="634308" y="5012114"/>
                    <a:pt x="629866" y="5022269"/>
                    <a:pt x="622568" y="5029646"/>
                  </a:cubicBezTo>
                  <a:lnTo>
                    <a:pt x="603848" y="5037412"/>
                  </a:lnTo>
                  <a:lnTo>
                    <a:pt x="603848" y="5333581"/>
                  </a:lnTo>
                  <a:lnTo>
                    <a:pt x="582906" y="5341246"/>
                  </a:lnTo>
                  <a:lnTo>
                    <a:pt x="582906" y="5037148"/>
                  </a:lnTo>
                  <a:lnTo>
                    <a:pt x="564820" y="5029646"/>
                  </a:lnTo>
                  <a:cubicBezTo>
                    <a:pt x="557523" y="5022269"/>
                    <a:pt x="553080" y="5012114"/>
                    <a:pt x="553080" y="5001009"/>
                  </a:cubicBezTo>
                  <a:cubicBezTo>
                    <a:pt x="553080" y="4978798"/>
                    <a:pt x="570849" y="4960396"/>
                    <a:pt x="593694" y="4960396"/>
                  </a:cubicBezTo>
                  <a:close/>
                  <a:moveTo>
                    <a:pt x="938913" y="4960393"/>
                  </a:moveTo>
                  <a:cubicBezTo>
                    <a:pt x="961124" y="4960393"/>
                    <a:pt x="979527" y="4978159"/>
                    <a:pt x="979527" y="5001006"/>
                  </a:cubicBezTo>
                  <a:cubicBezTo>
                    <a:pt x="979527" y="5012111"/>
                    <a:pt x="975084" y="5022266"/>
                    <a:pt x="967786" y="5029641"/>
                  </a:cubicBezTo>
                  <a:lnTo>
                    <a:pt x="951605" y="5036355"/>
                  </a:lnTo>
                  <a:lnTo>
                    <a:pt x="951605" y="5178682"/>
                  </a:lnTo>
                  <a:lnTo>
                    <a:pt x="930662" y="5188770"/>
                  </a:lnTo>
                  <a:lnTo>
                    <a:pt x="930662" y="5038168"/>
                  </a:lnTo>
                  <a:lnTo>
                    <a:pt x="910276" y="5029641"/>
                  </a:lnTo>
                  <a:cubicBezTo>
                    <a:pt x="902900" y="5022266"/>
                    <a:pt x="898299" y="5012111"/>
                    <a:pt x="898299" y="5001006"/>
                  </a:cubicBezTo>
                  <a:cubicBezTo>
                    <a:pt x="898299" y="4978795"/>
                    <a:pt x="916067" y="4960393"/>
                    <a:pt x="938913" y="4960393"/>
                  </a:cubicBezTo>
                  <a:close/>
                  <a:moveTo>
                    <a:pt x="807768" y="4797293"/>
                  </a:moveTo>
                  <a:cubicBezTo>
                    <a:pt x="830192" y="4796736"/>
                    <a:pt x="848824" y="4814459"/>
                    <a:pt x="849384" y="4836884"/>
                  </a:cubicBezTo>
                  <a:cubicBezTo>
                    <a:pt x="849945" y="4859308"/>
                    <a:pt x="832221" y="4877938"/>
                    <a:pt x="809797" y="4878499"/>
                  </a:cubicBezTo>
                  <a:cubicBezTo>
                    <a:pt x="798585" y="4878780"/>
                    <a:pt x="788321" y="4874487"/>
                    <a:pt x="780790" y="4867322"/>
                  </a:cubicBezTo>
                  <a:lnTo>
                    <a:pt x="773388" y="4850648"/>
                  </a:lnTo>
                  <a:lnTo>
                    <a:pt x="502947" y="4852524"/>
                  </a:lnTo>
                  <a:lnTo>
                    <a:pt x="502947" y="5250396"/>
                  </a:lnTo>
                  <a:lnTo>
                    <a:pt x="418547" y="5334795"/>
                  </a:lnTo>
                  <a:lnTo>
                    <a:pt x="317238" y="5425126"/>
                  </a:lnTo>
                  <a:lnTo>
                    <a:pt x="272714" y="5436575"/>
                  </a:lnTo>
                  <a:lnTo>
                    <a:pt x="404586" y="5318932"/>
                  </a:lnTo>
                  <a:lnTo>
                    <a:pt x="482005" y="5241512"/>
                  </a:lnTo>
                  <a:lnTo>
                    <a:pt x="482005" y="4831581"/>
                  </a:lnTo>
                  <a:lnTo>
                    <a:pt x="771726" y="4829709"/>
                  </a:lnTo>
                  <a:lnTo>
                    <a:pt x="779355" y="4809901"/>
                  </a:lnTo>
                  <a:cubicBezTo>
                    <a:pt x="786519" y="4802372"/>
                    <a:pt x="796556" y="4797577"/>
                    <a:pt x="807768" y="4797293"/>
                  </a:cubicBezTo>
                  <a:close/>
                  <a:moveTo>
                    <a:pt x="927490" y="4713549"/>
                  </a:moveTo>
                  <a:cubicBezTo>
                    <a:pt x="900202" y="4713549"/>
                    <a:pt x="877358" y="4735760"/>
                    <a:pt x="877358" y="4763682"/>
                  </a:cubicBezTo>
                  <a:cubicBezTo>
                    <a:pt x="877991" y="4790970"/>
                    <a:pt x="900202" y="4813817"/>
                    <a:pt x="927490" y="4813817"/>
                  </a:cubicBezTo>
                  <a:cubicBezTo>
                    <a:pt x="954777" y="4813817"/>
                    <a:pt x="977623" y="4791606"/>
                    <a:pt x="977623" y="4763682"/>
                  </a:cubicBezTo>
                  <a:cubicBezTo>
                    <a:pt x="977623" y="4736394"/>
                    <a:pt x="955412" y="4713549"/>
                    <a:pt x="927490" y="4713549"/>
                  </a:cubicBezTo>
                  <a:close/>
                  <a:moveTo>
                    <a:pt x="927490" y="4692607"/>
                  </a:moveTo>
                  <a:cubicBezTo>
                    <a:pt x="966835" y="4692607"/>
                    <a:pt x="998564" y="4724336"/>
                    <a:pt x="998564" y="4763682"/>
                  </a:cubicBezTo>
                  <a:cubicBezTo>
                    <a:pt x="998564" y="4803027"/>
                    <a:pt x="966835" y="4834757"/>
                    <a:pt x="927490" y="4834757"/>
                  </a:cubicBezTo>
                  <a:cubicBezTo>
                    <a:pt x="897981" y="4834757"/>
                    <a:pt x="872756" y="4816909"/>
                    <a:pt x="861988" y="4791387"/>
                  </a:cubicBezTo>
                  <a:lnTo>
                    <a:pt x="858074" y="4771926"/>
                  </a:lnTo>
                  <a:lnTo>
                    <a:pt x="402047" y="4771926"/>
                  </a:lnTo>
                  <a:lnTo>
                    <a:pt x="402047" y="5251031"/>
                  </a:lnTo>
                  <a:lnTo>
                    <a:pt x="167815" y="5463547"/>
                  </a:lnTo>
                  <a:lnTo>
                    <a:pt x="155099" y="5466817"/>
                  </a:lnTo>
                  <a:lnTo>
                    <a:pt x="128266" y="5470912"/>
                  </a:lnTo>
                  <a:lnTo>
                    <a:pt x="381106" y="5241512"/>
                  </a:lnTo>
                  <a:lnTo>
                    <a:pt x="381106" y="4750985"/>
                  </a:lnTo>
                  <a:lnTo>
                    <a:pt x="859011" y="4750985"/>
                  </a:lnTo>
                  <a:lnTo>
                    <a:pt x="862077" y="4735978"/>
                  </a:lnTo>
                  <a:cubicBezTo>
                    <a:pt x="872994" y="4710455"/>
                    <a:pt x="898457" y="4692607"/>
                    <a:pt x="927490" y="4692607"/>
                  </a:cubicBezTo>
                  <a:close/>
                  <a:moveTo>
                    <a:pt x="813263" y="4638028"/>
                  </a:moveTo>
                  <a:cubicBezTo>
                    <a:pt x="835474" y="4638028"/>
                    <a:pt x="853877" y="4655797"/>
                    <a:pt x="853877" y="4678643"/>
                  </a:cubicBezTo>
                  <a:cubicBezTo>
                    <a:pt x="853877" y="4700854"/>
                    <a:pt x="836108" y="4719257"/>
                    <a:pt x="813263" y="4719257"/>
                  </a:cubicBezTo>
                  <a:cubicBezTo>
                    <a:pt x="802157" y="4718939"/>
                    <a:pt x="792004" y="4714338"/>
                    <a:pt x="784626" y="4707041"/>
                  </a:cubicBezTo>
                  <a:lnTo>
                    <a:pt x="773001" y="4679478"/>
                  </a:lnTo>
                  <a:lnTo>
                    <a:pt x="773283" y="4688793"/>
                  </a:lnTo>
                  <a:lnTo>
                    <a:pt x="321453" y="4691330"/>
                  </a:lnTo>
                  <a:lnTo>
                    <a:pt x="321453" y="5230724"/>
                  </a:lnTo>
                  <a:lnTo>
                    <a:pt x="317645" y="5233897"/>
                  </a:lnTo>
                  <a:lnTo>
                    <a:pt x="38435" y="5484622"/>
                  </a:lnTo>
                  <a:lnTo>
                    <a:pt x="0" y="5490488"/>
                  </a:lnTo>
                  <a:lnTo>
                    <a:pt x="299878" y="5221204"/>
                  </a:lnTo>
                  <a:lnTo>
                    <a:pt x="299878" y="4670390"/>
                  </a:lnTo>
                  <a:lnTo>
                    <a:pt x="772649" y="4667849"/>
                  </a:lnTo>
                  <a:lnTo>
                    <a:pt x="772953" y="4677900"/>
                  </a:lnTo>
                  <a:lnTo>
                    <a:pt x="784388" y="4650006"/>
                  </a:lnTo>
                  <a:cubicBezTo>
                    <a:pt x="791686" y="4642629"/>
                    <a:pt x="801840" y="4638028"/>
                    <a:pt x="813263" y="4638028"/>
                  </a:cubicBezTo>
                  <a:close/>
                  <a:moveTo>
                    <a:pt x="1663617" y="4478737"/>
                  </a:moveTo>
                  <a:cubicBezTo>
                    <a:pt x="1685828" y="4478737"/>
                    <a:pt x="1704231" y="4496506"/>
                    <a:pt x="1704231" y="4519352"/>
                  </a:cubicBezTo>
                  <a:lnTo>
                    <a:pt x="1696852" y="4537350"/>
                  </a:lnTo>
                  <a:lnTo>
                    <a:pt x="1733126" y="4573626"/>
                  </a:lnTo>
                  <a:lnTo>
                    <a:pt x="1718925" y="4589252"/>
                  </a:lnTo>
                  <a:lnTo>
                    <a:pt x="1682012" y="4552337"/>
                  </a:lnTo>
                  <a:lnTo>
                    <a:pt x="1663617" y="4559969"/>
                  </a:lnTo>
                  <a:cubicBezTo>
                    <a:pt x="1641406" y="4559334"/>
                    <a:pt x="1623003" y="4541563"/>
                    <a:pt x="1623003" y="4519352"/>
                  </a:cubicBezTo>
                  <a:cubicBezTo>
                    <a:pt x="1623003" y="4497140"/>
                    <a:pt x="1640772" y="4478737"/>
                    <a:pt x="1663617" y="4478737"/>
                  </a:cubicBezTo>
                  <a:close/>
                  <a:moveTo>
                    <a:pt x="1867630" y="4421306"/>
                  </a:moveTo>
                  <a:lnTo>
                    <a:pt x="1849363" y="4445734"/>
                  </a:lnTo>
                  <a:lnTo>
                    <a:pt x="1834957" y="4461584"/>
                  </a:lnTo>
                  <a:lnTo>
                    <a:pt x="1834957" y="4453980"/>
                  </a:lnTo>
                  <a:close/>
                  <a:moveTo>
                    <a:pt x="1562717" y="4266791"/>
                  </a:moveTo>
                  <a:cubicBezTo>
                    <a:pt x="1535429" y="4266791"/>
                    <a:pt x="1512584" y="4289001"/>
                    <a:pt x="1512584" y="4316924"/>
                  </a:cubicBezTo>
                  <a:cubicBezTo>
                    <a:pt x="1512584" y="4344847"/>
                    <a:pt x="1535429" y="4367058"/>
                    <a:pt x="1562717" y="4367058"/>
                  </a:cubicBezTo>
                  <a:cubicBezTo>
                    <a:pt x="1590005" y="4367058"/>
                    <a:pt x="1612849" y="4344847"/>
                    <a:pt x="1612849" y="4316924"/>
                  </a:cubicBezTo>
                  <a:cubicBezTo>
                    <a:pt x="1612849" y="4289636"/>
                    <a:pt x="1590639" y="4266791"/>
                    <a:pt x="1562717" y="4266791"/>
                  </a:cubicBezTo>
                  <a:close/>
                  <a:moveTo>
                    <a:pt x="1983514" y="4266336"/>
                  </a:moveTo>
                  <a:lnTo>
                    <a:pt x="1973489" y="4279742"/>
                  </a:lnTo>
                  <a:lnTo>
                    <a:pt x="1978057" y="4268600"/>
                  </a:lnTo>
                  <a:close/>
                  <a:moveTo>
                    <a:pt x="755515" y="4175400"/>
                  </a:moveTo>
                  <a:cubicBezTo>
                    <a:pt x="777726" y="4175400"/>
                    <a:pt x="796129" y="4193170"/>
                    <a:pt x="796129" y="4216017"/>
                  </a:cubicBezTo>
                  <a:lnTo>
                    <a:pt x="788096" y="4235608"/>
                  </a:lnTo>
                  <a:lnTo>
                    <a:pt x="1290476" y="4757323"/>
                  </a:lnTo>
                  <a:lnTo>
                    <a:pt x="1290476" y="4965265"/>
                  </a:lnTo>
                  <a:lnTo>
                    <a:pt x="1269535" y="4980924"/>
                  </a:lnTo>
                  <a:lnTo>
                    <a:pt x="1269535" y="4765577"/>
                  </a:lnTo>
                  <a:lnTo>
                    <a:pt x="772348" y="4249644"/>
                  </a:lnTo>
                  <a:lnTo>
                    <a:pt x="755515" y="4256626"/>
                  </a:lnTo>
                  <a:cubicBezTo>
                    <a:pt x="732669" y="4256626"/>
                    <a:pt x="714901" y="4238223"/>
                    <a:pt x="714901" y="4216017"/>
                  </a:cubicBezTo>
                  <a:cubicBezTo>
                    <a:pt x="714901" y="4193803"/>
                    <a:pt x="732669" y="4175400"/>
                    <a:pt x="755515" y="4175400"/>
                  </a:cubicBezTo>
                  <a:close/>
                  <a:moveTo>
                    <a:pt x="1845745" y="4034516"/>
                  </a:moveTo>
                  <a:cubicBezTo>
                    <a:pt x="1867956" y="4034516"/>
                    <a:pt x="1886359" y="4052286"/>
                    <a:pt x="1886359" y="4075133"/>
                  </a:cubicBezTo>
                  <a:cubicBezTo>
                    <a:pt x="1886359" y="4086240"/>
                    <a:pt x="1881917" y="4096392"/>
                    <a:pt x="1874619" y="4103771"/>
                  </a:cubicBezTo>
                  <a:lnTo>
                    <a:pt x="1855899" y="4111535"/>
                  </a:lnTo>
                  <a:lnTo>
                    <a:pt x="1855899" y="4316643"/>
                  </a:lnTo>
                  <a:lnTo>
                    <a:pt x="1874381" y="4324221"/>
                  </a:lnTo>
                  <a:cubicBezTo>
                    <a:pt x="1881758" y="4331520"/>
                    <a:pt x="1886359" y="4341672"/>
                    <a:pt x="1886359" y="4353095"/>
                  </a:cubicBezTo>
                  <a:cubicBezTo>
                    <a:pt x="1886359" y="4375306"/>
                    <a:pt x="1868591" y="4393711"/>
                    <a:pt x="1845745" y="4393711"/>
                  </a:cubicBezTo>
                  <a:cubicBezTo>
                    <a:pt x="1822900" y="4393711"/>
                    <a:pt x="1805131" y="4375306"/>
                    <a:pt x="1805131" y="4353095"/>
                  </a:cubicBezTo>
                  <a:cubicBezTo>
                    <a:pt x="1805131" y="4341990"/>
                    <a:pt x="1809574" y="4331836"/>
                    <a:pt x="1816870" y="4324460"/>
                  </a:cubicBezTo>
                  <a:lnTo>
                    <a:pt x="1834958" y="4316957"/>
                  </a:lnTo>
                  <a:lnTo>
                    <a:pt x="1834958" y="4111186"/>
                  </a:lnTo>
                  <a:lnTo>
                    <a:pt x="1816870" y="4103531"/>
                  </a:lnTo>
                  <a:cubicBezTo>
                    <a:pt x="1809574" y="4096235"/>
                    <a:pt x="1805131" y="4086240"/>
                    <a:pt x="1805131" y="4075133"/>
                  </a:cubicBezTo>
                  <a:cubicBezTo>
                    <a:pt x="1805131" y="4052922"/>
                    <a:pt x="1822900" y="4034516"/>
                    <a:pt x="1845745" y="4034516"/>
                  </a:cubicBezTo>
                  <a:close/>
                  <a:moveTo>
                    <a:pt x="997295" y="3883496"/>
                  </a:moveTo>
                  <a:cubicBezTo>
                    <a:pt x="970008" y="3883496"/>
                    <a:pt x="947163" y="3905709"/>
                    <a:pt x="947163" y="3933630"/>
                  </a:cubicBezTo>
                  <a:cubicBezTo>
                    <a:pt x="947163" y="3960918"/>
                    <a:pt x="970008" y="3983762"/>
                    <a:pt x="997295" y="3983762"/>
                  </a:cubicBezTo>
                  <a:cubicBezTo>
                    <a:pt x="1024582" y="3983762"/>
                    <a:pt x="1047429" y="3961551"/>
                    <a:pt x="1047429" y="3933630"/>
                  </a:cubicBezTo>
                  <a:cubicBezTo>
                    <a:pt x="1047429" y="3906343"/>
                    <a:pt x="1025218" y="3883496"/>
                    <a:pt x="997295" y="3883496"/>
                  </a:cubicBezTo>
                  <a:close/>
                  <a:moveTo>
                    <a:pt x="1764517" y="3863189"/>
                  </a:moveTo>
                  <a:cubicBezTo>
                    <a:pt x="1737229" y="3863189"/>
                    <a:pt x="1714384" y="3885399"/>
                    <a:pt x="1714384" y="3913322"/>
                  </a:cubicBezTo>
                  <a:cubicBezTo>
                    <a:pt x="1714384" y="3940611"/>
                    <a:pt x="1737229" y="3963455"/>
                    <a:pt x="1764517" y="3963455"/>
                  </a:cubicBezTo>
                  <a:cubicBezTo>
                    <a:pt x="1791805" y="3963455"/>
                    <a:pt x="1814650" y="3941244"/>
                    <a:pt x="1814650" y="3913322"/>
                  </a:cubicBezTo>
                  <a:cubicBezTo>
                    <a:pt x="1814650" y="3886036"/>
                    <a:pt x="1792439" y="3863189"/>
                    <a:pt x="1764517" y="3863189"/>
                  </a:cubicBezTo>
                  <a:close/>
                  <a:moveTo>
                    <a:pt x="997295" y="3862556"/>
                  </a:moveTo>
                  <a:cubicBezTo>
                    <a:pt x="1036641" y="3862556"/>
                    <a:pt x="1068370" y="3894284"/>
                    <a:pt x="1068370" y="3933630"/>
                  </a:cubicBezTo>
                  <a:cubicBezTo>
                    <a:pt x="1068370" y="3943465"/>
                    <a:pt x="1066387" y="3952828"/>
                    <a:pt x="1062797" y="3961334"/>
                  </a:cubicBezTo>
                  <a:lnTo>
                    <a:pt x="1053311" y="3975422"/>
                  </a:lnTo>
                  <a:lnTo>
                    <a:pt x="1351398" y="4313093"/>
                  </a:lnTo>
                  <a:lnTo>
                    <a:pt x="1351398" y="4919708"/>
                  </a:lnTo>
                  <a:lnTo>
                    <a:pt x="1329821" y="4935843"/>
                  </a:lnTo>
                  <a:lnTo>
                    <a:pt x="1329821" y="4321344"/>
                  </a:lnTo>
                  <a:lnTo>
                    <a:pt x="1036615" y="3988456"/>
                  </a:lnTo>
                  <a:lnTo>
                    <a:pt x="997295" y="4004704"/>
                  </a:lnTo>
                  <a:cubicBezTo>
                    <a:pt x="957950" y="4004704"/>
                    <a:pt x="926221" y="3972974"/>
                    <a:pt x="926221" y="3933630"/>
                  </a:cubicBezTo>
                  <a:cubicBezTo>
                    <a:pt x="926221" y="3894284"/>
                    <a:pt x="957950" y="3862556"/>
                    <a:pt x="997295" y="3862556"/>
                  </a:cubicBezTo>
                  <a:close/>
                  <a:moveTo>
                    <a:pt x="1764517" y="3842248"/>
                  </a:moveTo>
                  <a:cubicBezTo>
                    <a:pt x="1803862" y="3842248"/>
                    <a:pt x="1835591" y="3873976"/>
                    <a:pt x="1835591" y="3913322"/>
                  </a:cubicBezTo>
                  <a:cubicBezTo>
                    <a:pt x="1835591" y="3932996"/>
                    <a:pt x="1827659" y="3950763"/>
                    <a:pt x="1814809" y="3963615"/>
                  </a:cubicBezTo>
                  <a:lnTo>
                    <a:pt x="1775305" y="3979938"/>
                  </a:lnTo>
                  <a:lnTo>
                    <a:pt x="1775305" y="4527218"/>
                  </a:lnTo>
                  <a:lnTo>
                    <a:pt x="1766967" y="4536392"/>
                  </a:lnTo>
                  <a:lnTo>
                    <a:pt x="1602248" y="4371662"/>
                  </a:lnTo>
                  <a:lnTo>
                    <a:pt x="1562717" y="4387999"/>
                  </a:lnTo>
                  <a:cubicBezTo>
                    <a:pt x="1523372" y="4387999"/>
                    <a:pt x="1491643" y="4356269"/>
                    <a:pt x="1491643" y="4316924"/>
                  </a:cubicBezTo>
                  <a:cubicBezTo>
                    <a:pt x="1491643" y="4278213"/>
                    <a:pt x="1523372" y="4245849"/>
                    <a:pt x="1562717" y="4245849"/>
                  </a:cubicBezTo>
                  <a:cubicBezTo>
                    <a:pt x="1602062" y="4245849"/>
                    <a:pt x="1633791" y="4277579"/>
                    <a:pt x="1633791" y="4316924"/>
                  </a:cubicBezTo>
                  <a:cubicBezTo>
                    <a:pt x="1633791" y="4326761"/>
                    <a:pt x="1631808" y="4336121"/>
                    <a:pt x="1628219" y="4344627"/>
                  </a:cubicBezTo>
                  <a:lnTo>
                    <a:pt x="1618891" y="4358481"/>
                  </a:lnTo>
                  <a:lnTo>
                    <a:pt x="1754364" y="4493959"/>
                  </a:lnTo>
                  <a:lnTo>
                    <a:pt x="1754364" y="3980203"/>
                  </a:lnTo>
                  <a:lnTo>
                    <a:pt x="1714225" y="3963615"/>
                  </a:lnTo>
                  <a:cubicBezTo>
                    <a:pt x="1701375" y="3950763"/>
                    <a:pt x="1693443" y="3932996"/>
                    <a:pt x="1693443" y="3913322"/>
                  </a:cubicBezTo>
                  <a:cubicBezTo>
                    <a:pt x="1693443" y="3873976"/>
                    <a:pt x="1725172" y="3842248"/>
                    <a:pt x="1764517" y="3842248"/>
                  </a:cubicBezTo>
                  <a:close/>
                  <a:moveTo>
                    <a:pt x="1159116" y="3802269"/>
                  </a:moveTo>
                  <a:cubicBezTo>
                    <a:pt x="1131194" y="3802269"/>
                    <a:pt x="1108984" y="3824481"/>
                    <a:pt x="1108984" y="3852402"/>
                  </a:cubicBezTo>
                  <a:cubicBezTo>
                    <a:pt x="1108984" y="3880323"/>
                    <a:pt x="1131194" y="3902536"/>
                    <a:pt x="1159116" y="3902536"/>
                  </a:cubicBezTo>
                  <a:cubicBezTo>
                    <a:pt x="1186403" y="3902536"/>
                    <a:pt x="1209249" y="3880323"/>
                    <a:pt x="1209249" y="3852402"/>
                  </a:cubicBezTo>
                  <a:cubicBezTo>
                    <a:pt x="1209249" y="3825113"/>
                    <a:pt x="1187038" y="3802269"/>
                    <a:pt x="1159116" y="3802269"/>
                  </a:cubicBezTo>
                  <a:close/>
                  <a:moveTo>
                    <a:pt x="1159116" y="3781328"/>
                  </a:moveTo>
                  <a:cubicBezTo>
                    <a:pt x="1198461" y="3781328"/>
                    <a:pt x="1230190" y="3813057"/>
                    <a:pt x="1230190" y="3852402"/>
                  </a:cubicBezTo>
                  <a:cubicBezTo>
                    <a:pt x="1230190" y="3862238"/>
                    <a:pt x="1228207" y="3871597"/>
                    <a:pt x="1224618" y="3880104"/>
                  </a:cubicBezTo>
                  <a:lnTo>
                    <a:pt x="1215284" y="3893965"/>
                  </a:lnTo>
                  <a:lnTo>
                    <a:pt x="1411684" y="4090989"/>
                  </a:lnTo>
                  <a:lnTo>
                    <a:pt x="1411684" y="4874627"/>
                  </a:lnTo>
                  <a:lnTo>
                    <a:pt x="1390742" y="4890287"/>
                  </a:lnTo>
                  <a:lnTo>
                    <a:pt x="1390742" y="4099235"/>
                  </a:lnTo>
                  <a:lnTo>
                    <a:pt x="1198223" y="3907315"/>
                  </a:lnTo>
                  <a:lnTo>
                    <a:pt x="1159116" y="3923475"/>
                  </a:lnTo>
                  <a:cubicBezTo>
                    <a:pt x="1119771" y="3923475"/>
                    <a:pt x="1088042" y="3891748"/>
                    <a:pt x="1088042" y="3852402"/>
                  </a:cubicBezTo>
                  <a:cubicBezTo>
                    <a:pt x="1088042" y="3813057"/>
                    <a:pt x="1119771" y="3781328"/>
                    <a:pt x="1159116" y="3781328"/>
                  </a:cubicBezTo>
                  <a:close/>
                  <a:moveTo>
                    <a:pt x="1219402" y="3600473"/>
                  </a:moveTo>
                  <a:cubicBezTo>
                    <a:pt x="1192114" y="3600473"/>
                    <a:pt x="1169270" y="3622685"/>
                    <a:pt x="1169270" y="3650607"/>
                  </a:cubicBezTo>
                  <a:cubicBezTo>
                    <a:pt x="1169270" y="3678528"/>
                    <a:pt x="1192114" y="3700736"/>
                    <a:pt x="1219402" y="3700736"/>
                  </a:cubicBezTo>
                  <a:cubicBezTo>
                    <a:pt x="1246690" y="3700736"/>
                    <a:pt x="1269535" y="3678528"/>
                    <a:pt x="1269535" y="3650607"/>
                  </a:cubicBezTo>
                  <a:cubicBezTo>
                    <a:pt x="1269535" y="3623319"/>
                    <a:pt x="1247324" y="3600473"/>
                    <a:pt x="1219402" y="3600473"/>
                  </a:cubicBezTo>
                  <a:close/>
                  <a:moveTo>
                    <a:pt x="1219402" y="3579533"/>
                  </a:moveTo>
                  <a:cubicBezTo>
                    <a:pt x="1258747" y="3579533"/>
                    <a:pt x="1290476" y="3611264"/>
                    <a:pt x="1290476" y="3650607"/>
                  </a:cubicBezTo>
                  <a:cubicBezTo>
                    <a:pt x="1290476" y="3660440"/>
                    <a:pt x="1288493" y="3669802"/>
                    <a:pt x="1284904" y="3678307"/>
                  </a:cubicBezTo>
                  <a:lnTo>
                    <a:pt x="1275583" y="3692149"/>
                  </a:lnTo>
                  <a:lnTo>
                    <a:pt x="1472604" y="3888537"/>
                  </a:lnTo>
                  <a:lnTo>
                    <a:pt x="1472604" y="4824870"/>
                  </a:lnTo>
                  <a:lnTo>
                    <a:pt x="1451029" y="4844479"/>
                  </a:lnTo>
                  <a:lnTo>
                    <a:pt x="1451029" y="3897417"/>
                  </a:lnTo>
                  <a:lnTo>
                    <a:pt x="1258927" y="3705343"/>
                  </a:lnTo>
                  <a:lnTo>
                    <a:pt x="1219402" y="3721679"/>
                  </a:lnTo>
                  <a:cubicBezTo>
                    <a:pt x="1180057" y="3721679"/>
                    <a:pt x="1148328" y="3689953"/>
                    <a:pt x="1148328" y="3650607"/>
                  </a:cubicBezTo>
                  <a:cubicBezTo>
                    <a:pt x="1148328" y="3611896"/>
                    <a:pt x="1180057" y="3579533"/>
                    <a:pt x="1219402" y="3579533"/>
                  </a:cubicBezTo>
                  <a:close/>
                  <a:moveTo>
                    <a:pt x="2055161" y="3017920"/>
                  </a:moveTo>
                  <a:lnTo>
                    <a:pt x="2406527" y="3391840"/>
                  </a:lnTo>
                  <a:lnTo>
                    <a:pt x="2400337" y="3415913"/>
                  </a:lnTo>
                  <a:lnTo>
                    <a:pt x="2039930" y="3031882"/>
                  </a:lnTo>
                  <a:close/>
                  <a:moveTo>
                    <a:pt x="2289960" y="2913846"/>
                  </a:moveTo>
                  <a:cubicBezTo>
                    <a:pt x="2262672" y="2913846"/>
                    <a:pt x="2239827" y="2936057"/>
                    <a:pt x="2239827" y="2963980"/>
                  </a:cubicBezTo>
                  <a:cubicBezTo>
                    <a:pt x="2239827" y="2991902"/>
                    <a:pt x="2262038" y="3014113"/>
                    <a:pt x="2289960" y="3014113"/>
                  </a:cubicBezTo>
                  <a:cubicBezTo>
                    <a:pt x="2317247" y="3014113"/>
                    <a:pt x="2340092" y="2991902"/>
                    <a:pt x="2340092" y="2963980"/>
                  </a:cubicBezTo>
                  <a:cubicBezTo>
                    <a:pt x="2340092" y="2936692"/>
                    <a:pt x="2317883" y="2913846"/>
                    <a:pt x="2289960" y="2913846"/>
                  </a:cubicBezTo>
                  <a:close/>
                  <a:moveTo>
                    <a:pt x="2128139" y="2671432"/>
                  </a:moveTo>
                  <a:cubicBezTo>
                    <a:pt x="2100851" y="2671432"/>
                    <a:pt x="2078005" y="2693643"/>
                    <a:pt x="2078005" y="2721566"/>
                  </a:cubicBezTo>
                  <a:cubicBezTo>
                    <a:pt x="2078005" y="2749487"/>
                    <a:pt x="2100851" y="2771698"/>
                    <a:pt x="2128139" y="2771698"/>
                  </a:cubicBezTo>
                  <a:cubicBezTo>
                    <a:pt x="2155425" y="2771698"/>
                    <a:pt x="2178271" y="2749487"/>
                    <a:pt x="2178271" y="2721566"/>
                  </a:cubicBezTo>
                  <a:cubicBezTo>
                    <a:pt x="2178271" y="2694278"/>
                    <a:pt x="2156061" y="2671432"/>
                    <a:pt x="2128139" y="2671432"/>
                  </a:cubicBezTo>
                  <a:close/>
                  <a:moveTo>
                    <a:pt x="2168753" y="2449325"/>
                  </a:moveTo>
                  <a:cubicBezTo>
                    <a:pt x="2141465" y="2449325"/>
                    <a:pt x="2118619" y="2471536"/>
                    <a:pt x="2118619" y="2499458"/>
                  </a:cubicBezTo>
                  <a:cubicBezTo>
                    <a:pt x="2118619" y="2527381"/>
                    <a:pt x="2140830" y="2549592"/>
                    <a:pt x="2168753" y="2549592"/>
                  </a:cubicBezTo>
                  <a:cubicBezTo>
                    <a:pt x="2196041" y="2549592"/>
                    <a:pt x="2218885" y="2527381"/>
                    <a:pt x="2218885" y="2499458"/>
                  </a:cubicBezTo>
                  <a:cubicBezTo>
                    <a:pt x="2218885" y="2472170"/>
                    <a:pt x="2196675" y="2449325"/>
                    <a:pt x="2168753" y="2449325"/>
                  </a:cubicBezTo>
                  <a:close/>
                  <a:moveTo>
                    <a:pt x="997295" y="2418865"/>
                  </a:moveTo>
                  <a:cubicBezTo>
                    <a:pt x="1019506" y="2418865"/>
                    <a:pt x="1037909" y="2436633"/>
                    <a:pt x="1037909" y="2459479"/>
                  </a:cubicBezTo>
                  <a:cubicBezTo>
                    <a:pt x="1037909" y="2470584"/>
                    <a:pt x="1033467" y="2480737"/>
                    <a:pt x="1026169" y="2488114"/>
                  </a:cubicBezTo>
                  <a:lnTo>
                    <a:pt x="1008083" y="2495617"/>
                  </a:lnTo>
                  <a:lnTo>
                    <a:pt x="1008083" y="3170223"/>
                  </a:lnTo>
                  <a:lnTo>
                    <a:pt x="262853" y="3954703"/>
                  </a:lnTo>
                  <a:lnTo>
                    <a:pt x="270687" y="3973589"/>
                  </a:lnTo>
                  <a:cubicBezTo>
                    <a:pt x="270687" y="3995800"/>
                    <a:pt x="252918" y="4014202"/>
                    <a:pt x="230073" y="4014202"/>
                  </a:cubicBezTo>
                  <a:cubicBezTo>
                    <a:pt x="207863" y="4014202"/>
                    <a:pt x="189459" y="3996432"/>
                    <a:pt x="189459" y="3973589"/>
                  </a:cubicBezTo>
                  <a:cubicBezTo>
                    <a:pt x="189459" y="3951376"/>
                    <a:pt x="207227" y="3932968"/>
                    <a:pt x="230073" y="3932968"/>
                  </a:cubicBezTo>
                  <a:lnTo>
                    <a:pt x="247574" y="3940146"/>
                  </a:lnTo>
                  <a:lnTo>
                    <a:pt x="986506" y="3161973"/>
                  </a:lnTo>
                  <a:lnTo>
                    <a:pt x="986506" y="2495580"/>
                  </a:lnTo>
                  <a:lnTo>
                    <a:pt x="968659" y="2488114"/>
                  </a:lnTo>
                  <a:cubicBezTo>
                    <a:pt x="961282" y="2480737"/>
                    <a:pt x="956681" y="2470584"/>
                    <a:pt x="956681" y="2459479"/>
                  </a:cubicBezTo>
                  <a:cubicBezTo>
                    <a:pt x="956681" y="2437268"/>
                    <a:pt x="974450" y="2418865"/>
                    <a:pt x="997295" y="2418865"/>
                  </a:cubicBezTo>
                  <a:close/>
                  <a:moveTo>
                    <a:pt x="1966953" y="2317965"/>
                  </a:moveTo>
                  <a:cubicBezTo>
                    <a:pt x="1989164" y="2317965"/>
                    <a:pt x="2007567" y="2335733"/>
                    <a:pt x="2007567" y="2358579"/>
                  </a:cubicBezTo>
                  <a:cubicBezTo>
                    <a:pt x="2007567" y="2369684"/>
                    <a:pt x="2003124" y="2379837"/>
                    <a:pt x="1995826" y="2387214"/>
                  </a:cubicBezTo>
                  <a:lnTo>
                    <a:pt x="1977105" y="2394980"/>
                  </a:lnTo>
                  <a:lnTo>
                    <a:pt x="1977105" y="3040765"/>
                  </a:lnTo>
                  <a:lnTo>
                    <a:pt x="2381871" y="3473269"/>
                  </a:lnTo>
                  <a:lnTo>
                    <a:pt x="2373812" y="3495286"/>
                  </a:lnTo>
                  <a:lnTo>
                    <a:pt x="1956163" y="3049015"/>
                  </a:lnTo>
                  <a:lnTo>
                    <a:pt x="1956163" y="2394627"/>
                  </a:lnTo>
                  <a:lnTo>
                    <a:pt x="1938078" y="2386976"/>
                  </a:lnTo>
                  <a:cubicBezTo>
                    <a:pt x="1930781" y="2379679"/>
                    <a:pt x="1926339" y="2369684"/>
                    <a:pt x="1926339" y="2358579"/>
                  </a:cubicBezTo>
                  <a:cubicBezTo>
                    <a:pt x="1926339" y="2336369"/>
                    <a:pt x="1944107" y="2317965"/>
                    <a:pt x="1966953" y="2317965"/>
                  </a:cubicBezTo>
                  <a:close/>
                  <a:moveTo>
                    <a:pt x="2047545" y="2187238"/>
                  </a:moveTo>
                  <a:cubicBezTo>
                    <a:pt x="2020257" y="2187238"/>
                    <a:pt x="1997412" y="2209449"/>
                    <a:pt x="1997412" y="2237371"/>
                  </a:cubicBezTo>
                  <a:cubicBezTo>
                    <a:pt x="1997412" y="2264659"/>
                    <a:pt x="2019623" y="2287504"/>
                    <a:pt x="2047545" y="2287504"/>
                  </a:cubicBezTo>
                  <a:cubicBezTo>
                    <a:pt x="2074833" y="2287504"/>
                    <a:pt x="2097678" y="2265293"/>
                    <a:pt x="2097678" y="2237371"/>
                  </a:cubicBezTo>
                  <a:cubicBezTo>
                    <a:pt x="2097678" y="2210083"/>
                    <a:pt x="2075467" y="2187238"/>
                    <a:pt x="2047545" y="2187238"/>
                  </a:cubicBezTo>
                  <a:close/>
                  <a:moveTo>
                    <a:pt x="2501280" y="2177150"/>
                  </a:moveTo>
                  <a:lnTo>
                    <a:pt x="2512634" y="2251544"/>
                  </a:lnTo>
                  <a:lnTo>
                    <a:pt x="2522221" y="2377622"/>
                  </a:lnTo>
                  <a:lnTo>
                    <a:pt x="2522221" y="2733164"/>
                  </a:lnTo>
                  <a:lnTo>
                    <a:pt x="2519441" y="2769723"/>
                  </a:lnTo>
                  <a:lnTo>
                    <a:pt x="2346564" y="2923062"/>
                  </a:lnTo>
                  <a:lnTo>
                    <a:pt x="2355462" y="2936276"/>
                  </a:lnTo>
                  <a:cubicBezTo>
                    <a:pt x="2359051" y="2944783"/>
                    <a:pt x="2361035" y="2954144"/>
                    <a:pt x="2361035" y="2963980"/>
                  </a:cubicBezTo>
                  <a:cubicBezTo>
                    <a:pt x="2361035" y="3003325"/>
                    <a:pt x="2329305" y="3035054"/>
                    <a:pt x="2289960" y="3035054"/>
                  </a:cubicBezTo>
                  <a:cubicBezTo>
                    <a:pt x="2250615" y="3035054"/>
                    <a:pt x="2218886" y="3003325"/>
                    <a:pt x="2218886" y="2963980"/>
                  </a:cubicBezTo>
                  <a:cubicBezTo>
                    <a:pt x="2218886" y="2924635"/>
                    <a:pt x="2250615" y="2892906"/>
                    <a:pt x="2289960" y="2892906"/>
                  </a:cubicBezTo>
                  <a:lnTo>
                    <a:pt x="2330046" y="2909471"/>
                  </a:lnTo>
                  <a:lnTo>
                    <a:pt x="2501280" y="2757737"/>
                  </a:lnTo>
                  <a:close/>
                  <a:moveTo>
                    <a:pt x="2168753" y="2045724"/>
                  </a:moveTo>
                  <a:cubicBezTo>
                    <a:pt x="2141465" y="2045724"/>
                    <a:pt x="2118619" y="2067935"/>
                    <a:pt x="2118619" y="2095857"/>
                  </a:cubicBezTo>
                  <a:cubicBezTo>
                    <a:pt x="2118619" y="2123779"/>
                    <a:pt x="2140830" y="2145990"/>
                    <a:pt x="2168753" y="2145990"/>
                  </a:cubicBezTo>
                  <a:cubicBezTo>
                    <a:pt x="2196041" y="2145990"/>
                    <a:pt x="2218885" y="2123779"/>
                    <a:pt x="2218885" y="2095857"/>
                  </a:cubicBezTo>
                  <a:cubicBezTo>
                    <a:pt x="2218885" y="2068569"/>
                    <a:pt x="2196675" y="2045724"/>
                    <a:pt x="2168753" y="2045724"/>
                  </a:cubicBezTo>
                  <a:close/>
                  <a:moveTo>
                    <a:pt x="1805131" y="1913729"/>
                  </a:moveTo>
                  <a:cubicBezTo>
                    <a:pt x="1827977" y="1913729"/>
                    <a:pt x="1845745" y="1931498"/>
                    <a:pt x="1845745" y="1954343"/>
                  </a:cubicBezTo>
                  <a:cubicBezTo>
                    <a:pt x="1845745" y="1965448"/>
                    <a:pt x="1841303" y="1975602"/>
                    <a:pt x="1834005" y="1982978"/>
                  </a:cubicBezTo>
                  <a:lnTo>
                    <a:pt x="1815285" y="1990745"/>
                  </a:lnTo>
                  <a:lnTo>
                    <a:pt x="1815285" y="3121359"/>
                  </a:lnTo>
                  <a:lnTo>
                    <a:pt x="2317355" y="3649541"/>
                  </a:lnTo>
                  <a:lnTo>
                    <a:pt x="2309179" y="3671877"/>
                  </a:lnTo>
                  <a:lnTo>
                    <a:pt x="1794344" y="3130243"/>
                  </a:lnTo>
                  <a:lnTo>
                    <a:pt x="1794344" y="1990570"/>
                  </a:lnTo>
                  <a:lnTo>
                    <a:pt x="1776256" y="1983216"/>
                  </a:lnTo>
                  <a:cubicBezTo>
                    <a:pt x="1768959" y="1975920"/>
                    <a:pt x="1764517" y="1965766"/>
                    <a:pt x="1764517" y="1954343"/>
                  </a:cubicBezTo>
                  <a:cubicBezTo>
                    <a:pt x="1764517" y="1932132"/>
                    <a:pt x="1782286" y="1913729"/>
                    <a:pt x="1805131" y="1913729"/>
                  </a:cubicBezTo>
                  <a:close/>
                  <a:moveTo>
                    <a:pt x="2440993" y="1852991"/>
                  </a:moveTo>
                  <a:lnTo>
                    <a:pt x="2461935" y="1934437"/>
                  </a:lnTo>
                  <a:lnTo>
                    <a:pt x="2461935" y="2444249"/>
                  </a:lnTo>
                  <a:lnTo>
                    <a:pt x="2184870" y="2681471"/>
                  </a:lnTo>
                  <a:lnTo>
                    <a:pt x="2193641" y="2694497"/>
                  </a:lnTo>
                  <a:cubicBezTo>
                    <a:pt x="2197230" y="2703003"/>
                    <a:pt x="2199213" y="2712364"/>
                    <a:pt x="2199213" y="2722200"/>
                  </a:cubicBezTo>
                  <a:cubicBezTo>
                    <a:pt x="2199213" y="2761545"/>
                    <a:pt x="2167484" y="2793274"/>
                    <a:pt x="2128139" y="2793274"/>
                  </a:cubicBezTo>
                  <a:cubicBezTo>
                    <a:pt x="2098630" y="2793274"/>
                    <a:pt x="2073405" y="2775426"/>
                    <a:pt x="2062637" y="2749904"/>
                  </a:cubicBezTo>
                  <a:lnTo>
                    <a:pt x="2057699" y="2725354"/>
                  </a:lnTo>
                  <a:lnTo>
                    <a:pt x="2057699" y="2939865"/>
                  </a:lnTo>
                  <a:lnTo>
                    <a:pt x="2425385" y="3318496"/>
                  </a:lnTo>
                  <a:lnTo>
                    <a:pt x="2419293" y="3342191"/>
                  </a:lnTo>
                  <a:lnTo>
                    <a:pt x="2036757" y="2948115"/>
                  </a:lnTo>
                  <a:lnTo>
                    <a:pt x="2036757" y="2303987"/>
                  </a:lnTo>
                  <a:lnTo>
                    <a:pt x="1997253" y="2287663"/>
                  </a:lnTo>
                  <a:cubicBezTo>
                    <a:pt x="1984403" y="2274812"/>
                    <a:pt x="1976471" y="2257043"/>
                    <a:pt x="1976471" y="2237371"/>
                  </a:cubicBezTo>
                  <a:cubicBezTo>
                    <a:pt x="1976471" y="2198026"/>
                    <a:pt x="2008200" y="2166297"/>
                    <a:pt x="2047545" y="2166297"/>
                  </a:cubicBezTo>
                  <a:cubicBezTo>
                    <a:pt x="2086890" y="2166297"/>
                    <a:pt x="2118619" y="2198026"/>
                    <a:pt x="2118619" y="2237371"/>
                  </a:cubicBezTo>
                  <a:cubicBezTo>
                    <a:pt x="2118619" y="2257043"/>
                    <a:pt x="2110687" y="2274812"/>
                    <a:pt x="2097837" y="2287663"/>
                  </a:cubicBezTo>
                  <a:lnTo>
                    <a:pt x="2057699" y="2304249"/>
                  </a:lnTo>
                  <a:lnTo>
                    <a:pt x="2057699" y="2719045"/>
                  </a:lnTo>
                  <a:lnTo>
                    <a:pt x="2062637" y="2694497"/>
                  </a:lnTo>
                  <a:cubicBezTo>
                    <a:pt x="2073405" y="2668973"/>
                    <a:pt x="2098630" y="2651126"/>
                    <a:pt x="2128139" y="2651126"/>
                  </a:cubicBezTo>
                  <a:lnTo>
                    <a:pt x="2168316" y="2667729"/>
                  </a:lnTo>
                  <a:lnTo>
                    <a:pt x="2440993" y="2434095"/>
                  </a:lnTo>
                  <a:close/>
                  <a:moveTo>
                    <a:pt x="2027239" y="1722716"/>
                  </a:moveTo>
                  <a:cubicBezTo>
                    <a:pt x="1999951" y="1722716"/>
                    <a:pt x="1977106" y="1744927"/>
                    <a:pt x="1977106" y="1772849"/>
                  </a:cubicBezTo>
                  <a:cubicBezTo>
                    <a:pt x="1977106" y="1800137"/>
                    <a:pt x="1999316" y="1822983"/>
                    <a:pt x="2027239" y="1822983"/>
                  </a:cubicBezTo>
                  <a:cubicBezTo>
                    <a:pt x="2054527" y="1822983"/>
                    <a:pt x="2077372" y="1800772"/>
                    <a:pt x="2077372" y="1772849"/>
                  </a:cubicBezTo>
                  <a:cubicBezTo>
                    <a:pt x="2077372" y="1745562"/>
                    <a:pt x="2055161" y="1722716"/>
                    <a:pt x="2027239" y="1722716"/>
                  </a:cubicBezTo>
                  <a:close/>
                  <a:moveTo>
                    <a:pt x="1401530" y="1590721"/>
                  </a:moveTo>
                  <a:cubicBezTo>
                    <a:pt x="1423741" y="1590721"/>
                    <a:pt x="1442144" y="1608490"/>
                    <a:pt x="1442144" y="1631335"/>
                  </a:cubicBezTo>
                  <a:cubicBezTo>
                    <a:pt x="1442144" y="1642440"/>
                    <a:pt x="1437702" y="1652594"/>
                    <a:pt x="1430403" y="1659971"/>
                  </a:cubicBezTo>
                  <a:lnTo>
                    <a:pt x="1411684" y="1667737"/>
                  </a:lnTo>
                  <a:lnTo>
                    <a:pt x="1411684" y="3323793"/>
                  </a:lnTo>
                  <a:lnTo>
                    <a:pt x="2114100" y="4062787"/>
                  </a:lnTo>
                  <a:lnTo>
                    <a:pt x="2102658" y="4081620"/>
                  </a:lnTo>
                  <a:lnTo>
                    <a:pt x="1390743" y="3332044"/>
                  </a:lnTo>
                  <a:lnTo>
                    <a:pt x="1390743" y="1667474"/>
                  </a:lnTo>
                  <a:lnTo>
                    <a:pt x="1372655" y="1659971"/>
                  </a:lnTo>
                  <a:cubicBezTo>
                    <a:pt x="1365358" y="1652594"/>
                    <a:pt x="1360916" y="1642440"/>
                    <a:pt x="1360916" y="1631335"/>
                  </a:cubicBezTo>
                  <a:cubicBezTo>
                    <a:pt x="1360916" y="1609124"/>
                    <a:pt x="1378684" y="1590721"/>
                    <a:pt x="1401530" y="1590721"/>
                  </a:cubicBezTo>
                  <a:close/>
                  <a:moveTo>
                    <a:pt x="1320938" y="1348307"/>
                  </a:moveTo>
                  <a:cubicBezTo>
                    <a:pt x="1343148" y="1348307"/>
                    <a:pt x="1361552" y="1366076"/>
                    <a:pt x="1361552" y="1388921"/>
                  </a:cubicBezTo>
                  <a:cubicBezTo>
                    <a:pt x="1361552" y="1400026"/>
                    <a:pt x="1357109" y="1410180"/>
                    <a:pt x="1349811" y="1417557"/>
                  </a:cubicBezTo>
                  <a:lnTo>
                    <a:pt x="1331090" y="1425323"/>
                  </a:lnTo>
                  <a:lnTo>
                    <a:pt x="1331090" y="3332043"/>
                  </a:lnTo>
                  <a:lnTo>
                    <a:pt x="567676" y="4135411"/>
                  </a:lnTo>
                  <a:lnTo>
                    <a:pt x="1209883" y="4776997"/>
                  </a:lnTo>
                  <a:lnTo>
                    <a:pt x="1209883" y="5024429"/>
                  </a:lnTo>
                  <a:lnTo>
                    <a:pt x="1188942" y="5037151"/>
                  </a:lnTo>
                  <a:lnTo>
                    <a:pt x="1188942" y="4785882"/>
                  </a:lnTo>
                  <a:lnTo>
                    <a:pt x="538484" y="4135411"/>
                  </a:lnTo>
                  <a:lnTo>
                    <a:pt x="545465" y="4128428"/>
                  </a:lnTo>
                  <a:lnTo>
                    <a:pt x="1310148" y="3323793"/>
                  </a:lnTo>
                  <a:lnTo>
                    <a:pt x="1310148" y="1425148"/>
                  </a:lnTo>
                  <a:lnTo>
                    <a:pt x="1292063" y="1417795"/>
                  </a:lnTo>
                  <a:cubicBezTo>
                    <a:pt x="1284766" y="1410497"/>
                    <a:pt x="1280323" y="1400344"/>
                    <a:pt x="1280323" y="1388921"/>
                  </a:cubicBezTo>
                  <a:cubicBezTo>
                    <a:pt x="1280323" y="1366712"/>
                    <a:pt x="1298092" y="1348307"/>
                    <a:pt x="1320938" y="1348307"/>
                  </a:cubicBezTo>
                  <a:close/>
                  <a:moveTo>
                    <a:pt x="2158875" y="1121702"/>
                  </a:moveTo>
                  <a:lnTo>
                    <a:pt x="2169297" y="1138857"/>
                  </a:lnTo>
                  <a:lnTo>
                    <a:pt x="2199213" y="1200959"/>
                  </a:lnTo>
                  <a:lnTo>
                    <a:pt x="2199213" y="1385113"/>
                  </a:lnTo>
                  <a:lnTo>
                    <a:pt x="2279806" y="1465707"/>
                  </a:lnTo>
                  <a:lnTo>
                    <a:pt x="2279806" y="1656719"/>
                  </a:lnTo>
                  <a:lnTo>
                    <a:pt x="2178906" y="1737312"/>
                  </a:lnTo>
                  <a:lnTo>
                    <a:pt x="2178906" y="2028978"/>
                  </a:lnTo>
                  <a:lnTo>
                    <a:pt x="2219044" y="2045565"/>
                  </a:lnTo>
                  <a:cubicBezTo>
                    <a:pt x="2231894" y="2058415"/>
                    <a:pt x="2239827" y="2076184"/>
                    <a:pt x="2239827" y="2095857"/>
                  </a:cubicBezTo>
                  <a:cubicBezTo>
                    <a:pt x="2239827" y="2115529"/>
                    <a:pt x="2231894" y="2133298"/>
                    <a:pt x="2219044" y="2146149"/>
                  </a:cubicBezTo>
                  <a:lnTo>
                    <a:pt x="2178906" y="2162735"/>
                  </a:lnTo>
                  <a:lnTo>
                    <a:pt x="2178906" y="2432579"/>
                  </a:lnTo>
                  <a:lnTo>
                    <a:pt x="2219044" y="2449166"/>
                  </a:lnTo>
                  <a:cubicBezTo>
                    <a:pt x="2231894" y="2462016"/>
                    <a:pt x="2239827" y="2479785"/>
                    <a:pt x="2239827" y="2499458"/>
                  </a:cubicBezTo>
                  <a:cubicBezTo>
                    <a:pt x="2239827" y="2538803"/>
                    <a:pt x="2208098" y="2570532"/>
                    <a:pt x="2168753" y="2570532"/>
                  </a:cubicBezTo>
                  <a:cubicBezTo>
                    <a:pt x="2129408" y="2570532"/>
                    <a:pt x="2097678" y="2538803"/>
                    <a:pt x="2097678" y="2499458"/>
                  </a:cubicBezTo>
                  <a:cubicBezTo>
                    <a:pt x="2097678" y="2480103"/>
                    <a:pt x="2105611" y="2462334"/>
                    <a:pt x="2118461" y="2449405"/>
                  </a:cubicBezTo>
                  <a:lnTo>
                    <a:pt x="2157966" y="2432892"/>
                  </a:lnTo>
                  <a:lnTo>
                    <a:pt x="2157966" y="2162473"/>
                  </a:lnTo>
                  <a:lnTo>
                    <a:pt x="2118461" y="2146149"/>
                  </a:lnTo>
                  <a:cubicBezTo>
                    <a:pt x="2105611" y="2133298"/>
                    <a:pt x="2097678" y="2115529"/>
                    <a:pt x="2097678" y="2095857"/>
                  </a:cubicBezTo>
                  <a:cubicBezTo>
                    <a:pt x="2097678" y="2076184"/>
                    <a:pt x="2105611" y="2058415"/>
                    <a:pt x="2118461" y="2045565"/>
                  </a:cubicBezTo>
                  <a:lnTo>
                    <a:pt x="2157964" y="2029241"/>
                  </a:lnTo>
                  <a:lnTo>
                    <a:pt x="2157964" y="1727160"/>
                  </a:lnTo>
                  <a:lnTo>
                    <a:pt x="2258866" y="1646566"/>
                  </a:lnTo>
                  <a:lnTo>
                    <a:pt x="2258866" y="1474592"/>
                  </a:lnTo>
                  <a:lnTo>
                    <a:pt x="2178272" y="1393364"/>
                  </a:lnTo>
                  <a:lnTo>
                    <a:pt x="2178272" y="1183192"/>
                  </a:lnTo>
                  <a:lnTo>
                    <a:pt x="2160184" y="1175540"/>
                  </a:lnTo>
                  <a:cubicBezTo>
                    <a:pt x="2152888" y="1168242"/>
                    <a:pt x="2148445" y="1158247"/>
                    <a:pt x="2148445" y="1147142"/>
                  </a:cubicBezTo>
                  <a:close/>
                  <a:moveTo>
                    <a:pt x="2097678" y="1020969"/>
                  </a:moveTo>
                  <a:lnTo>
                    <a:pt x="2118620" y="1055440"/>
                  </a:lnTo>
                  <a:lnTo>
                    <a:pt x="2118620" y="1385113"/>
                  </a:lnTo>
                  <a:lnTo>
                    <a:pt x="2219520" y="1486013"/>
                  </a:lnTo>
                  <a:lnTo>
                    <a:pt x="2219520" y="1637047"/>
                  </a:lnTo>
                  <a:lnTo>
                    <a:pt x="2084688" y="1733188"/>
                  </a:lnTo>
                  <a:lnTo>
                    <a:pt x="2092741" y="1745145"/>
                  </a:lnTo>
                  <a:cubicBezTo>
                    <a:pt x="2096330" y="1753652"/>
                    <a:pt x="2098313" y="1763012"/>
                    <a:pt x="2098313" y="1772849"/>
                  </a:cubicBezTo>
                  <a:cubicBezTo>
                    <a:pt x="2098313" y="1812195"/>
                    <a:pt x="2066584" y="1843924"/>
                    <a:pt x="2027239" y="1843924"/>
                  </a:cubicBezTo>
                  <a:cubicBezTo>
                    <a:pt x="1987894" y="1843924"/>
                    <a:pt x="1956164" y="1812195"/>
                    <a:pt x="1956164" y="1772849"/>
                  </a:cubicBezTo>
                  <a:cubicBezTo>
                    <a:pt x="1956164" y="1733504"/>
                    <a:pt x="1987894" y="1701775"/>
                    <a:pt x="2027239" y="1701775"/>
                  </a:cubicBezTo>
                  <a:lnTo>
                    <a:pt x="2068655" y="1718890"/>
                  </a:lnTo>
                  <a:lnTo>
                    <a:pt x="2198580" y="1626259"/>
                  </a:lnTo>
                  <a:lnTo>
                    <a:pt x="2198580" y="1494264"/>
                  </a:lnTo>
                  <a:lnTo>
                    <a:pt x="2097678" y="1393364"/>
                  </a:lnTo>
                  <a:close/>
                  <a:moveTo>
                    <a:pt x="1875571" y="700100"/>
                  </a:moveTo>
                  <a:lnTo>
                    <a:pt x="1896512" y="728104"/>
                  </a:lnTo>
                  <a:lnTo>
                    <a:pt x="1896512" y="3081379"/>
                  </a:lnTo>
                  <a:lnTo>
                    <a:pt x="2350396" y="3559265"/>
                  </a:lnTo>
                  <a:lnTo>
                    <a:pt x="2342392" y="3581133"/>
                  </a:lnTo>
                  <a:lnTo>
                    <a:pt x="1875571" y="3089630"/>
                  </a:lnTo>
                  <a:close/>
                  <a:moveTo>
                    <a:pt x="1713750" y="515841"/>
                  </a:moveTo>
                  <a:lnTo>
                    <a:pt x="1734691" y="538882"/>
                  </a:lnTo>
                  <a:lnTo>
                    <a:pt x="1734691" y="3161973"/>
                  </a:lnTo>
                  <a:lnTo>
                    <a:pt x="2281919" y="3738140"/>
                  </a:lnTo>
                  <a:lnTo>
                    <a:pt x="2272235" y="3758244"/>
                  </a:lnTo>
                  <a:lnTo>
                    <a:pt x="1713750" y="3170222"/>
                  </a:lnTo>
                  <a:close/>
                  <a:moveTo>
                    <a:pt x="1634692" y="433232"/>
                  </a:moveTo>
                  <a:lnTo>
                    <a:pt x="1655623" y="452255"/>
                  </a:lnTo>
                  <a:lnTo>
                    <a:pt x="1654098" y="3202587"/>
                  </a:lnTo>
                  <a:lnTo>
                    <a:pt x="2241972" y="3821065"/>
                  </a:lnTo>
                  <a:lnTo>
                    <a:pt x="2232133" y="3841490"/>
                  </a:lnTo>
                  <a:lnTo>
                    <a:pt x="1633157" y="3210836"/>
                  </a:lnTo>
                  <a:lnTo>
                    <a:pt x="1633157" y="3206394"/>
                  </a:lnTo>
                  <a:close/>
                  <a:moveTo>
                    <a:pt x="1551929" y="358012"/>
                  </a:moveTo>
                  <a:lnTo>
                    <a:pt x="1573504" y="377620"/>
                  </a:lnTo>
                  <a:lnTo>
                    <a:pt x="1573504" y="3242567"/>
                  </a:lnTo>
                  <a:lnTo>
                    <a:pt x="2201917" y="3904214"/>
                  </a:lnTo>
                  <a:lnTo>
                    <a:pt x="2192164" y="3924461"/>
                  </a:lnTo>
                  <a:lnTo>
                    <a:pt x="1551929" y="3251450"/>
                  </a:lnTo>
                  <a:close/>
                  <a:moveTo>
                    <a:pt x="1441734" y="258630"/>
                  </a:moveTo>
                  <a:lnTo>
                    <a:pt x="1446518" y="262208"/>
                  </a:lnTo>
                  <a:lnTo>
                    <a:pt x="1492276" y="303795"/>
                  </a:lnTo>
                  <a:lnTo>
                    <a:pt x="1492276" y="3283179"/>
                  </a:lnTo>
                  <a:lnTo>
                    <a:pt x="2160588" y="3986265"/>
                  </a:lnTo>
                  <a:lnTo>
                    <a:pt x="2149148" y="4005096"/>
                  </a:lnTo>
                  <a:lnTo>
                    <a:pt x="1471335" y="3291430"/>
                  </a:lnTo>
                  <a:lnTo>
                    <a:pt x="1471335" y="294304"/>
                  </a:lnTo>
                  <a:lnTo>
                    <a:pt x="1453249" y="286951"/>
                  </a:lnTo>
                  <a:close/>
                  <a:moveTo>
                    <a:pt x="1239709" y="217464"/>
                  </a:moveTo>
                  <a:cubicBezTo>
                    <a:pt x="1261920" y="217464"/>
                    <a:pt x="1280323" y="235232"/>
                    <a:pt x="1280323" y="258077"/>
                  </a:cubicBezTo>
                  <a:cubicBezTo>
                    <a:pt x="1280323" y="269182"/>
                    <a:pt x="1275881" y="279336"/>
                    <a:pt x="1268583" y="286712"/>
                  </a:cubicBezTo>
                  <a:lnTo>
                    <a:pt x="1250498" y="294216"/>
                  </a:lnTo>
                  <a:lnTo>
                    <a:pt x="1250498" y="3291430"/>
                  </a:lnTo>
                  <a:lnTo>
                    <a:pt x="505267" y="4075916"/>
                  </a:lnTo>
                  <a:lnTo>
                    <a:pt x="513101" y="4094800"/>
                  </a:lnTo>
                  <a:cubicBezTo>
                    <a:pt x="513101" y="4117650"/>
                    <a:pt x="495332" y="4135419"/>
                    <a:pt x="472487" y="4135419"/>
                  </a:cubicBezTo>
                  <a:cubicBezTo>
                    <a:pt x="450276" y="4135419"/>
                    <a:pt x="431873" y="4117650"/>
                    <a:pt x="431873" y="4094800"/>
                  </a:cubicBezTo>
                  <a:cubicBezTo>
                    <a:pt x="431873" y="4072589"/>
                    <a:pt x="449641" y="4054185"/>
                    <a:pt x="472487" y="4054185"/>
                  </a:cubicBezTo>
                  <a:lnTo>
                    <a:pt x="489989" y="4061360"/>
                  </a:lnTo>
                  <a:lnTo>
                    <a:pt x="1228921" y="3283181"/>
                  </a:lnTo>
                  <a:lnTo>
                    <a:pt x="1228921" y="294268"/>
                  </a:lnTo>
                  <a:lnTo>
                    <a:pt x="1211073" y="286951"/>
                  </a:lnTo>
                  <a:cubicBezTo>
                    <a:pt x="1203696" y="279652"/>
                    <a:pt x="1199095" y="269500"/>
                    <a:pt x="1199095" y="258077"/>
                  </a:cubicBezTo>
                  <a:cubicBezTo>
                    <a:pt x="1199095" y="235866"/>
                    <a:pt x="1216864" y="217464"/>
                    <a:pt x="1239709" y="217464"/>
                  </a:cubicBezTo>
                  <a:close/>
                  <a:moveTo>
                    <a:pt x="1148328" y="48962"/>
                  </a:moveTo>
                  <a:lnTo>
                    <a:pt x="1169270" y="61684"/>
                  </a:lnTo>
                  <a:lnTo>
                    <a:pt x="1169270" y="3251450"/>
                  </a:lnTo>
                  <a:lnTo>
                    <a:pt x="1166731" y="3253988"/>
                  </a:lnTo>
                  <a:lnTo>
                    <a:pt x="424303" y="4035038"/>
                  </a:lnTo>
                  <a:lnTo>
                    <a:pt x="432507" y="4054818"/>
                  </a:lnTo>
                  <a:cubicBezTo>
                    <a:pt x="432507" y="4077033"/>
                    <a:pt x="414739" y="4095436"/>
                    <a:pt x="391893" y="4095436"/>
                  </a:cubicBezTo>
                  <a:cubicBezTo>
                    <a:pt x="369048" y="4094800"/>
                    <a:pt x="351279" y="4077033"/>
                    <a:pt x="351279" y="4054818"/>
                  </a:cubicBezTo>
                  <a:cubicBezTo>
                    <a:pt x="351279" y="4032605"/>
                    <a:pt x="369048" y="4014202"/>
                    <a:pt x="391893" y="4014202"/>
                  </a:cubicBezTo>
                  <a:lnTo>
                    <a:pt x="408519" y="4021019"/>
                  </a:lnTo>
                  <a:lnTo>
                    <a:pt x="1148328" y="3242567"/>
                  </a:lnTo>
                  <a:close/>
                  <a:moveTo>
                    <a:pt x="1067735" y="0"/>
                  </a:moveTo>
                  <a:lnTo>
                    <a:pt x="1088676" y="12722"/>
                  </a:lnTo>
                  <a:lnTo>
                    <a:pt x="1088676" y="3210836"/>
                  </a:lnTo>
                  <a:lnTo>
                    <a:pt x="343446" y="3995316"/>
                  </a:lnTo>
                  <a:lnTo>
                    <a:pt x="351280" y="4014202"/>
                  </a:lnTo>
                  <a:cubicBezTo>
                    <a:pt x="351280" y="4036414"/>
                    <a:pt x="333512" y="4054818"/>
                    <a:pt x="310666" y="4054818"/>
                  </a:cubicBezTo>
                  <a:cubicBezTo>
                    <a:pt x="288455" y="4054818"/>
                    <a:pt x="270052" y="4036414"/>
                    <a:pt x="270052" y="4014202"/>
                  </a:cubicBezTo>
                  <a:cubicBezTo>
                    <a:pt x="270052" y="3991989"/>
                    <a:pt x="287821" y="3973589"/>
                    <a:pt x="310666" y="3973589"/>
                  </a:cubicBezTo>
                  <a:lnTo>
                    <a:pt x="328181" y="3980766"/>
                  </a:lnTo>
                  <a:lnTo>
                    <a:pt x="1067735" y="3202587"/>
                  </a:lnTo>
                  <a:close/>
                </a:path>
              </a:pathLst>
            </a:custGeom>
            <a:gradFill flip="none" rotWithShape="1">
              <a:gsLst>
                <a:gs pos="100000">
                  <a:schemeClr val="bg2">
                    <a:alpha val="0"/>
                  </a:schemeClr>
                </a:gs>
                <a:gs pos="0">
                  <a:schemeClr val="bg1"/>
                </a:gs>
              </a:gsLst>
              <a:lin ang="2700000" scaled="1"/>
              <a:tileRect/>
            </a:gradFill>
            <a:ln w="5567" cap="flat">
              <a:noFill/>
              <a:prstDash val="solid"/>
              <a:miter/>
            </a:ln>
          </p:spPr>
          <p:txBody>
            <a:bodyPr rtlCol="0" anchor="ctr"/>
            <a:lstStyle/>
            <a:p>
              <a:pPr defTabSz="914400"/>
              <a:endParaRPr lang="en-US" dirty="0">
                <a:solidFill>
                  <a:srgbClr val="000000"/>
                </a:solidFill>
                <a:latin typeface="Arial Nova" panose="020B0504020202020204" pitchFamily="34" charset="0"/>
              </a:endParaRPr>
            </a:p>
          </p:txBody>
        </p:sp>
      </p:grpSp>
      <p:sp>
        <p:nvSpPr>
          <p:cNvPr id="109" name="Rectangle 108">
            <a:extLst>
              <a:ext uri="{FF2B5EF4-FFF2-40B4-BE49-F238E27FC236}">
                <a16:creationId xmlns:a16="http://schemas.microsoft.com/office/drawing/2014/main" id="{465276C1-F6AA-49B4-8294-B915F2EA2745}"/>
              </a:ext>
            </a:extLst>
          </p:cNvPr>
          <p:cNvSpPr/>
          <p:nvPr/>
        </p:nvSpPr>
        <p:spPr>
          <a:xfrm>
            <a:off x="7950205" y="1410674"/>
            <a:ext cx="3735305" cy="1682512"/>
          </a:xfrm>
          <a:prstGeom prst="rect">
            <a:avLst/>
          </a:prstGeom>
          <a:noFill/>
        </p:spPr>
        <p:txBody>
          <a:bodyPr wrap="square" anchor="ctr">
            <a:spAutoFit/>
          </a:bodyPr>
          <a:lstStyle/>
          <a:p>
            <a:pPr>
              <a:spcAft>
                <a:spcPts val="400"/>
              </a:spcAft>
            </a:pPr>
            <a:r>
              <a:rPr lang="en-US" sz="2000" b="1" dirty="0" err="1">
                <a:solidFill>
                  <a:schemeClr val="bg1"/>
                </a:solidFill>
                <a:latin typeface="+mj-lt"/>
                <a:ea typeface="Arial Nova" panose="020B0504020202020204" pitchFamily="34" charset="0"/>
                <a:cs typeface="Arial Nova" panose="020B0504020202020204" pitchFamily="34" charset="0"/>
              </a:rPr>
              <a:t>Faible</a:t>
            </a:r>
            <a:r>
              <a:rPr lang="en-US" sz="2000" b="1" dirty="0">
                <a:solidFill>
                  <a:schemeClr val="bg1"/>
                </a:solidFill>
                <a:latin typeface="+mj-lt"/>
                <a:ea typeface="Arial Nova" panose="020B0504020202020204" pitchFamily="34" charset="0"/>
                <a:cs typeface="Arial Nova" panose="020B0504020202020204" pitchFamily="34" charset="0"/>
              </a:rPr>
              <a:t> impact </a:t>
            </a:r>
          </a:p>
          <a:p>
            <a:pPr>
              <a:spcAft>
                <a:spcPts val="400"/>
              </a:spcAft>
            </a:pPr>
            <a:r>
              <a:rPr lang="fr-FR" sz="1600" dirty="0">
                <a:solidFill>
                  <a:schemeClr val="bg1"/>
                </a:solidFill>
                <a:latin typeface="+mj-lt"/>
              </a:rPr>
              <a:t>Seuls le delta est répliqué vers la ou les destinations, réduisant ainsi la charge sur les systèmes sources et permettant une utilisation optimisée de la bande passante</a:t>
            </a:r>
            <a:endParaRPr lang="en-US" sz="1600" dirty="0">
              <a:solidFill>
                <a:schemeClr val="bg1"/>
              </a:solidFill>
              <a:latin typeface="+mj-lt"/>
            </a:endParaRPr>
          </a:p>
        </p:txBody>
      </p:sp>
      <p:sp>
        <p:nvSpPr>
          <p:cNvPr id="110" name="Content Placeholder 2">
            <a:extLst>
              <a:ext uri="{FF2B5EF4-FFF2-40B4-BE49-F238E27FC236}">
                <a16:creationId xmlns:a16="http://schemas.microsoft.com/office/drawing/2014/main" id="{A2C442BE-5C57-4DD2-B9D7-C9D0F8566FE9}"/>
              </a:ext>
            </a:extLst>
          </p:cNvPr>
          <p:cNvSpPr txBox="1">
            <a:spLocks/>
          </p:cNvSpPr>
          <p:nvPr/>
        </p:nvSpPr>
        <p:spPr>
          <a:xfrm>
            <a:off x="7950205" y="3255482"/>
            <a:ext cx="3735305" cy="969496"/>
          </a:xfrm>
          <a:prstGeom prst="rect">
            <a:avLst/>
          </a:prstGeom>
          <a:noFill/>
        </p:spPr>
        <p:txBody>
          <a:bodyPr vert="horz" wrap="square" lIns="91440" tIns="45720" rIns="91440" bIns="45720" rtlCol="0" anchor="ctr">
            <a:spAutoFit/>
          </a:bodyPr>
          <a:lstStyle>
            <a:lvl1pPr marL="228600" indent="-228600" algn="l" defTabSz="914400" rtl="0" eaLnBrk="1" latinLnBrk="0" hangingPunct="1">
              <a:lnSpc>
                <a:spcPct val="110000"/>
              </a:lnSpc>
              <a:spcBef>
                <a:spcPts val="1000"/>
              </a:spcBef>
              <a:spcAft>
                <a:spcPts val="800"/>
              </a:spcAft>
              <a:buFont typeface="Arial Nova" panose="020B0504020202020204" pitchFamily="34" charset="0"/>
              <a:buChar char="•"/>
              <a:defRPr sz="2800" kern="1200">
                <a:solidFill>
                  <a:srgbClr val="7F7F7F"/>
                </a:solidFill>
                <a:latin typeface="Arial Nova" panose="020B0504020202020204" pitchFamily="34" charset="0"/>
                <a:ea typeface="+mn-ea"/>
                <a:cs typeface="Arial Nova" panose="020B0504020202020204" pitchFamily="34" charset="0"/>
              </a:defRPr>
            </a:lvl1pPr>
            <a:lvl2pPr marL="685800" indent="-228600" algn="l" defTabSz="914400" rtl="0" eaLnBrk="1" latinLnBrk="0" hangingPunct="1">
              <a:lnSpc>
                <a:spcPct val="110000"/>
              </a:lnSpc>
              <a:spcBef>
                <a:spcPts val="500"/>
              </a:spcBef>
              <a:spcAft>
                <a:spcPts val="400"/>
              </a:spcAft>
              <a:buFont typeface="Arial Nova" panose="020B0504020202020204" pitchFamily="34" charset="0"/>
              <a:buChar char="•"/>
              <a:defRPr sz="2400" kern="1200">
                <a:solidFill>
                  <a:srgbClr val="7F7F7F"/>
                </a:solidFill>
                <a:latin typeface="Arial Nova" panose="020B0504020202020204" pitchFamily="34" charset="0"/>
                <a:ea typeface="+mn-ea"/>
                <a:cs typeface="Arial Nova" panose="020B0504020202020204" pitchFamily="34" charset="0"/>
              </a:defRPr>
            </a:lvl2pPr>
            <a:lvl3pPr marL="1143000" indent="-228600" algn="l" defTabSz="914400" rtl="0" eaLnBrk="1" latinLnBrk="0" hangingPunct="1">
              <a:lnSpc>
                <a:spcPct val="110000"/>
              </a:lnSpc>
              <a:spcBef>
                <a:spcPts val="500"/>
              </a:spcBef>
              <a:spcAft>
                <a:spcPts val="300"/>
              </a:spcAft>
              <a:buFont typeface="Arial Nova" panose="020B0504020202020204" pitchFamily="34" charset="0"/>
              <a:buChar char="•"/>
              <a:defRPr sz="2000" kern="1200">
                <a:solidFill>
                  <a:srgbClr val="7F7F7F"/>
                </a:solidFill>
                <a:latin typeface="Arial Nova" panose="020B0504020202020204" pitchFamily="34" charset="0"/>
                <a:ea typeface="+mn-ea"/>
                <a:cs typeface="Arial Nova" panose="020B0504020202020204" pitchFamily="34" charset="0"/>
              </a:defRPr>
            </a:lvl3pPr>
            <a:lvl4pPr marL="1600200" indent="-228600" algn="l" defTabSz="914400" rtl="0" eaLnBrk="1" latinLnBrk="0" hangingPunct="1">
              <a:lnSpc>
                <a:spcPct val="110000"/>
              </a:lnSpc>
              <a:spcBef>
                <a:spcPts val="500"/>
              </a:spcBef>
              <a:spcAft>
                <a:spcPts val="200"/>
              </a:spcAft>
              <a:buFont typeface="Arial Nova" panose="020B0504020202020204" pitchFamily="34" charset="0"/>
              <a:buChar char="•"/>
              <a:defRPr sz="1800" kern="1200">
                <a:solidFill>
                  <a:srgbClr val="7F7F7F"/>
                </a:solidFill>
                <a:latin typeface="Arial Nova" panose="020B0504020202020204" pitchFamily="34" charset="0"/>
                <a:ea typeface="+mn-ea"/>
                <a:cs typeface="Arial Nova" panose="020B0504020202020204" pitchFamily="34" charset="0"/>
              </a:defRPr>
            </a:lvl4pPr>
            <a:lvl5pPr marL="2057400" indent="-228600" algn="l" defTabSz="914400" rtl="0" eaLnBrk="1" latinLnBrk="0" hangingPunct="1">
              <a:lnSpc>
                <a:spcPct val="110000"/>
              </a:lnSpc>
              <a:spcBef>
                <a:spcPts val="500"/>
              </a:spcBef>
              <a:spcAft>
                <a:spcPts val="200"/>
              </a:spcAft>
              <a:buFont typeface="Arial Nova" panose="020B0504020202020204" pitchFamily="34" charset="0"/>
              <a:buChar char="•"/>
              <a:defRPr sz="1800" kern="1200">
                <a:solidFill>
                  <a:srgbClr val="7F7F7F"/>
                </a:solidFill>
                <a:latin typeface="Arial Nova" panose="020B0504020202020204" pitchFamily="34" charset="0"/>
                <a:ea typeface="+mn-ea"/>
                <a:cs typeface="Arial Nova" panose="020B0504020202020204" pitchFamily="34" charset="0"/>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None/>
            </a:pPr>
            <a:r>
              <a:rPr lang="en-US" sz="2000" b="1" dirty="0" err="1">
                <a:solidFill>
                  <a:schemeClr val="bg1"/>
                </a:solidFill>
                <a:latin typeface="+mj-lt"/>
                <a:ea typeface="Arial Nova" panose="020B0504020202020204" pitchFamily="34" charset="0"/>
                <a:cs typeface="Arial Nova" panose="020B0504020202020204" pitchFamily="34" charset="0"/>
              </a:rPr>
              <a:t>Sécurité</a:t>
            </a:r>
            <a:endParaRPr lang="en-US" sz="2000" b="1" dirty="0">
              <a:solidFill>
                <a:schemeClr val="bg1"/>
              </a:solidFill>
              <a:latin typeface="+mj-lt"/>
              <a:ea typeface="Arial Nova" panose="020B0504020202020204" pitchFamily="34" charset="0"/>
              <a:cs typeface="Arial Nova" panose="020B0504020202020204" pitchFamily="34" charset="0"/>
            </a:endParaRPr>
          </a:p>
          <a:p>
            <a:pPr marL="0" indent="0">
              <a:lnSpc>
                <a:spcPct val="100000"/>
              </a:lnSpc>
              <a:spcBef>
                <a:spcPts val="0"/>
              </a:spcBef>
              <a:spcAft>
                <a:spcPts val="600"/>
              </a:spcAft>
              <a:buNone/>
            </a:pPr>
            <a:r>
              <a:rPr lang="fr-FR" sz="1600" dirty="0">
                <a:solidFill>
                  <a:schemeClr val="bg1"/>
                </a:solidFill>
                <a:latin typeface="+mj-lt"/>
                <a:ea typeface="Arial Nova" panose="020B0504020202020204" pitchFamily="34" charset="0"/>
                <a:cs typeface="Arial Nova" panose="020B0504020202020204" pitchFamily="34" charset="0"/>
              </a:rPr>
              <a:t>Permet de sécuriser les données à la fois en transit et à destination</a:t>
            </a:r>
            <a:endParaRPr lang="en-US" sz="1600" dirty="0">
              <a:solidFill>
                <a:schemeClr val="bg1"/>
              </a:solidFill>
              <a:latin typeface="+mj-lt"/>
              <a:ea typeface="Arial Nova" panose="020B0504020202020204" pitchFamily="34" charset="0"/>
              <a:cs typeface="Arial Nova" panose="020B0504020202020204" pitchFamily="34" charset="0"/>
            </a:endParaRPr>
          </a:p>
        </p:txBody>
      </p:sp>
      <p:sp>
        <p:nvSpPr>
          <p:cNvPr id="111" name="Rectangle 110">
            <a:extLst>
              <a:ext uri="{FF2B5EF4-FFF2-40B4-BE49-F238E27FC236}">
                <a16:creationId xmlns:a16="http://schemas.microsoft.com/office/drawing/2014/main" id="{EFD916A0-D0DD-4616-ABBE-E3F0D05C9238}"/>
              </a:ext>
            </a:extLst>
          </p:cNvPr>
          <p:cNvSpPr/>
          <p:nvPr/>
        </p:nvSpPr>
        <p:spPr>
          <a:xfrm>
            <a:off x="7950205" y="4492764"/>
            <a:ext cx="3735305" cy="1436291"/>
          </a:xfrm>
          <a:prstGeom prst="rect">
            <a:avLst/>
          </a:prstGeom>
          <a:noFill/>
        </p:spPr>
        <p:txBody>
          <a:bodyPr wrap="square" anchor="ctr">
            <a:spAutoFit/>
          </a:bodyPr>
          <a:lstStyle/>
          <a:p>
            <a:pPr>
              <a:spcAft>
                <a:spcPts val="400"/>
              </a:spcAft>
            </a:pPr>
            <a:r>
              <a:rPr lang="en-US" sz="2000" b="1" dirty="0">
                <a:solidFill>
                  <a:schemeClr val="bg1"/>
                </a:solidFill>
                <a:latin typeface="+mj-lt"/>
                <a:ea typeface="Arial Nova" panose="020B0504020202020204" pitchFamily="34" charset="0"/>
                <a:cs typeface="Arial Nova" panose="020B0504020202020204" pitchFamily="34" charset="0"/>
              </a:rPr>
              <a:t>Temps </a:t>
            </a:r>
            <a:r>
              <a:rPr lang="en-US" sz="2000" b="1" dirty="0" err="1">
                <a:solidFill>
                  <a:schemeClr val="bg1"/>
                </a:solidFill>
                <a:latin typeface="+mj-lt"/>
                <a:ea typeface="Arial Nova" panose="020B0504020202020204" pitchFamily="34" charset="0"/>
                <a:cs typeface="Arial Nova" panose="020B0504020202020204" pitchFamily="34" charset="0"/>
              </a:rPr>
              <a:t>réel</a:t>
            </a:r>
            <a:endParaRPr lang="en-US" sz="2000" b="1" dirty="0">
              <a:solidFill>
                <a:schemeClr val="bg1"/>
              </a:solidFill>
              <a:latin typeface="+mj-lt"/>
              <a:ea typeface="Arial Nova" panose="020B0504020202020204" pitchFamily="34" charset="0"/>
              <a:cs typeface="Arial Nova" panose="020B0504020202020204" pitchFamily="34" charset="0"/>
            </a:endParaRPr>
          </a:p>
          <a:p>
            <a:pPr>
              <a:spcAft>
                <a:spcPts val="600"/>
              </a:spcAft>
            </a:pPr>
            <a:r>
              <a:rPr lang="fr-FR" sz="1600" dirty="0">
                <a:solidFill>
                  <a:schemeClr val="bg1"/>
                </a:solidFill>
                <a:latin typeface="+mj-lt"/>
              </a:rPr>
              <a:t>Les données sont transmises au fur et à mesure des changements, permettant des analyses sur les données les plus récentes</a:t>
            </a:r>
            <a:endParaRPr lang="en-US" sz="1600" dirty="0">
              <a:solidFill>
                <a:schemeClr val="bg1"/>
              </a:solidFill>
              <a:latin typeface="+mj-lt"/>
            </a:endParaRPr>
          </a:p>
        </p:txBody>
      </p:sp>
      <p:pic>
        <p:nvPicPr>
          <p:cNvPr id="23" name="Graphic 22">
            <a:extLst>
              <a:ext uri="{FF2B5EF4-FFF2-40B4-BE49-F238E27FC236}">
                <a16:creationId xmlns:a16="http://schemas.microsoft.com/office/drawing/2014/main" id="{EF37A22A-315D-45BC-8DEC-BAD5DFE8311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13486" y="1450868"/>
            <a:ext cx="591427" cy="591427"/>
          </a:xfrm>
          <a:prstGeom prst="rect">
            <a:avLst/>
          </a:prstGeom>
        </p:spPr>
      </p:pic>
      <p:pic>
        <p:nvPicPr>
          <p:cNvPr id="29" name="Graphic 28">
            <a:extLst>
              <a:ext uri="{FF2B5EF4-FFF2-40B4-BE49-F238E27FC236}">
                <a16:creationId xmlns:a16="http://schemas.microsoft.com/office/drawing/2014/main" id="{19039027-4E31-496E-87E8-D36E6C91DD0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15604" y="4379721"/>
            <a:ext cx="787190" cy="787190"/>
          </a:xfrm>
          <a:prstGeom prst="rect">
            <a:avLst/>
          </a:prstGeom>
        </p:spPr>
      </p:pic>
      <p:pic>
        <p:nvPicPr>
          <p:cNvPr id="5" name="Graphic 4">
            <a:extLst>
              <a:ext uri="{FF2B5EF4-FFF2-40B4-BE49-F238E27FC236}">
                <a16:creationId xmlns:a16="http://schemas.microsoft.com/office/drawing/2014/main" id="{0B990047-8550-4E1D-BF39-372A949936A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13486" y="3186792"/>
            <a:ext cx="591427" cy="591427"/>
          </a:xfrm>
          <a:prstGeom prst="rect">
            <a:avLst/>
          </a:prstGeom>
        </p:spPr>
      </p:pic>
      <p:sp>
        <p:nvSpPr>
          <p:cNvPr id="24" name="Title 1">
            <a:extLst>
              <a:ext uri="{FF2B5EF4-FFF2-40B4-BE49-F238E27FC236}">
                <a16:creationId xmlns:a16="http://schemas.microsoft.com/office/drawing/2014/main" id="{3D50D87D-389F-9840-94EF-C26645D9E25A}"/>
              </a:ext>
            </a:extLst>
          </p:cNvPr>
          <p:cNvSpPr txBox="1">
            <a:spLocks/>
          </p:cNvSpPr>
          <p:nvPr/>
        </p:nvSpPr>
        <p:spPr>
          <a:xfrm>
            <a:off x="563831" y="2038270"/>
            <a:ext cx="4696608" cy="3118033"/>
          </a:xfrm>
          <a:prstGeom prst="rect">
            <a:avLst/>
          </a:prstGeom>
        </p:spPr>
        <p:txBody>
          <a:bodyPr wrap="square" anchor="t">
            <a:spAutoFit/>
          </a:bodyPr>
          <a:lstStyle>
            <a:lvl1pPr>
              <a:lnSpc>
                <a:spcPct val="90000"/>
              </a:lnSpc>
              <a:spcBef>
                <a:spcPct val="0"/>
              </a:spcBef>
              <a:buNone/>
              <a:defRPr sz="3600" b="1" i="0">
                <a:solidFill>
                  <a:srgbClr val="073F66"/>
                </a:solidFill>
                <a:latin typeface="Arial Nova" panose="020B0504020202020204" pitchFamily="34" charset="0"/>
                <a:ea typeface="Arial Nova" panose="020B0504020202020204" pitchFamily="34" charset="0"/>
                <a:cs typeface="Arial Nova" panose="020B0504020202020204" pitchFamily="34" charset="0"/>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100" normalizeH="0" baseline="0" noProof="0" dirty="0" err="1">
                <a:ln>
                  <a:noFill/>
                </a:ln>
                <a:solidFill>
                  <a:schemeClr val="tx1"/>
                </a:solidFill>
                <a:effectLst/>
                <a:uLnTx/>
                <a:uFillTx/>
                <a:latin typeface="+mj-lt"/>
              </a:rPr>
              <a:t>Basé</a:t>
            </a:r>
            <a:r>
              <a:rPr kumimoji="0" lang="en-US" sz="3200" b="1" i="0" u="none" strike="noStrike" kern="1200" cap="none" spc="100" normalizeH="0" baseline="0" noProof="0" dirty="0">
                <a:ln>
                  <a:noFill/>
                </a:ln>
                <a:solidFill>
                  <a:schemeClr val="tx1"/>
                </a:solidFill>
                <a:effectLst/>
                <a:uLnTx/>
                <a:uFillTx/>
                <a:latin typeface="+mj-lt"/>
              </a:rPr>
              <a:t> sur le journal des transactions</a:t>
            </a:r>
            <a:br>
              <a:rPr kumimoji="0" lang="en-US" sz="3600" b="1" i="0" u="none" strike="noStrike" kern="1200" cap="none" spc="100" normalizeH="0" baseline="0" noProof="0" dirty="0">
                <a:ln>
                  <a:noFill/>
                </a:ln>
                <a:solidFill>
                  <a:schemeClr val="bg1"/>
                </a:solidFill>
                <a:effectLst/>
                <a:uLnTx/>
                <a:uFillTx/>
                <a:latin typeface="+mj-lt"/>
              </a:rPr>
            </a:br>
            <a:r>
              <a:rPr kumimoji="0" lang="en-US" sz="11500" b="1" i="0" u="none" strike="noStrike" kern="1200" cap="none" spc="100" normalizeH="0" baseline="0" noProof="0" dirty="0">
                <a:ln w="19050">
                  <a:solidFill>
                    <a:schemeClr val="accent2"/>
                  </a:solidFill>
                </a:ln>
                <a:noFill/>
                <a:effectLst/>
                <a:uLnTx/>
                <a:uFillTx/>
                <a:latin typeface="+mj-lt"/>
              </a:rPr>
              <a:t>CDC</a:t>
            </a:r>
          </a:p>
          <a:p>
            <a:pPr marL="0" marR="0" lvl="0" indent="0" algn="l" defTabSz="914400" rtl="0" eaLnBrk="1" fontAlgn="auto" latinLnBrk="0" hangingPunct="1">
              <a:lnSpc>
                <a:spcPct val="90000"/>
              </a:lnSpc>
              <a:spcBef>
                <a:spcPts val="800"/>
              </a:spcBef>
              <a:spcAft>
                <a:spcPts val="0"/>
              </a:spcAft>
              <a:buClrTx/>
              <a:buSzTx/>
              <a:buFontTx/>
              <a:buNone/>
              <a:tabLst/>
              <a:defRPr/>
            </a:pPr>
            <a:r>
              <a:rPr lang="fr-FR" sz="1400" b="0" spc="100" dirty="0">
                <a:solidFill>
                  <a:schemeClr val="tx1"/>
                </a:solidFill>
                <a:latin typeface="+mj-lt"/>
                <a:cs typeface="Arial Nova" panose="020B0504020202020204" pitchFamily="34" charset="0"/>
              </a:rPr>
              <a:t>Pourquoi le CDC basé sur les journaux de transactions plutôt qu’une autre méthode ? — Idéal pour les gros volumes de données</a:t>
            </a:r>
            <a:endParaRPr lang="en-US" sz="1400" b="0" spc="100" dirty="0">
              <a:solidFill>
                <a:schemeClr val="tx1"/>
              </a:solidFill>
              <a:latin typeface="+mj-lt"/>
              <a:cs typeface="Arial Nova" panose="020B0504020202020204" pitchFamily="34" charset="0"/>
            </a:endParaRPr>
          </a:p>
        </p:txBody>
      </p:sp>
      <p:sp>
        <p:nvSpPr>
          <p:cNvPr id="20" name="L-Shape 19">
            <a:extLst>
              <a:ext uri="{FF2B5EF4-FFF2-40B4-BE49-F238E27FC236}">
                <a16:creationId xmlns:a16="http://schemas.microsoft.com/office/drawing/2014/main" id="{9ECD9F5B-BDC4-4752-869E-1F6AEEC1FAA0}"/>
              </a:ext>
            </a:extLst>
          </p:cNvPr>
          <p:cNvSpPr/>
          <p:nvPr/>
        </p:nvSpPr>
        <p:spPr>
          <a:xfrm rot="10800000" flipV="1">
            <a:off x="672001" y="3598382"/>
            <a:ext cx="5810789" cy="540098"/>
          </a:xfrm>
          <a:prstGeom prst="corner">
            <a:avLst>
              <a:gd name="adj1" fmla="val 0"/>
              <a:gd name="adj2" fmla="val 0"/>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9" name="TextBox 18">
            <a:extLst>
              <a:ext uri="{FF2B5EF4-FFF2-40B4-BE49-F238E27FC236}">
                <a16:creationId xmlns:a16="http://schemas.microsoft.com/office/drawing/2014/main" id="{C30B8B24-1539-794D-99BB-0225AE7A5ACE}"/>
              </a:ext>
            </a:extLst>
          </p:cNvPr>
          <p:cNvSpPr txBox="1"/>
          <p:nvPr/>
        </p:nvSpPr>
        <p:spPr>
          <a:xfrm>
            <a:off x="11568238" y="6474474"/>
            <a:ext cx="233397"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000" b="0" i="0" u="none" strike="noStrike" kern="1200" cap="none" spc="0" normalizeH="0" baseline="0" noProof="0">
                <a:ln>
                  <a:noFill/>
                </a:ln>
                <a:solidFill>
                  <a:schemeClr val="bg1"/>
                </a:solidFill>
                <a:effectLst/>
                <a:uLnTx/>
                <a:uFillTx/>
                <a:latin typeface="+mj-lt"/>
                <a:ea typeface="Arial Nova" panose="020B0504020202020204" pitchFamily="34" charset="0"/>
                <a:cs typeface="Arial Nova" panose="020B05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MY" sz="1000" b="0" i="0" u="none" strike="noStrike" kern="1200" cap="none" spc="0" normalizeH="0" baseline="0" noProof="0" dirty="0">
              <a:ln>
                <a:noFill/>
              </a:ln>
              <a:solidFill>
                <a:schemeClr val="bg1"/>
              </a:solidFill>
              <a:effectLst/>
              <a:uLnTx/>
              <a:uFillTx/>
              <a:latin typeface="+mj-lt"/>
              <a:ea typeface="Arial Nova" panose="020B0504020202020204" pitchFamily="34" charset="0"/>
              <a:cs typeface="Arial Nova" panose="020B0504020202020204" pitchFamily="34" charset="0"/>
            </a:endParaRPr>
          </a:p>
        </p:txBody>
      </p:sp>
      <p:pic>
        <p:nvPicPr>
          <p:cNvPr id="26" name="Picture 25">
            <a:extLst>
              <a:ext uri="{FF2B5EF4-FFF2-40B4-BE49-F238E27FC236}">
                <a16:creationId xmlns:a16="http://schemas.microsoft.com/office/drawing/2014/main" id="{C9821582-1684-844D-BD70-1EF1F34DD289}"/>
              </a:ext>
            </a:extLst>
          </p:cNvPr>
          <p:cNvPicPr>
            <a:picLocks noChangeAspect="1"/>
          </p:cNvPicPr>
          <p:nvPr/>
        </p:nvPicPr>
        <p:blipFill>
          <a:blip r:embed="rId10" cstate="email">
            <a:lum bright="100000"/>
            <a:extLst>
              <a:ext uri="{28A0092B-C50C-407E-A947-70E740481C1C}">
                <a14:useLocalDpi xmlns:a14="http://schemas.microsoft.com/office/drawing/2010/main"/>
              </a:ext>
            </a:extLst>
          </a:blip>
          <a:stretch>
            <a:fillRect/>
          </a:stretch>
        </p:blipFill>
        <p:spPr>
          <a:xfrm>
            <a:off x="338377" y="357318"/>
            <a:ext cx="1246237" cy="263356"/>
          </a:xfrm>
          <a:prstGeom prst="rect">
            <a:avLst/>
          </a:prstGeom>
        </p:spPr>
      </p:pic>
      <p:sp>
        <p:nvSpPr>
          <p:cNvPr id="27" name="TextBox 26">
            <a:extLst>
              <a:ext uri="{FF2B5EF4-FFF2-40B4-BE49-F238E27FC236}">
                <a16:creationId xmlns:a16="http://schemas.microsoft.com/office/drawing/2014/main" id="{6C88A0D8-3744-AF46-8E6C-3CC622F74002}"/>
              </a:ext>
            </a:extLst>
          </p:cNvPr>
          <p:cNvSpPr txBox="1"/>
          <p:nvPr/>
        </p:nvSpPr>
        <p:spPr>
          <a:xfrm>
            <a:off x="644365" y="6474474"/>
            <a:ext cx="1213474" cy="246221"/>
          </a:xfrm>
          <a:prstGeom prst="rect">
            <a:avLst/>
          </a:prstGeom>
          <a:noFill/>
        </p:spPr>
        <p:txBody>
          <a:bodyPr wrap="none" lIns="0" rIns="0" rtlCol="0">
            <a:spAutoFit/>
          </a:bodyPr>
          <a:lstStyle>
            <a:defPPr>
              <a:defRPr lang="en-US"/>
            </a:defPPr>
            <a:lvl1pPr>
              <a:defRPr sz="1000" b="0" i="0">
                <a:latin typeface="Arial Nova" panose="020B0504020202020204" pitchFamily="34" charset="0"/>
                <a:ea typeface="Arial Nova" panose="020B0504020202020204" pitchFamily="34" charset="0"/>
                <a:cs typeface="Arial Nova" panose="020B0504020202020204" pitchFamily="34" charset="0"/>
              </a:defRPr>
            </a:lvl1pPr>
          </a:lstStyle>
          <a:p>
            <a:pPr lvl="0" defTabSz="914400">
              <a:defRPr/>
            </a:pPr>
            <a:r>
              <a:rPr kumimoji="0" lang="en-US" sz="1000" b="0" i="0" u="none" strike="noStrike" kern="1200" cap="none" spc="0" normalizeH="0" baseline="0" noProof="0" dirty="0">
                <a:ln>
                  <a:noFill/>
                </a:ln>
                <a:solidFill>
                  <a:schemeClr val="bg1"/>
                </a:solidFill>
                <a:effectLst/>
                <a:uLnTx/>
                <a:uFillTx/>
                <a:latin typeface="+mj-lt"/>
              </a:rPr>
              <a:t>HVR Software ©2021</a:t>
            </a:r>
            <a:endParaRPr kumimoji="0" lang="en-MY" sz="1000" b="0" i="0" u="none" strike="noStrike" kern="1200" cap="none" spc="0" normalizeH="0" baseline="0" noProof="0" dirty="0">
              <a:ln>
                <a:noFill/>
              </a:ln>
              <a:solidFill>
                <a:schemeClr val="bg1"/>
              </a:solidFill>
              <a:effectLst/>
              <a:uLnTx/>
              <a:uFillTx/>
              <a:latin typeface="+mj-lt"/>
            </a:endParaRPr>
          </a:p>
        </p:txBody>
      </p:sp>
    </p:spTree>
    <p:extLst>
      <p:ext uri="{BB962C8B-B14F-4D97-AF65-F5344CB8AC3E}">
        <p14:creationId xmlns:p14="http://schemas.microsoft.com/office/powerpoint/2010/main" val="93421430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TextBox 6"/>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1121" name="Rectangle 48"/>
          <p:cNvSpPr/>
          <p:nvPr/>
        </p:nvSpPr>
        <p:spPr>
          <a:xfrm>
            <a:off x="0" y="6208295"/>
            <a:ext cx="866273" cy="649706"/>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1122" name="Picture 41" descr="Picture 4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751392" y="2217579"/>
            <a:ext cx="2996419" cy="1614783"/>
          </a:xfrm>
          <a:prstGeom prst="rect">
            <a:avLst/>
          </a:prstGeom>
          <a:ln w="12700">
            <a:miter lim="400000"/>
          </a:ln>
        </p:spPr>
      </p:pic>
      <p:pic>
        <p:nvPicPr>
          <p:cNvPr id="1123" name="Picture 42" descr="Picture 4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007" y="4817219"/>
            <a:ext cx="3043741" cy="1968593"/>
          </a:xfrm>
          <a:prstGeom prst="rect">
            <a:avLst/>
          </a:prstGeom>
          <a:ln w="12700">
            <a:miter lim="400000"/>
          </a:ln>
        </p:spPr>
      </p:pic>
      <p:pic>
        <p:nvPicPr>
          <p:cNvPr id="1124" name="Picture 43" descr="Picture 4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33924" y="4870701"/>
            <a:ext cx="3043741" cy="1915111"/>
          </a:xfrm>
          <a:prstGeom prst="rect">
            <a:avLst/>
          </a:prstGeom>
          <a:ln w="12700">
            <a:miter lim="400000"/>
          </a:ln>
        </p:spPr>
      </p:pic>
      <p:pic>
        <p:nvPicPr>
          <p:cNvPr id="1125" name="Picture 44" descr="Picture 4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27731" y="4806593"/>
            <a:ext cx="3043741" cy="1979219"/>
          </a:xfrm>
          <a:prstGeom prst="rect">
            <a:avLst/>
          </a:prstGeom>
          <a:ln w="12700">
            <a:miter lim="400000"/>
          </a:ln>
        </p:spPr>
      </p:pic>
      <p:pic>
        <p:nvPicPr>
          <p:cNvPr id="1126" name="Picture 45" descr="Picture 4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8727036" y="2328991"/>
            <a:ext cx="2608660" cy="1857562"/>
          </a:xfrm>
          <a:prstGeom prst="rect">
            <a:avLst/>
          </a:prstGeom>
          <a:ln w="12700">
            <a:miter lim="400000"/>
          </a:ln>
        </p:spPr>
      </p:pic>
      <p:pic>
        <p:nvPicPr>
          <p:cNvPr id="1127" name="Picture 46" descr="Picture 46"/>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694411" y="2123264"/>
            <a:ext cx="3219426" cy="1949567"/>
          </a:xfrm>
          <a:prstGeom prst="rect">
            <a:avLst/>
          </a:prstGeom>
          <a:ln w="12700">
            <a:miter lim="400000"/>
          </a:ln>
        </p:spPr>
      </p:pic>
      <p:sp>
        <p:nvSpPr>
          <p:cNvPr id="1128" name="Rectangle 26"/>
          <p:cNvSpPr/>
          <p:nvPr/>
        </p:nvSpPr>
        <p:spPr>
          <a:xfrm>
            <a:off x="0" y="1810659"/>
            <a:ext cx="12192000" cy="667841"/>
          </a:xfrm>
          <a:prstGeom prst="rect">
            <a:avLst/>
          </a:prstGeom>
          <a:solidFill>
            <a:srgbClr val="F2F4F8"/>
          </a:solidFill>
          <a:ln w="12700">
            <a:miter lim="400000"/>
          </a:ln>
        </p:spPr>
        <p:txBody>
          <a:bodyPr lIns="45719" rIns="45719" anchor="ctr"/>
          <a:lstStyle/>
          <a:p>
            <a:pPr algn="ctr">
              <a:defRPr>
                <a:solidFill>
                  <a:srgbClr val="FFFFFF"/>
                </a:solidFill>
              </a:defRPr>
            </a:pPr>
            <a:endParaRPr/>
          </a:p>
        </p:txBody>
      </p:sp>
      <p:sp>
        <p:nvSpPr>
          <p:cNvPr id="1129" name="Title 1"/>
          <p:cNvSpPr txBox="1">
            <a:spLocks noGrp="1"/>
          </p:cNvSpPr>
          <p:nvPr>
            <p:ph type="title"/>
          </p:nvPr>
        </p:nvSpPr>
        <p:spPr>
          <a:xfrm>
            <a:off x="1181100" y="1042859"/>
            <a:ext cx="9829800" cy="495487"/>
          </a:xfrm>
          <a:prstGeom prst="rect">
            <a:avLst/>
          </a:prstGeom>
        </p:spPr>
        <p:txBody>
          <a:bodyPr>
            <a:normAutofit fontScale="90000"/>
          </a:bodyPr>
          <a:lstStyle>
            <a:lvl1pPr defTabSz="630936">
              <a:defRPr sz="2760"/>
            </a:lvl1pPr>
          </a:lstStyle>
          <a:p>
            <a:r>
              <a:t>Topologies</a:t>
            </a:r>
          </a:p>
        </p:txBody>
      </p:sp>
      <p:sp>
        <p:nvSpPr>
          <p:cNvPr id="1130" name="Text Placeholder 8"/>
          <p:cNvSpPr txBox="1"/>
          <p:nvPr/>
        </p:nvSpPr>
        <p:spPr>
          <a:xfrm>
            <a:off x="695424" y="2052347"/>
            <a:ext cx="2900350" cy="42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000"/>
              </a:spcBef>
              <a:defRPr sz="1100">
                <a:solidFill>
                  <a:srgbClr val="000000">
                    <a:alpha val="60000"/>
                  </a:srgbClr>
                </a:solidFill>
                <a:latin typeface="+mj-lt"/>
                <a:ea typeface="+mj-ea"/>
                <a:cs typeface="+mj-cs"/>
                <a:sym typeface="Helvetica"/>
              </a:defRPr>
            </a:pPr>
            <a:r>
              <a:t>Real-Time Analytics</a:t>
            </a:r>
            <a:br/>
            <a:r>
              <a:t>Migrations (reverse post migration)</a:t>
            </a:r>
          </a:p>
        </p:txBody>
      </p:sp>
      <p:sp>
        <p:nvSpPr>
          <p:cNvPr id="1131" name="Text Placeholder 9"/>
          <p:cNvSpPr txBox="1"/>
          <p:nvPr/>
        </p:nvSpPr>
        <p:spPr>
          <a:xfrm>
            <a:off x="695424" y="1827055"/>
            <a:ext cx="2900350"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spcBef>
                <a:spcPts val="1000"/>
              </a:spcBef>
              <a:defRPr sz="1600">
                <a:latin typeface="+mj-lt"/>
                <a:ea typeface="+mj-ea"/>
                <a:cs typeface="+mj-cs"/>
                <a:sym typeface="Helvetica"/>
              </a:defRPr>
            </a:lvl1pPr>
          </a:lstStyle>
          <a:p>
            <a:r>
              <a:t>UNI-DIRECTIONAL</a:t>
            </a:r>
          </a:p>
        </p:txBody>
      </p:sp>
      <p:sp>
        <p:nvSpPr>
          <p:cNvPr id="1132" name="Text Placeholder 8"/>
          <p:cNvSpPr txBox="1"/>
          <p:nvPr/>
        </p:nvSpPr>
        <p:spPr>
          <a:xfrm>
            <a:off x="4743249" y="2052347"/>
            <a:ext cx="2900349" cy="42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000"/>
              </a:spcBef>
              <a:defRPr sz="1100">
                <a:solidFill>
                  <a:srgbClr val="000000">
                    <a:alpha val="60000"/>
                  </a:srgbClr>
                </a:solidFill>
                <a:latin typeface="+mj-lt"/>
                <a:ea typeface="+mj-ea"/>
                <a:cs typeface="+mj-cs"/>
                <a:sym typeface="Helvetica"/>
              </a:defRPr>
            </a:pPr>
            <a:r>
              <a:t>Active / Active Standby</a:t>
            </a:r>
            <a:br/>
            <a:r>
              <a:t>High Availability</a:t>
            </a:r>
          </a:p>
        </p:txBody>
      </p:sp>
      <p:sp>
        <p:nvSpPr>
          <p:cNvPr id="1133" name="Text Placeholder 9"/>
          <p:cNvSpPr txBox="1"/>
          <p:nvPr/>
        </p:nvSpPr>
        <p:spPr>
          <a:xfrm>
            <a:off x="4743249" y="1827055"/>
            <a:ext cx="2900349"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spcBef>
                <a:spcPts val="1000"/>
              </a:spcBef>
              <a:defRPr sz="1600">
                <a:latin typeface="+mj-lt"/>
                <a:ea typeface="+mj-ea"/>
                <a:cs typeface="+mj-cs"/>
                <a:sym typeface="Helvetica"/>
              </a:defRPr>
            </a:lvl1pPr>
          </a:lstStyle>
          <a:p>
            <a:r>
              <a:t>BI-DIRECTIONAL</a:t>
            </a:r>
          </a:p>
        </p:txBody>
      </p:sp>
      <p:sp>
        <p:nvSpPr>
          <p:cNvPr id="1134" name="Text Placeholder 8"/>
          <p:cNvSpPr txBox="1"/>
          <p:nvPr/>
        </p:nvSpPr>
        <p:spPr>
          <a:xfrm>
            <a:off x="8631085" y="2052347"/>
            <a:ext cx="2900349" cy="42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000"/>
              </a:spcBef>
              <a:defRPr sz="1100">
                <a:solidFill>
                  <a:srgbClr val="000000">
                    <a:alpha val="60000"/>
                  </a:srgbClr>
                </a:solidFill>
                <a:latin typeface="+mj-lt"/>
                <a:ea typeface="+mj-ea"/>
                <a:cs typeface="+mj-cs"/>
                <a:sym typeface="Helvetica"/>
              </a:defRPr>
            </a:pPr>
            <a:r>
              <a:t>Multi-Way Active / Active</a:t>
            </a:r>
            <a:br/>
            <a:r>
              <a:t>Geographical Distribution</a:t>
            </a:r>
          </a:p>
        </p:txBody>
      </p:sp>
      <p:sp>
        <p:nvSpPr>
          <p:cNvPr id="1135" name="Text Placeholder 9"/>
          <p:cNvSpPr txBox="1"/>
          <p:nvPr/>
        </p:nvSpPr>
        <p:spPr>
          <a:xfrm>
            <a:off x="8631085" y="1827055"/>
            <a:ext cx="2900349"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spcBef>
                <a:spcPts val="1000"/>
              </a:spcBef>
              <a:defRPr sz="1600">
                <a:latin typeface="+mj-lt"/>
                <a:ea typeface="+mj-ea"/>
                <a:cs typeface="+mj-cs"/>
                <a:sym typeface="Helvetica"/>
              </a:defRPr>
            </a:lvl1pPr>
          </a:lstStyle>
          <a:p>
            <a:r>
              <a:t>MULTI-DIRECTIONAL</a:t>
            </a:r>
          </a:p>
        </p:txBody>
      </p:sp>
      <p:sp>
        <p:nvSpPr>
          <p:cNvPr id="1136" name="Rectangle 34"/>
          <p:cNvSpPr/>
          <p:nvPr/>
        </p:nvSpPr>
        <p:spPr>
          <a:xfrm>
            <a:off x="0" y="4185382"/>
            <a:ext cx="12192000" cy="549021"/>
          </a:xfrm>
          <a:prstGeom prst="rect">
            <a:avLst/>
          </a:prstGeom>
          <a:solidFill>
            <a:srgbClr val="F2F4F8"/>
          </a:solidFill>
          <a:ln w="12700">
            <a:miter lim="400000"/>
          </a:ln>
        </p:spPr>
        <p:txBody>
          <a:bodyPr lIns="45719" rIns="45719" anchor="ctr"/>
          <a:lstStyle/>
          <a:p>
            <a:pPr algn="ctr">
              <a:defRPr>
                <a:solidFill>
                  <a:srgbClr val="FFFFFF"/>
                </a:solidFill>
              </a:defRPr>
            </a:pPr>
            <a:endParaRPr/>
          </a:p>
        </p:txBody>
      </p:sp>
      <p:sp>
        <p:nvSpPr>
          <p:cNvPr id="1137" name="Text Placeholder 8"/>
          <p:cNvSpPr txBox="1"/>
          <p:nvPr/>
        </p:nvSpPr>
        <p:spPr>
          <a:xfrm>
            <a:off x="695424" y="4446771"/>
            <a:ext cx="2900350"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000"/>
              </a:spcBef>
              <a:defRPr sz="1100">
                <a:solidFill>
                  <a:srgbClr val="000000">
                    <a:alpha val="60000"/>
                  </a:srgbClr>
                </a:solidFill>
                <a:latin typeface="+mj-lt"/>
                <a:ea typeface="+mj-ea"/>
                <a:cs typeface="+mj-cs"/>
                <a:sym typeface="Helvetica"/>
              </a:defRPr>
            </a:lvl1pPr>
          </a:lstStyle>
          <a:p>
            <a:r>
              <a:t>Data Distribution</a:t>
            </a:r>
          </a:p>
        </p:txBody>
      </p:sp>
      <p:sp>
        <p:nvSpPr>
          <p:cNvPr id="1138" name="Text Placeholder 9"/>
          <p:cNvSpPr txBox="1"/>
          <p:nvPr/>
        </p:nvSpPr>
        <p:spPr>
          <a:xfrm>
            <a:off x="695424" y="4221479"/>
            <a:ext cx="2900350"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spcBef>
                <a:spcPts val="1000"/>
              </a:spcBef>
              <a:defRPr sz="1600">
                <a:latin typeface="+mj-lt"/>
                <a:ea typeface="+mj-ea"/>
                <a:cs typeface="+mj-cs"/>
                <a:sym typeface="Helvetica"/>
              </a:defRPr>
            </a:lvl1pPr>
          </a:lstStyle>
          <a:p>
            <a:r>
              <a:t>BROADCAST</a:t>
            </a:r>
          </a:p>
        </p:txBody>
      </p:sp>
      <p:sp>
        <p:nvSpPr>
          <p:cNvPr id="1139" name="Text Placeholder 8"/>
          <p:cNvSpPr txBox="1"/>
          <p:nvPr/>
        </p:nvSpPr>
        <p:spPr>
          <a:xfrm>
            <a:off x="4743249" y="4446773"/>
            <a:ext cx="2900349"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000"/>
              </a:spcBef>
              <a:defRPr sz="1100">
                <a:solidFill>
                  <a:srgbClr val="000000">
                    <a:alpha val="60000"/>
                  </a:srgbClr>
                </a:solidFill>
                <a:latin typeface="+mj-lt"/>
                <a:ea typeface="+mj-ea"/>
                <a:cs typeface="+mj-cs"/>
                <a:sym typeface="Helvetica"/>
              </a:defRPr>
            </a:lvl1pPr>
          </a:lstStyle>
          <a:p>
            <a:r>
              <a:t>Data Warehouse / Data Lake</a:t>
            </a:r>
          </a:p>
        </p:txBody>
      </p:sp>
      <p:sp>
        <p:nvSpPr>
          <p:cNvPr id="1140" name="Text Placeholder 9"/>
          <p:cNvSpPr txBox="1"/>
          <p:nvPr/>
        </p:nvSpPr>
        <p:spPr>
          <a:xfrm>
            <a:off x="4444094" y="4221479"/>
            <a:ext cx="3498659"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spcBef>
                <a:spcPts val="1000"/>
              </a:spcBef>
              <a:defRPr sz="1600">
                <a:latin typeface="+mj-lt"/>
                <a:ea typeface="+mj-ea"/>
                <a:cs typeface="+mj-cs"/>
                <a:sym typeface="Helvetica"/>
              </a:defRPr>
            </a:lvl1pPr>
          </a:lstStyle>
          <a:p>
            <a:r>
              <a:t>INTEGRATION / CONSOLIDATION</a:t>
            </a:r>
          </a:p>
        </p:txBody>
      </p:sp>
      <p:sp>
        <p:nvSpPr>
          <p:cNvPr id="1141" name="Text Placeholder 8"/>
          <p:cNvSpPr txBox="1"/>
          <p:nvPr/>
        </p:nvSpPr>
        <p:spPr>
          <a:xfrm>
            <a:off x="8631085" y="4446771"/>
            <a:ext cx="2900349"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000"/>
              </a:spcBef>
              <a:defRPr sz="1100">
                <a:solidFill>
                  <a:srgbClr val="000000">
                    <a:alpha val="60000"/>
                  </a:srgbClr>
                </a:solidFill>
                <a:latin typeface="+mj-lt"/>
                <a:ea typeface="+mj-ea"/>
                <a:cs typeface="+mj-cs"/>
                <a:sym typeface="Helvetica"/>
              </a:defRPr>
            </a:lvl1pPr>
          </a:lstStyle>
          <a:p>
            <a:r>
              <a:t>Data Marts</a:t>
            </a:r>
          </a:p>
        </p:txBody>
      </p:sp>
      <p:sp>
        <p:nvSpPr>
          <p:cNvPr id="1142" name="Text Placeholder 9"/>
          <p:cNvSpPr txBox="1"/>
          <p:nvPr/>
        </p:nvSpPr>
        <p:spPr>
          <a:xfrm>
            <a:off x="8631085" y="4221479"/>
            <a:ext cx="2900349"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spcBef>
                <a:spcPts val="1000"/>
              </a:spcBef>
              <a:defRPr sz="1600">
                <a:latin typeface="+mj-lt"/>
                <a:ea typeface="+mj-ea"/>
                <a:cs typeface="+mj-cs"/>
                <a:sym typeface="Helvetica"/>
              </a:defRPr>
            </a:lvl1pPr>
          </a:lstStyle>
          <a:p>
            <a:r>
              <a:t>CASCADING</a:t>
            </a:r>
          </a:p>
        </p:txBody>
      </p:sp>
    </p:spTree>
  </p:cSld>
  <p:clrMapOvr>
    <a:masterClrMapping/>
  </p:clrMapOvr>
  <p:transition spd="med"/>
</p:sld>
</file>

<file path=ppt/theme/theme1.xml><?xml version="1.0" encoding="utf-8"?>
<a:theme xmlns:a="http://schemas.openxmlformats.org/drawingml/2006/main" name="Office Theme">
  <a:themeElements>
    <a:clrScheme name="HVR NEW">
      <a:dk1>
        <a:srgbClr val="000000"/>
      </a:dk1>
      <a:lt1>
        <a:srgbClr val="FFFFFF"/>
      </a:lt1>
      <a:dk2>
        <a:srgbClr val="073E66"/>
      </a:dk2>
      <a:lt2>
        <a:srgbClr val="F2F4F8"/>
      </a:lt2>
      <a:accent1>
        <a:srgbClr val="42BCB8"/>
      </a:accent1>
      <a:accent2>
        <a:srgbClr val="0B2D91"/>
      </a:accent2>
      <a:accent3>
        <a:srgbClr val="67E7E4"/>
      </a:accent3>
      <a:accent4>
        <a:srgbClr val="29737A"/>
      </a:accent4>
      <a:accent5>
        <a:srgbClr val="990E6A"/>
      </a:accent5>
      <a:accent6>
        <a:srgbClr val="FF6232"/>
      </a:accent6>
      <a:hlink>
        <a:srgbClr val="42BCB8"/>
      </a:hlink>
      <a:folHlink>
        <a:srgbClr val="990E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nowflake">
  <a:themeElements>
    <a:clrScheme name="Snowflake 2018">
      <a:dk1>
        <a:srgbClr val="262626"/>
      </a:dk1>
      <a:lt1>
        <a:srgbClr val="FFFFFF"/>
      </a:lt1>
      <a:dk2>
        <a:srgbClr val="105780"/>
      </a:dk2>
      <a:lt2>
        <a:srgbClr val="FFFFFF"/>
      </a:lt2>
      <a:accent1>
        <a:srgbClr val="29B5E8"/>
      </a:accent1>
      <a:accent2>
        <a:srgbClr val="11577F"/>
      </a:accent2>
      <a:accent3>
        <a:srgbClr val="75CDD7"/>
      </a:accent3>
      <a:accent4>
        <a:srgbClr val="FF9F36"/>
      </a:accent4>
      <a:accent5>
        <a:srgbClr val="7254A3"/>
      </a:accent5>
      <a:accent6>
        <a:srgbClr val="D45B90"/>
      </a:accent6>
      <a:hlink>
        <a:srgbClr val="3DA8E5"/>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HVR NEW">
      <a:dk1>
        <a:srgbClr val="000000"/>
      </a:dk1>
      <a:lt1>
        <a:srgbClr val="FFFFFF"/>
      </a:lt1>
      <a:dk2>
        <a:srgbClr val="073E66"/>
      </a:dk2>
      <a:lt2>
        <a:srgbClr val="F2F4F8"/>
      </a:lt2>
      <a:accent1>
        <a:srgbClr val="42BCB8"/>
      </a:accent1>
      <a:accent2>
        <a:srgbClr val="0B2D91"/>
      </a:accent2>
      <a:accent3>
        <a:srgbClr val="67E7E4"/>
      </a:accent3>
      <a:accent4>
        <a:srgbClr val="29737A"/>
      </a:accent4>
      <a:accent5>
        <a:srgbClr val="990E6A"/>
      </a:accent5>
      <a:accent6>
        <a:srgbClr val="FF6232"/>
      </a:accent6>
      <a:hlink>
        <a:srgbClr val="42BCB8"/>
      </a:hlink>
      <a:folHlink>
        <a:srgbClr val="990E6A"/>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VR_PPT_guidelines_and_template_2019" id="{94543068-29E5-8846-A398-8E3591782B1A}" vid="{E6A03665-C9BB-6542-9D6C-9B8F29643ABC}"/>
    </a:ext>
  </a:extLst>
</a:theme>
</file>

<file path=ppt/theme/theme4.xml><?xml version="1.0" encoding="utf-8"?>
<a:theme xmlns:a="http://schemas.openxmlformats.org/drawingml/2006/main" name="1_Office Theme">
  <a:themeElements>
    <a:clrScheme name="FM Logistic Global Theme Institutional presentatio">
      <a:dk1>
        <a:srgbClr val="164194"/>
      </a:dk1>
      <a:lt1>
        <a:srgbClr val="63B9E9"/>
      </a:lt1>
      <a:dk2>
        <a:srgbClr val="E62D20"/>
      </a:dk2>
      <a:lt2>
        <a:srgbClr val="B0D0EF"/>
      </a:lt2>
      <a:accent1>
        <a:srgbClr val="D8E9F4"/>
      </a:accent1>
      <a:accent2>
        <a:srgbClr val="B0D0EF"/>
      </a:accent2>
      <a:accent3>
        <a:srgbClr val="63B9E9"/>
      </a:accent3>
      <a:accent4>
        <a:srgbClr val="0081C7"/>
      </a:accent4>
      <a:accent5>
        <a:srgbClr val="164194"/>
      </a:accent5>
      <a:accent6>
        <a:srgbClr val="575756"/>
      </a:accent6>
      <a:hlink>
        <a:srgbClr val="0081C7"/>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19379</TotalTime>
  <Words>4555</Words>
  <Application>Microsoft Office PowerPoint</Application>
  <PresentationFormat>Grand écran</PresentationFormat>
  <Paragraphs>441</Paragraphs>
  <Slides>26</Slides>
  <Notes>26</Notes>
  <HiddenSlides>1</HiddenSlides>
  <MMClips>0</MMClips>
  <ScaleCrop>false</ScaleCrop>
  <HeadingPairs>
    <vt:vector size="6" baseType="variant">
      <vt:variant>
        <vt:lpstr>Polices utilisées</vt:lpstr>
      </vt:variant>
      <vt:variant>
        <vt:i4>14</vt:i4>
      </vt:variant>
      <vt:variant>
        <vt:lpstr>Thème</vt:lpstr>
      </vt:variant>
      <vt:variant>
        <vt:i4>4</vt:i4>
      </vt:variant>
      <vt:variant>
        <vt:lpstr>Titres des diapositives</vt:lpstr>
      </vt:variant>
      <vt:variant>
        <vt:i4>26</vt:i4>
      </vt:variant>
    </vt:vector>
  </HeadingPairs>
  <TitlesOfParts>
    <vt:vector size="44" baseType="lpstr">
      <vt:lpstr>Open Sans</vt:lpstr>
      <vt:lpstr>Courier New</vt:lpstr>
      <vt:lpstr>Helvetica Neue</vt:lpstr>
      <vt:lpstr>Arial</vt:lpstr>
      <vt:lpstr>Symbol</vt:lpstr>
      <vt:lpstr>Helvetica</vt:lpstr>
      <vt:lpstr>Lato</vt:lpstr>
      <vt:lpstr>Raleway Thin</vt:lpstr>
      <vt:lpstr>Arial Black</vt:lpstr>
      <vt:lpstr>Roboto</vt:lpstr>
      <vt:lpstr>Calibri</vt:lpstr>
      <vt:lpstr>Raleway</vt:lpstr>
      <vt:lpstr>Arial Nova Light</vt:lpstr>
      <vt:lpstr>Arial Nova</vt:lpstr>
      <vt:lpstr>Office Theme</vt:lpstr>
      <vt:lpstr>Snowflake</vt:lpstr>
      <vt:lpstr>2_Office Theme</vt:lpstr>
      <vt:lpstr>1_Office Theme</vt:lpstr>
      <vt:lpstr>Présentation PowerPoint</vt:lpstr>
      <vt:lpstr>Présentation PowerPoint</vt:lpstr>
      <vt:lpstr>Présentation de DATA.FR</vt:lpstr>
      <vt:lpstr>Présentation PowerPoint</vt:lpstr>
      <vt:lpstr>Présentation PowerPoint</vt:lpstr>
      <vt:lpstr>Présentation PowerPoint</vt:lpstr>
      <vt:lpstr>Présentation PowerPoint</vt:lpstr>
      <vt:lpstr>Présentation PowerPoint</vt:lpstr>
      <vt:lpstr>Topologies</vt:lpstr>
      <vt:lpstr>Présentation PowerPoint</vt:lpstr>
      <vt:lpstr>Présentation PowerPoint</vt:lpstr>
      <vt:lpstr>Ingestion de données Google BigQuery</vt:lpstr>
      <vt:lpstr>Ingestion de données Google BigQuery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Next Steps</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Modern Cloud  Data Platform</dc:title>
  <dc:creator>Florent MARTIN</dc:creator>
  <cp:lastModifiedBy>kzerkak</cp:lastModifiedBy>
  <cp:revision>118</cp:revision>
  <cp:lastPrinted>2021-09-24T13:22:24Z</cp:lastPrinted>
  <dcterms:modified xsi:type="dcterms:W3CDTF">2021-09-25T13:35:52Z</dcterms:modified>
</cp:coreProperties>
</file>